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5.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46.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Open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60F5A0-2436-4937-9ADB-271613CED39E}">
  <a:tblStyle styleId="{2060F5A0-2436-4937-9ADB-271613CED39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74" d="100"/>
          <a:sy n="74" d="100"/>
        </p:scale>
        <p:origin x="355" y="91"/>
      </p:cViewPr>
      <p:guideLst/>
    </p:cSldViewPr>
  </p:slideViewPr>
  <p:outlineViewPr>
    <p:cViewPr>
      <p:scale>
        <a:sx n="33" d="100"/>
        <a:sy n="33" d="100"/>
      </p:scale>
      <p:origin x="0" y="-2814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ea.texas.gov/academics/special-student-populations/bilingual-esl-educ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a.texas.gov/academics/special-student-populations/bilingual-esl-educ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10</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Please visit the LPAC Decision-Making Resources located at the following link:</a:t>
            </a:r>
            <a:endParaRPr/>
          </a:p>
          <a:p>
            <a:pPr marL="0" lvl="0" indent="0" algn="l" rtl="0">
              <a:spcBef>
                <a:spcPts val="0"/>
              </a:spcBef>
              <a:spcAft>
                <a:spcPts val="0"/>
              </a:spcAft>
              <a:buNone/>
            </a:pPr>
            <a:r>
              <a:rPr lang="en-US">
                <a:latin typeface="Arial"/>
                <a:ea typeface="Arial"/>
                <a:cs typeface="Arial"/>
                <a:sym typeface="Arial"/>
              </a:rPr>
              <a:t>https://tea.texas.gov/student-assessment/testing/student-assessment-overview/accommodation-resources/language-proficiency-assessment-committee-resources</a:t>
            </a:r>
            <a:endParaRPr/>
          </a:p>
          <a:p>
            <a:pPr marL="0" lvl="0" indent="0" algn="l" rtl="0">
              <a:spcBef>
                <a:spcPts val="626"/>
              </a:spcBef>
              <a:spcAft>
                <a:spcPts val="0"/>
              </a:spcAft>
              <a:buNone/>
            </a:pPr>
            <a:endParaRPr b="1">
              <a:latin typeface="Arial"/>
              <a:ea typeface="Arial"/>
              <a:cs typeface="Arial"/>
              <a:sym typeface="Arial"/>
            </a:endParaRPr>
          </a:p>
          <a:p>
            <a:pPr marL="0" marR="0" lvl="0" indent="0" algn="l" rtl="0">
              <a:lnSpc>
                <a:spcPct val="100000"/>
              </a:lnSpc>
              <a:spcBef>
                <a:spcPts val="0"/>
              </a:spcBef>
              <a:spcAft>
                <a:spcPts val="0"/>
              </a:spcAft>
              <a:buClr>
                <a:srgbClr val="323F4F"/>
              </a:buClr>
              <a:buSzPts val="1100"/>
              <a:buFont typeface="Arial"/>
              <a:buNone/>
            </a:pPr>
            <a:r>
              <a:rPr lang="en-US" sz="1100">
                <a:solidFill>
                  <a:srgbClr val="323F4F"/>
                </a:solidFill>
                <a:latin typeface="Arial"/>
                <a:ea typeface="Arial"/>
                <a:cs typeface="Arial"/>
                <a:sym typeface="Arial"/>
              </a:rPr>
              <a:t>LPACs are responsible for making and documenting TELPAS participation decisions.</a:t>
            </a:r>
            <a:endParaRPr/>
          </a:p>
          <a:p>
            <a:pPr marL="0" lvl="0" indent="0" algn="l" rtl="0">
              <a:spcBef>
                <a:spcPts val="0"/>
              </a:spcBef>
              <a:spcAft>
                <a:spcPts val="0"/>
              </a:spcAft>
              <a:buNone/>
            </a:pPr>
            <a:endParaRPr b="1">
              <a:latin typeface="Arial"/>
              <a:ea typeface="Arial"/>
              <a:cs typeface="Arial"/>
              <a:sym typeface="Arial"/>
            </a:endParaRPr>
          </a:p>
        </p:txBody>
      </p:sp>
      <p:sp>
        <p:nvSpPr>
          <p:cNvPr id="485" name="Google Shape;485;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86" name="Google Shape;4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11</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Please visit the LPAC Decision-Making Resources located at the following link:</a:t>
            </a:r>
            <a:endParaRPr/>
          </a:p>
          <a:p>
            <a:pPr marL="0" lvl="0" indent="0" algn="l" rtl="0">
              <a:spcBef>
                <a:spcPts val="0"/>
              </a:spcBef>
              <a:spcAft>
                <a:spcPts val="0"/>
              </a:spcAft>
              <a:buNone/>
            </a:pPr>
            <a:r>
              <a:rPr lang="en-US">
                <a:latin typeface="Arial"/>
                <a:ea typeface="Arial"/>
                <a:cs typeface="Arial"/>
                <a:sym typeface="Arial"/>
              </a:rPr>
              <a:t>https://tea.texas.gov/student-assessment/testing/student-assessment-overview/accommodation-resources/language-proficiency-assessment-committee-resources</a:t>
            </a:r>
            <a:endParaRPr/>
          </a:p>
          <a:p>
            <a:pPr marL="0" lvl="0" indent="0" algn="l" rtl="0">
              <a:spcBef>
                <a:spcPts val="626"/>
              </a:spcBef>
              <a:spcAft>
                <a:spcPts val="0"/>
              </a:spcAft>
              <a:buNone/>
            </a:pPr>
            <a:endParaRPr/>
          </a:p>
        </p:txBody>
      </p:sp>
      <p:sp>
        <p:nvSpPr>
          <p:cNvPr id="495" name="Google Shape;495;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96" name="Google Shape;4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12</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For more information please read the Guidance Related to ARD Committee and LPAC Collaboration located at the following link: https://tea.texas.gov/academics/special-student-populations/special-education/programs-and-services/state-guidance/guidance-related-to-ard-committee-and-lpac-collaboration</a:t>
            </a:r>
            <a:endParaRPr/>
          </a:p>
          <a:p>
            <a:pPr marL="0" lvl="0" indent="0" algn="l" rtl="0">
              <a:spcBef>
                <a:spcPts val="0"/>
              </a:spcBef>
              <a:spcAft>
                <a:spcPts val="0"/>
              </a:spcAft>
              <a:buNone/>
            </a:pPr>
            <a:endParaRPr b="0">
              <a:latin typeface="Arial"/>
              <a:ea typeface="Arial"/>
              <a:cs typeface="Arial"/>
              <a:sym typeface="Arial"/>
            </a:endParaRPr>
          </a:p>
        </p:txBody>
      </p:sp>
      <p:sp>
        <p:nvSpPr>
          <p:cNvPr id="505" name="Google Shape;505;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06" name="Google Shape;50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13</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For more information please visit the Accommodation Resources webpage:</a:t>
            </a:r>
            <a:endParaRPr/>
          </a:p>
          <a:p>
            <a:pPr marL="0" lvl="0" indent="0" algn="l" rtl="0">
              <a:spcBef>
                <a:spcPts val="0"/>
              </a:spcBef>
              <a:spcAft>
                <a:spcPts val="0"/>
              </a:spcAft>
              <a:buNone/>
            </a:pPr>
            <a:r>
              <a:rPr lang="en-US" b="0">
                <a:latin typeface="Arial"/>
                <a:ea typeface="Arial"/>
                <a:cs typeface="Arial"/>
                <a:sym typeface="Arial"/>
              </a:rPr>
              <a:t>https://tea.texas.gov/student-assessment/testing/student-assessment-overview/accommodation-resources</a:t>
            </a:r>
            <a:endParaRPr/>
          </a:p>
          <a:p>
            <a:pPr marL="0" lvl="0" indent="0" algn="l" rtl="0">
              <a:spcBef>
                <a:spcPts val="0"/>
              </a:spcBef>
              <a:spcAft>
                <a:spcPts val="0"/>
              </a:spcAft>
              <a:buNone/>
            </a:pPr>
            <a:endParaRPr b="0">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515" name="Google Shape;515;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16" name="Google Shape;5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14</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525" name="Google Shape;525;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26" name="Google Shape;52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4" name="Google Shape;534;p15:notes"/>
          <p:cNvSpPr txBox="1">
            <a:spLocks noGrp="1"/>
          </p:cNvSpPr>
          <p:nvPr>
            <p:ph type="body" idx="1"/>
          </p:nvPr>
        </p:nvSpPr>
        <p:spPr>
          <a:xfrm>
            <a:off x="702310" y="4480004"/>
            <a:ext cx="5618480" cy="3552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15</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LPAC end-of-year review may include:</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Benchmarks</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Classroom Tests</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State Criterion-Referenced Test Data </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Norm-referenced English and Spanish (when applicable) Standardized Achievement Test Data</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Oral Language/English Language Proficiency Test Data</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TELPAS, Primary Reading Assessments, etc.</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Passing grades in all subjects and courses taken</a:t>
            </a:r>
            <a:endParaRPr/>
          </a:p>
          <a:p>
            <a:pPr marL="176213" lvl="1" indent="-173038" algn="l" rtl="0">
              <a:spcBef>
                <a:spcPts val="0"/>
              </a:spcBef>
              <a:spcAft>
                <a:spcPts val="0"/>
              </a:spcAft>
              <a:buClr>
                <a:schemeClr val="dk1"/>
              </a:buClr>
              <a:buSzPts val="1200"/>
              <a:buFont typeface="Arial"/>
              <a:buChar char="•"/>
            </a:pPr>
            <a:r>
              <a:rPr lang="en-US">
                <a:latin typeface="Arial"/>
                <a:ea typeface="Arial"/>
                <a:cs typeface="Arial"/>
                <a:sym typeface="Arial"/>
              </a:rPr>
              <a:t>Any input that will give a well-rounded picture of the student’s growth and progress</a:t>
            </a:r>
            <a:endParaRPr/>
          </a:p>
          <a:p>
            <a:pPr marL="3175" lvl="1" indent="0" algn="l" rtl="0">
              <a:spcBef>
                <a:spcPts val="0"/>
              </a:spcBef>
              <a:spcAft>
                <a:spcPts val="0"/>
              </a:spcAft>
              <a:buNone/>
            </a:pPr>
            <a:endParaRPr b="1">
              <a:latin typeface="Arial"/>
              <a:ea typeface="Arial"/>
              <a:cs typeface="Arial"/>
              <a:sym typeface="Arial"/>
            </a:endParaRPr>
          </a:p>
          <a:p>
            <a:pPr marL="3175" lvl="1" indent="0" algn="l" rtl="0">
              <a:spcBef>
                <a:spcPts val="0"/>
              </a:spcBef>
              <a:spcAft>
                <a:spcPts val="0"/>
              </a:spcAft>
              <a:buNone/>
            </a:pPr>
            <a:endParaRPr>
              <a:latin typeface="Arial"/>
              <a:ea typeface="Arial"/>
              <a:cs typeface="Arial"/>
              <a:sym typeface="Arial"/>
            </a:endParaRPr>
          </a:p>
          <a:p>
            <a:pPr marL="3175" lvl="1"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35" name="Google Shape;535;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36" name="Google Shape;5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3" name="Google Shape;543;p16:notes"/>
          <p:cNvSpPr txBox="1">
            <a:spLocks noGrp="1"/>
          </p:cNvSpPr>
          <p:nvPr>
            <p:ph type="body" idx="1"/>
          </p:nvPr>
        </p:nvSpPr>
        <p:spPr>
          <a:xfrm>
            <a:off x="719217" y="4502311"/>
            <a:ext cx="5753740" cy="47418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16</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44" name="Google Shape;544;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45" name="Google Shape;54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2" name="Google Shape;552;p17:notes"/>
          <p:cNvSpPr txBox="1">
            <a:spLocks noGrp="1"/>
          </p:cNvSpPr>
          <p:nvPr>
            <p:ph type="body" idx="1"/>
          </p:nvPr>
        </p:nvSpPr>
        <p:spPr>
          <a:xfrm>
            <a:off x="719217" y="4502311"/>
            <a:ext cx="5753740" cy="47418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a:t>
            </a:r>
            <a:r>
              <a:rPr lang="en-US" b="1">
                <a:latin typeface="Arial"/>
                <a:ea typeface="Arial"/>
                <a:cs typeface="Arial"/>
                <a:sym typeface="Arial"/>
              </a:rPr>
              <a:t>17</a:t>
            </a:r>
            <a:endParaRPr b="1">
              <a:solidFill>
                <a:schemeClr val="dk1"/>
              </a:solidFill>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marR="0" lvl="0" indent="0" algn="l" rtl="0">
              <a:lnSpc>
                <a:spcPct val="114000"/>
              </a:lnSpc>
              <a:spcBef>
                <a:spcPts val="0"/>
              </a:spcBef>
              <a:spcAft>
                <a:spcPts val="0"/>
              </a:spcAft>
              <a:buClr>
                <a:schemeClr val="dk1"/>
              </a:buClr>
              <a:buSzPts val="1000"/>
              <a:buFont typeface="Arial"/>
              <a:buNone/>
            </a:pPr>
            <a:r>
              <a:rPr lang="en-US" sz="1000">
                <a:latin typeface="Arial"/>
                <a:ea typeface="Arial"/>
                <a:cs typeface="Arial"/>
                <a:sym typeface="Arial"/>
              </a:rPr>
              <a:t>See the </a:t>
            </a:r>
            <a:r>
              <a:rPr lang="en-US" sz="1000" i="1">
                <a:latin typeface="Arial"/>
                <a:ea typeface="Arial"/>
                <a:cs typeface="Arial"/>
                <a:sym typeface="Arial"/>
              </a:rPr>
              <a:t>English Learner Reclassification Rubric </a:t>
            </a:r>
            <a:r>
              <a:rPr lang="en-US" sz="1000">
                <a:latin typeface="Arial"/>
                <a:ea typeface="Arial"/>
                <a:cs typeface="Arial"/>
                <a:sym typeface="Arial"/>
              </a:rPr>
              <a:t>and </a:t>
            </a:r>
            <a:r>
              <a:rPr lang="en-US" sz="1000" i="1">
                <a:latin typeface="Arial"/>
                <a:ea typeface="Arial"/>
                <a:cs typeface="Arial"/>
                <a:sym typeface="Arial"/>
              </a:rPr>
              <a:t>English Learner Reclassification Rubric – Alternate </a:t>
            </a:r>
            <a:r>
              <a:rPr lang="en-US" sz="1000">
                <a:latin typeface="Arial"/>
                <a:ea typeface="Arial"/>
                <a:cs typeface="Arial"/>
                <a:sym typeface="Arial"/>
              </a:rPr>
              <a:t>on the TEA Bilingual/ESL Programs webpage: </a:t>
            </a:r>
            <a:r>
              <a:rPr lang="en-US" sz="1000" u="sng">
                <a:solidFill>
                  <a:schemeClr val="hlink"/>
                </a:solidFill>
                <a:hlinkClick r:id="rId3"/>
              </a:rPr>
              <a:t>https://tea.texas.gov/academics/special-student-populations/bilingual-esl-education</a:t>
            </a:r>
            <a:r>
              <a:rPr lang="en-US" sz="1000"/>
              <a:t>. </a:t>
            </a:r>
            <a:endParaRPr sz="1000" u="sng">
              <a:solidFill>
                <a:schemeClr val="hlink"/>
              </a:solidFill>
              <a:hlinkClick r:id="rId3"/>
            </a:endParaRPr>
          </a:p>
          <a:p>
            <a:pPr marL="0" lvl="0" indent="0" algn="l" rtl="0">
              <a:lnSpc>
                <a:spcPct val="114000"/>
              </a:lnSpc>
              <a:spcBef>
                <a:spcPts val="0"/>
              </a:spcBef>
              <a:spcAft>
                <a:spcPts val="0"/>
              </a:spcAft>
              <a:buNone/>
            </a:pPr>
            <a:endParaRPr sz="1000" u="sng">
              <a:solidFill>
                <a:schemeClr val="hlink"/>
              </a:solidFill>
              <a:hlinkClick r:id="rId3"/>
            </a:endParaRPr>
          </a:p>
          <a:p>
            <a:pPr marL="0" lvl="0" indent="0" algn="l" rtl="0">
              <a:spcBef>
                <a:spcPts val="0"/>
              </a:spcBef>
              <a:spcAft>
                <a:spcPts val="0"/>
              </a:spcAft>
              <a:buNone/>
            </a:pPr>
            <a:endParaRPr sz="1000" b="1">
              <a:latin typeface="Arial"/>
              <a:ea typeface="Arial"/>
              <a:cs typeface="Arial"/>
              <a:sym typeface="Arial"/>
            </a:endParaRPr>
          </a:p>
          <a:p>
            <a:pPr marL="0" lvl="0" indent="0" algn="l" rtl="0">
              <a:spcBef>
                <a:spcPts val="0"/>
              </a:spcBef>
              <a:spcAft>
                <a:spcPts val="0"/>
              </a:spcAft>
              <a:buNone/>
            </a:pPr>
            <a:r>
              <a:rPr lang="en-US" sz="1000" b="0">
                <a:latin typeface="Arial"/>
                <a:ea typeface="Arial"/>
                <a:cs typeface="Arial"/>
                <a:sym typeface="Arial"/>
              </a:rPr>
              <a:t>These rubrics are NOT suggested forms. They are </a:t>
            </a:r>
            <a:r>
              <a:rPr lang="en-US" sz="1000" b="1">
                <a:latin typeface="Arial"/>
                <a:ea typeface="Arial"/>
                <a:cs typeface="Arial"/>
                <a:sym typeface="Arial"/>
              </a:rPr>
              <a:t>required</a:t>
            </a:r>
            <a:r>
              <a:rPr lang="en-US" sz="1000" b="0">
                <a:latin typeface="Arial"/>
                <a:ea typeface="Arial"/>
                <a:cs typeface="Arial"/>
                <a:sym typeface="Arial"/>
              </a:rPr>
              <a:t> forms that must be used without modification and must be retained in the student’s records.</a:t>
            </a:r>
            <a:endParaRPr/>
          </a:p>
        </p:txBody>
      </p:sp>
      <p:sp>
        <p:nvSpPr>
          <p:cNvPr id="553" name="Google Shape;553;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54" name="Google Shape;55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18</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This is NOT a suggested form. This is a </a:t>
            </a:r>
            <a:r>
              <a:rPr lang="en-US" b="1">
                <a:latin typeface="Arial"/>
                <a:ea typeface="Arial"/>
                <a:cs typeface="Arial"/>
                <a:sym typeface="Arial"/>
              </a:rPr>
              <a:t>required</a:t>
            </a:r>
            <a:r>
              <a:rPr lang="en-US" b="0">
                <a:latin typeface="Arial"/>
                <a:ea typeface="Arial"/>
                <a:cs typeface="Arial"/>
                <a:sym typeface="Arial"/>
              </a:rPr>
              <a:t> form that must be used, and not modified, and must be retained in the student’s records.</a:t>
            </a:r>
            <a:endParaRPr/>
          </a:p>
          <a:p>
            <a:pPr marL="0" lvl="0" indent="0" algn="l" rtl="0">
              <a:spcBef>
                <a:spcPts val="0"/>
              </a:spcBef>
              <a:spcAft>
                <a:spcPts val="0"/>
              </a:spcAft>
              <a:buNone/>
            </a:pPr>
            <a:endParaRPr b="0">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62" name="Google Shape;562;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63" name="Google Shape;5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a:latin typeface="Arial"/>
                <a:ea typeface="Arial"/>
                <a:cs typeface="Arial"/>
                <a:sym typeface="Arial"/>
              </a:rPr>
              <a:t>Slide 19</a:t>
            </a:r>
            <a:endParaRPr b="1">
              <a:latin typeface="Arial"/>
              <a:ea typeface="Arial"/>
              <a:cs typeface="Arial"/>
              <a:sym typeface="Arial"/>
            </a:endParaRPr>
          </a:p>
          <a:p>
            <a:pPr marL="0" lvl="0" indent="0" algn="l" rtl="0">
              <a:spcBef>
                <a:spcPts val="0"/>
              </a:spcBef>
              <a:spcAft>
                <a:spcPts val="0"/>
              </a:spcAft>
              <a:buNone/>
            </a:pPr>
            <a:endParaRPr/>
          </a:p>
        </p:txBody>
      </p:sp>
      <p:sp>
        <p:nvSpPr>
          <p:cNvPr id="571" name="Google Shape;571;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72" name="Google Shape;5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Slide 2</a:t>
            </a:r>
            <a:endParaRPr b="1"/>
          </a:p>
        </p:txBody>
      </p:sp>
      <p:sp>
        <p:nvSpPr>
          <p:cNvPr id="413" name="Google Shape;41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9" name="Google Shape;579;p20:notes"/>
          <p:cNvSpPr txBox="1">
            <a:spLocks noGrp="1"/>
          </p:cNvSpPr>
          <p:nvPr>
            <p:ph type="body" idx="1"/>
          </p:nvPr>
        </p:nvSpPr>
        <p:spPr>
          <a:xfrm>
            <a:off x="702310" y="4480005"/>
            <a:ext cx="5618480" cy="35528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20</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The school district shall give </a:t>
            </a:r>
            <a:r>
              <a:rPr lang="en-US" b="1">
                <a:latin typeface="Arial"/>
                <a:ea typeface="Arial"/>
                <a:cs typeface="Arial"/>
                <a:sym typeface="Arial"/>
              </a:rPr>
              <a:t>written notification </a:t>
            </a:r>
            <a:r>
              <a:rPr lang="en-US">
                <a:latin typeface="Arial"/>
                <a:ea typeface="Arial"/>
                <a:cs typeface="Arial"/>
                <a:sym typeface="Arial"/>
              </a:rPr>
              <a:t>to the student's parent or guardian of the student's reclassification as English proficient and his or her exit from the bilingual education or ESL program and acquire written approval as required under the Texas Education Code, §29.056(a).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 </a:t>
            </a:r>
            <a:endParaRPr/>
          </a:p>
        </p:txBody>
      </p:sp>
      <p:sp>
        <p:nvSpPr>
          <p:cNvPr id="580" name="Google Shape;580;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81" name="Google Shape;58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8" name="Google Shape;58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21</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589" name="Google Shape;589;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90" name="Google Shape;59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7" name="Google Shape;597;p22:notes"/>
          <p:cNvSpPr txBox="1">
            <a:spLocks noGrp="1"/>
          </p:cNvSpPr>
          <p:nvPr>
            <p:ph type="body" idx="1"/>
          </p:nvPr>
        </p:nvSpPr>
        <p:spPr>
          <a:xfrm>
            <a:off x="719217" y="4502315"/>
            <a:ext cx="5753740" cy="42702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22</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0">
                <a:latin typeface="Arial"/>
                <a:ea typeface="Arial"/>
                <a:cs typeface="Arial"/>
                <a:sym typeface="Arial"/>
              </a:rPr>
              <a:t>For more information please read the Guidance Related to ARD Committee and LPAC Collaboration located at the following link: https://tea.texas.gov/academics/special-student-populations/special-education/programs-and-services/state-guidance/guidance-related-to-ard-committee-and-lpac-collaboration.</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lnSpc>
                <a:spcPct val="114000"/>
              </a:lnSpc>
              <a:spcBef>
                <a:spcPts val="0"/>
              </a:spcBef>
              <a:spcAft>
                <a:spcPts val="0"/>
              </a:spcAft>
              <a:buNone/>
            </a:pPr>
            <a:endParaRPr sz="1000">
              <a:latin typeface="Arial"/>
              <a:ea typeface="Arial"/>
              <a:cs typeface="Arial"/>
              <a:sym typeface="Arial"/>
            </a:endParaRPr>
          </a:p>
        </p:txBody>
      </p:sp>
      <p:sp>
        <p:nvSpPr>
          <p:cNvPr id="598" name="Google Shape;598;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99" name="Google Shape;59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6" name="Google Shape;606;p23:notes"/>
          <p:cNvSpPr txBox="1">
            <a:spLocks noGrp="1"/>
          </p:cNvSpPr>
          <p:nvPr>
            <p:ph type="body" idx="1"/>
          </p:nvPr>
        </p:nvSpPr>
        <p:spPr>
          <a:xfrm>
            <a:off x="719217" y="4502315"/>
            <a:ext cx="5753740" cy="42702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23</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Please review the Steps to the Individualized Reclassification Process for a Student with a Significant Cognitive Disability: Section 3</a:t>
            </a:r>
            <a:endParaRPr/>
          </a:p>
          <a:p>
            <a:pPr marL="0" lvl="0" indent="0" algn="l" rtl="0">
              <a:lnSpc>
                <a:spcPct val="114000"/>
              </a:lnSpc>
              <a:spcBef>
                <a:spcPts val="0"/>
              </a:spcBef>
              <a:spcAft>
                <a:spcPts val="0"/>
              </a:spcAft>
              <a:buNone/>
            </a:pPr>
            <a:r>
              <a:rPr lang="en-US" sz="1000">
                <a:latin typeface="Arial"/>
                <a:ea typeface="Arial"/>
                <a:cs typeface="Arial"/>
                <a:sym typeface="Arial"/>
              </a:rPr>
              <a:t>https://tea.texas.gov/sites/default/files/LPAC%20ARD%20Collaboration%20Guidance%20and%20Process%20for%20Reclassification.pdf</a:t>
            </a:r>
            <a:endParaRPr/>
          </a:p>
          <a:p>
            <a:pPr marL="0" lvl="0" indent="0" algn="l" rtl="0">
              <a:lnSpc>
                <a:spcPct val="114000"/>
              </a:lnSpc>
              <a:spcBef>
                <a:spcPts val="0"/>
              </a:spcBef>
              <a:spcAft>
                <a:spcPts val="0"/>
              </a:spcAft>
              <a:buNone/>
            </a:pPr>
            <a:endParaRPr sz="1000">
              <a:latin typeface="Arial"/>
              <a:ea typeface="Arial"/>
              <a:cs typeface="Arial"/>
              <a:sym typeface="Arial"/>
            </a:endParaRPr>
          </a:p>
        </p:txBody>
      </p:sp>
      <p:sp>
        <p:nvSpPr>
          <p:cNvPr id="607" name="Google Shape;607;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08" name="Google Shape;60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24</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You can find the English Learner Reclassification Chart on TEAs Bilingual/ESL webpage:</a:t>
            </a:r>
            <a:endParaRPr/>
          </a:p>
          <a:p>
            <a:pPr marL="0" lvl="0" indent="0" algn="l" rtl="0">
              <a:spcBef>
                <a:spcPts val="0"/>
              </a:spcBef>
              <a:spcAft>
                <a:spcPts val="0"/>
              </a:spcAft>
              <a:buNone/>
            </a:pPr>
            <a:r>
              <a:rPr lang="en-US" b="0">
                <a:latin typeface="Arial"/>
                <a:ea typeface="Arial"/>
                <a:cs typeface="Arial"/>
                <a:sym typeface="Arial"/>
              </a:rPr>
              <a:t>https://tea.texas.gov/academics/special-student-populations/bilingual-esl-education</a:t>
            </a:r>
            <a:endParaRPr/>
          </a:p>
          <a:p>
            <a:pPr marL="0" lvl="0" indent="0" algn="l" rtl="0">
              <a:spcBef>
                <a:spcPts val="0"/>
              </a:spcBef>
              <a:spcAft>
                <a:spcPts val="0"/>
              </a:spcAft>
              <a:buNone/>
            </a:pPr>
            <a:endParaRPr b="0">
              <a:latin typeface="Arial"/>
              <a:ea typeface="Arial"/>
              <a:cs typeface="Arial"/>
              <a:sym typeface="Arial"/>
            </a:endParaRPr>
          </a:p>
          <a:p>
            <a:pPr marL="0" lvl="0" indent="0" algn="l" rtl="0">
              <a:spcBef>
                <a:spcPts val="0"/>
              </a:spcBef>
              <a:spcAft>
                <a:spcPts val="0"/>
              </a:spcAft>
              <a:buNone/>
            </a:pPr>
            <a:endParaRPr b="0">
              <a:latin typeface="Arial"/>
              <a:ea typeface="Arial"/>
              <a:cs typeface="Arial"/>
              <a:sym typeface="Arial"/>
            </a:endParaRPr>
          </a:p>
        </p:txBody>
      </p:sp>
      <p:sp>
        <p:nvSpPr>
          <p:cNvPr id="616" name="Google Shape;616;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17" name="Google Shape;61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25:notes"/>
          <p:cNvSpPr txBox="1">
            <a:spLocks noGrp="1"/>
          </p:cNvSpPr>
          <p:nvPr>
            <p:ph type="body" idx="1"/>
          </p:nvPr>
        </p:nvSpPr>
        <p:spPr>
          <a:xfrm>
            <a:off x="702310" y="4480002"/>
            <a:ext cx="5618480" cy="38884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25</a:t>
            </a:r>
            <a:endParaRPr b="1">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Emphasize that the LPAC determines student reclassification; the parents or guardians provide permission for program exit. Reclassification does not always equate with program exit. For example, for students participating in a dual language program, one-way or two-way, continued program participation after reclassification is a foundational expectation of the program model.</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According to TAC 89.1220 (m), a school district may </a:t>
            </a:r>
            <a:r>
              <a:rPr lang="en-US" b="1">
                <a:solidFill>
                  <a:schemeClr val="dk1"/>
                </a:solidFill>
                <a:latin typeface="Arial"/>
                <a:ea typeface="Arial"/>
                <a:cs typeface="Arial"/>
                <a:sym typeface="Arial"/>
              </a:rPr>
              <a:t>place or exit </a:t>
            </a:r>
            <a:r>
              <a:rPr lang="en-US">
                <a:solidFill>
                  <a:schemeClr val="dk1"/>
                </a:solidFill>
                <a:latin typeface="Arial"/>
                <a:ea typeface="Arial"/>
                <a:cs typeface="Arial"/>
                <a:sym typeface="Arial"/>
              </a:rPr>
              <a:t>a student in a program without written approval of the student's parent if:</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(1) the student is 18 years of age or has had the disabilities of minority removed;</a:t>
            </a:r>
            <a:endParaRPr/>
          </a:p>
          <a:p>
            <a:pPr marL="168275" lvl="0" indent="-168275" algn="l" rtl="0">
              <a:spcBef>
                <a:spcPts val="600"/>
              </a:spcBef>
              <a:spcAft>
                <a:spcPts val="0"/>
              </a:spcAft>
              <a:buNone/>
            </a:pPr>
            <a:r>
              <a:rPr lang="en-US">
                <a:solidFill>
                  <a:schemeClr val="dk1"/>
                </a:solidFill>
                <a:latin typeface="Arial"/>
                <a:ea typeface="Arial"/>
                <a:cs typeface="Arial"/>
                <a:sym typeface="Arial"/>
              </a:rPr>
              <a:t>(2) the parent provides approval through a phone conversation or e-mail that is documented in writing and retained; or</a:t>
            </a:r>
            <a:endParaRPr/>
          </a:p>
          <a:p>
            <a:pPr marL="168275" lvl="0" indent="-168275" algn="l" rtl="0">
              <a:spcBef>
                <a:spcPts val="600"/>
              </a:spcBef>
              <a:spcAft>
                <a:spcPts val="0"/>
              </a:spcAft>
              <a:buNone/>
            </a:pPr>
            <a:r>
              <a:rPr lang="en-US">
                <a:solidFill>
                  <a:schemeClr val="dk1"/>
                </a:solidFill>
                <a:latin typeface="Arial"/>
                <a:ea typeface="Arial"/>
                <a:cs typeface="Arial"/>
                <a:sym typeface="Arial"/>
              </a:rPr>
              <a:t>(3) an adult who the school district recognizes as standing in parental relation to the student provides</a:t>
            </a:r>
            <a:r>
              <a:rPr lang="en-US">
                <a:latin typeface="Arial"/>
                <a:ea typeface="Arial"/>
                <a:cs typeface="Arial"/>
                <a:sym typeface="Arial"/>
              </a:rPr>
              <a:t> </a:t>
            </a:r>
            <a:r>
              <a:rPr lang="en-US">
                <a:solidFill>
                  <a:schemeClr val="dk1"/>
                </a:solidFill>
                <a:latin typeface="Arial"/>
                <a:ea typeface="Arial"/>
                <a:cs typeface="Arial"/>
                <a:sym typeface="Arial"/>
              </a:rPr>
              <a:t>written approval. This may include a foster parent or employee of a state or local governmental agency with temporary possession or control of the student. </a:t>
            </a:r>
            <a:endParaRPr/>
          </a:p>
          <a:p>
            <a:pPr marL="168275" lvl="0" indent="-168275" algn="l" rtl="0">
              <a:spcBef>
                <a:spcPts val="600"/>
              </a:spcBef>
              <a:spcAft>
                <a:spcPts val="0"/>
              </a:spcAft>
              <a:buNone/>
            </a:pPr>
            <a:endParaRPr>
              <a:solidFill>
                <a:schemeClr val="dk1"/>
              </a:solidFill>
              <a:latin typeface="Arial"/>
              <a:ea typeface="Arial"/>
              <a:cs typeface="Arial"/>
              <a:sym typeface="Arial"/>
            </a:endParaRPr>
          </a:p>
          <a:p>
            <a:pPr marL="0" lvl="0" indent="0" algn="l" rtl="0">
              <a:spcBef>
                <a:spcPts val="60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625" name="Google Shape;625;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26" name="Google Shape;62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26</a:t>
            </a:r>
            <a:endParaRPr b="1">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34" name="Google Shape;634;p2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35" name="Google Shape;63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3</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20" name="Google Shape;420;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21" name="Google Shape;4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4</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29" name="Google Shape;429;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30" name="Google Shape;4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7" name="Google Shape;4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5</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438" name="Google Shape;438;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39" name="Google Shape;4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6" name="Google Shape;4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6</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students’ teachers should be aware of which students have a parental denial of program services.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LPAC should continue to communicate with the students’ parents or guardians throughout the school year, providing updates on the students’ progress.</a:t>
            </a:r>
            <a:endParaRPr/>
          </a:p>
          <a:p>
            <a:pPr marL="0" lvl="0" indent="0" algn="l" rtl="0">
              <a:spcBef>
                <a:spcPts val="0"/>
              </a:spcBef>
              <a:spcAft>
                <a:spcPts val="0"/>
              </a:spcAft>
              <a:buNone/>
            </a:pPr>
            <a:endParaRPr i="1">
              <a:latin typeface="Arial"/>
              <a:ea typeface="Arial"/>
              <a:cs typeface="Arial"/>
              <a:sym typeface="Arial"/>
            </a:endParaRPr>
          </a:p>
          <a:p>
            <a:pPr marL="0" lvl="0" indent="0" algn="l" rtl="0">
              <a:lnSpc>
                <a:spcPct val="114000"/>
              </a:lnSpc>
              <a:spcBef>
                <a:spcPts val="0"/>
              </a:spcBef>
              <a:spcAft>
                <a:spcPts val="0"/>
              </a:spcAft>
              <a:buNone/>
            </a:pPr>
            <a:endParaRPr>
              <a:latin typeface="Arial"/>
              <a:ea typeface="Arial"/>
              <a:cs typeface="Arial"/>
              <a:sym typeface="Arial"/>
            </a:endParaRPr>
          </a:p>
          <a:p>
            <a:pPr marL="0" lvl="0" indent="0" algn="l" rtl="0">
              <a:lnSpc>
                <a:spcPct val="114000"/>
              </a:lnSpc>
              <a:spcBef>
                <a:spcPts val="0"/>
              </a:spcBef>
              <a:spcAft>
                <a:spcPts val="0"/>
              </a:spcAft>
              <a:buNone/>
            </a:pPr>
            <a:endParaRPr>
              <a:latin typeface="Arial"/>
              <a:ea typeface="Arial"/>
              <a:cs typeface="Arial"/>
              <a:sym typeface="Arial"/>
            </a:endParaRPr>
          </a:p>
          <a:p>
            <a:pPr marL="0" lvl="0" indent="0" algn="l" rtl="0">
              <a:lnSpc>
                <a:spcPct val="114000"/>
              </a:lnSpc>
              <a:spcBef>
                <a:spcPts val="0"/>
              </a:spcBef>
              <a:spcAft>
                <a:spcPts val="0"/>
              </a:spcAft>
              <a:buNone/>
            </a:pPr>
            <a:endParaRPr sz="1000">
              <a:latin typeface="Arial"/>
              <a:ea typeface="Arial"/>
              <a:cs typeface="Arial"/>
              <a:sym typeface="Arial"/>
            </a:endParaRPr>
          </a:p>
        </p:txBody>
      </p:sp>
      <p:sp>
        <p:nvSpPr>
          <p:cNvPr id="447" name="Google Shape;447;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48" name="Google Shape;4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7:notes"/>
          <p:cNvSpPr txBox="1">
            <a:spLocks noGrp="1"/>
          </p:cNvSpPr>
          <p:nvPr>
            <p:ph type="body" idx="1"/>
          </p:nvPr>
        </p:nvSpPr>
        <p:spPr>
          <a:xfrm>
            <a:off x="702310" y="4480004"/>
            <a:ext cx="5618480" cy="45366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7</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LPACs are responsible for following administrative procedures in the guide, making decisions on an individual student basis, working as a committee to make decisions, and maintaining the required documentation.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LPACs must coordinate with subject-area teachers. Providing unfamiliar accommodations may hinder rather than help a student.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Designated support decisions should be made as close as possible to the assessment to account for the student’s progress in acquiring the English language.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LPACs may not recommend designated supports, special assessment considerations, or accountability provisions for an English learner whose parents or guardians have denied bilingual or ESL services. This includes no designated supports, no testing in Spanish, no English I special provision, and no unschooled asylee or refugee provisions. </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Please visit the LPAC Decision-Making Resources located at the following link:</a:t>
            </a:r>
            <a:endParaRPr/>
          </a:p>
          <a:p>
            <a:pPr marL="0" lvl="0" indent="0" algn="l" rtl="0">
              <a:spcBef>
                <a:spcPts val="0"/>
              </a:spcBef>
              <a:spcAft>
                <a:spcPts val="0"/>
              </a:spcAft>
              <a:buNone/>
            </a:pPr>
            <a:r>
              <a:rPr lang="en-US">
                <a:latin typeface="Arial"/>
                <a:ea typeface="Arial"/>
                <a:cs typeface="Arial"/>
                <a:sym typeface="Arial"/>
              </a:rPr>
              <a:t>https://tea.texas.gov/student-assessment/testing/student-assessment-overview/accommodation-resources/language-proficiency-assessment-committee-resources.</a:t>
            </a:r>
            <a:endParaRPr/>
          </a:p>
          <a:p>
            <a:pPr marL="0" lvl="0" indent="0" algn="l" rtl="0">
              <a:spcBef>
                <a:spcPts val="626"/>
              </a:spcBef>
              <a:spcAft>
                <a:spcPts val="0"/>
              </a:spcAft>
              <a:buNone/>
            </a:pPr>
            <a:endParaRPr>
              <a:latin typeface="Arial"/>
              <a:ea typeface="Arial"/>
              <a:cs typeface="Arial"/>
              <a:sym typeface="Arial"/>
            </a:endParaRPr>
          </a:p>
        </p:txBody>
      </p:sp>
      <p:sp>
        <p:nvSpPr>
          <p:cNvPr id="456" name="Google Shape;4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57" name="Google Shape;4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8</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Please visit the LPAC Decision-Making Resources located at the following link:</a:t>
            </a:r>
            <a:endParaRPr/>
          </a:p>
          <a:p>
            <a:pPr marL="0" lvl="0" indent="0" algn="l" rtl="0">
              <a:spcBef>
                <a:spcPts val="0"/>
              </a:spcBef>
              <a:spcAft>
                <a:spcPts val="0"/>
              </a:spcAft>
              <a:buNone/>
            </a:pPr>
            <a:r>
              <a:rPr lang="en-US">
                <a:latin typeface="Arial"/>
                <a:ea typeface="Arial"/>
                <a:cs typeface="Arial"/>
                <a:sym typeface="Arial"/>
              </a:rPr>
              <a:t>https://tea.texas.gov/student-assessment/testing/student-assessment-overview/accommodation-resources/language-proficiency-assessment-committee-resources</a:t>
            </a:r>
            <a:endParaRPr/>
          </a:p>
          <a:p>
            <a:pPr marL="0" lvl="0" indent="0" algn="l" rtl="0">
              <a:spcBef>
                <a:spcPts val="626"/>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See the English Learner Reclassification Criteria Chart for information on designated supports that prevent reclassification, located on the TEA Bilingual/ESL Programs webpage: </a:t>
            </a:r>
            <a:r>
              <a:rPr lang="en-US" u="sng">
                <a:solidFill>
                  <a:schemeClr val="hlink"/>
                </a:solidFill>
                <a:hlinkClick r:id="rId3"/>
              </a:rPr>
              <a:t>https://tea.texas.gov/academics/special-student-populations/bilingual-esl-education</a:t>
            </a:r>
            <a:r>
              <a:rPr lang="en-US"/>
              <a:t>. </a:t>
            </a:r>
            <a:endParaRPr>
              <a:latin typeface="Arial"/>
              <a:ea typeface="Arial"/>
              <a:cs typeface="Arial"/>
              <a:sym typeface="Arial"/>
            </a:endParaRPr>
          </a:p>
        </p:txBody>
      </p:sp>
      <p:sp>
        <p:nvSpPr>
          <p:cNvPr id="465" name="Google Shape;465;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66" name="Google Shape;4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9</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Please visit the LPAC Decision-Making Resources located at the following link:</a:t>
            </a:r>
            <a:endParaRPr/>
          </a:p>
          <a:p>
            <a:pPr marL="0" lvl="0" indent="0" algn="l" rtl="0">
              <a:spcBef>
                <a:spcPts val="0"/>
              </a:spcBef>
              <a:spcAft>
                <a:spcPts val="0"/>
              </a:spcAft>
              <a:buNone/>
            </a:pPr>
            <a:r>
              <a:rPr lang="en-US">
                <a:latin typeface="Arial"/>
                <a:ea typeface="Arial"/>
                <a:cs typeface="Arial"/>
                <a:sym typeface="Arial"/>
              </a:rPr>
              <a:t>https://tea.texas.gov/student-assessment/testing/student-assessment-overview/accommodation-resources/language-proficiency-assessment-committee-resources</a:t>
            </a:r>
            <a:endParaRPr/>
          </a:p>
          <a:p>
            <a:pPr marL="0" lvl="0" indent="0" algn="l" rtl="0">
              <a:spcBef>
                <a:spcPts val="626"/>
              </a:spcBef>
              <a:spcAft>
                <a:spcPts val="0"/>
              </a:spcAft>
              <a:buNone/>
            </a:pPr>
            <a:endParaRPr b="1">
              <a:latin typeface="Arial"/>
              <a:ea typeface="Arial"/>
              <a:cs typeface="Arial"/>
              <a:sym typeface="Arial"/>
            </a:endParaRPr>
          </a:p>
        </p:txBody>
      </p:sp>
      <p:sp>
        <p:nvSpPr>
          <p:cNvPr id="475" name="Google Shape;475;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76" name="Google Shape;4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3" name="Google Shape;113;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7"/>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7"/>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1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1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4" name="Google Shape;144;p2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2"/>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1" name="Google Shape;151;p2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2" name="Google Shape;152;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4"/>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2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9" name="Google Shape;179;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1" name="Google Shape;191;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9"/>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9"/>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4" name="Google Shape;204;p3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3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6" name="Google Shape;206;p3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2" name="Google Shape;222;p3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3" name="Google Shape;223;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9" name="Google Shape;229;p3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0" name="Google Shape;230;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6"/>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4"/>
        <p:cNvGrpSpPr/>
        <p:nvPr/>
      </p:nvGrpSpPr>
      <p:grpSpPr>
        <a:xfrm>
          <a:off x="0" y="0"/>
          <a:ext cx="0" cy="0"/>
          <a:chOff x="0" y="0"/>
          <a:chExt cx="0" cy="0"/>
        </a:xfrm>
      </p:grpSpPr>
      <p:sp>
        <p:nvSpPr>
          <p:cNvPr id="255" name="Google Shape;255;p3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3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7" name="Google Shape;257;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9" name="Google Shape;269;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1"/>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41"/>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4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2" name="Google Shape;282;p4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4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4" name="Google Shape;284;p4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0" name="Google Shape;300;p4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1" name="Google Shape;301;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4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7" name="Google Shape;307;p4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8" name="Google Shape;308;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4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4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48"/>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4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2"/>
        <p:cNvGrpSpPr/>
        <p:nvPr/>
      </p:nvGrpSpPr>
      <p:grpSpPr>
        <a:xfrm>
          <a:off x="0" y="0"/>
          <a:ext cx="0" cy="0"/>
          <a:chOff x="0" y="0"/>
          <a:chExt cx="0" cy="0"/>
        </a:xfrm>
      </p:grpSpPr>
      <p:sp>
        <p:nvSpPr>
          <p:cNvPr id="333" name="Google Shape;333;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5" name="Google Shape;335;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8"/>
        <p:cNvGrpSpPr/>
        <p:nvPr/>
      </p:nvGrpSpPr>
      <p:grpSpPr>
        <a:xfrm>
          <a:off x="0" y="0"/>
          <a:ext cx="0" cy="0"/>
          <a:chOff x="0" y="0"/>
          <a:chExt cx="0" cy="0"/>
        </a:xfrm>
      </p:grpSpPr>
      <p:sp>
        <p:nvSpPr>
          <p:cNvPr id="339" name="Google Shape;339;p5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5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7" name="Google Shape;347;p5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0"/>
        <p:cNvGrpSpPr/>
        <p:nvPr/>
      </p:nvGrpSpPr>
      <p:grpSpPr>
        <a:xfrm>
          <a:off x="0" y="0"/>
          <a:ext cx="0" cy="0"/>
          <a:chOff x="0" y="0"/>
          <a:chExt cx="0" cy="0"/>
        </a:xfrm>
      </p:grpSpPr>
      <p:sp>
        <p:nvSpPr>
          <p:cNvPr id="351" name="Google Shape;351;p5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53"/>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53"/>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7"/>
        <p:cNvGrpSpPr/>
        <p:nvPr/>
      </p:nvGrpSpPr>
      <p:grpSpPr>
        <a:xfrm>
          <a:off x="0" y="0"/>
          <a:ext cx="0" cy="0"/>
          <a:chOff x="0" y="0"/>
          <a:chExt cx="0" cy="0"/>
        </a:xfrm>
      </p:grpSpPr>
      <p:sp>
        <p:nvSpPr>
          <p:cNvPr id="358" name="Google Shape;358;p5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0" name="Google Shape;360;p5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2" name="Google Shape;362;p5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6"/>
        <p:cNvGrpSpPr/>
        <p:nvPr/>
      </p:nvGrpSpPr>
      <p:grpSpPr>
        <a:xfrm>
          <a:off x="0" y="0"/>
          <a:ext cx="0" cy="0"/>
          <a:chOff x="0" y="0"/>
          <a:chExt cx="0" cy="0"/>
        </a:xfrm>
      </p:grpSpPr>
      <p:sp>
        <p:nvSpPr>
          <p:cNvPr id="367" name="Google Shape;367;p5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1"/>
        <p:cNvGrpSpPr/>
        <p:nvPr/>
      </p:nvGrpSpPr>
      <p:grpSpPr>
        <a:xfrm>
          <a:off x="0" y="0"/>
          <a:ext cx="0" cy="0"/>
          <a:chOff x="0" y="0"/>
          <a:chExt cx="0" cy="0"/>
        </a:xfrm>
      </p:grpSpPr>
      <p:sp>
        <p:nvSpPr>
          <p:cNvPr id="372" name="Google Shape;372;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5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8" name="Google Shape;378;p5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9" name="Google Shape;379;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2"/>
        <p:cNvGrpSpPr/>
        <p:nvPr/>
      </p:nvGrpSpPr>
      <p:grpSpPr>
        <a:xfrm>
          <a:off x="0" y="0"/>
          <a:ext cx="0" cy="0"/>
          <a:chOff x="0" y="0"/>
          <a:chExt cx="0" cy="0"/>
        </a:xfrm>
      </p:grpSpPr>
      <p:sp>
        <p:nvSpPr>
          <p:cNvPr id="383" name="Google Shape;383;p5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5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5" name="Google Shape;385;p5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6" name="Google Shape;386;p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9"/>
        <p:cNvGrpSpPr/>
        <p:nvPr/>
      </p:nvGrpSpPr>
      <p:grpSpPr>
        <a:xfrm>
          <a:off x="0" y="0"/>
          <a:ext cx="0" cy="0"/>
          <a:chOff x="0" y="0"/>
          <a:chExt cx="0" cy="0"/>
        </a:xfrm>
      </p:grpSpPr>
      <p:sp>
        <p:nvSpPr>
          <p:cNvPr id="390" name="Google Shape;390;p5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1" name="Google Shape;391;p5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5"/>
        <p:cNvGrpSpPr/>
        <p:nvPr/>
      </p:nvGrpSpPr>
      <p:grpSpPr>
        <a:xfrm>
          <a:off x="0" y="0"/>
          <a:ext cx="0" cy="0"/>
          <a:chOff x="0" y="0"/>
          <a:chExt cx="0" cy="0"/>
        </a:xfrm>
      </p:grpSpPr>
      <p:sp>
        <p:nvSpPr>
          <p:cNvPr id="396" name="Google Shape;396;p6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60"/>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6" name="Google Shape;16;p1"/>
          <p:cNvSpPr/>
          <p:nvPr/>
        </p:nvSpPr>
        <p:spPr>
          <a:xfrm>
            <a:off x="0" y="0"/>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a:off x="0" y="6406444"/>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3"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94" name="Google Shape;94;p13"/>
          <p:cNvSpPr/>
          <p:nvPr/>
        </p:nvSpPr>
        <p:spPr>
          <a:xfrm>
            <a:off x="-11289" y="340321"/>
            <a:ext cx="7405511" cy="999595"/>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486E"/>
              </a:solidFill>
              <a:latin typeface="Calibri"/>
              <a:ea typeface="Calibri"/>
              <a:cs typeface="Calibri"/>
              <a:sym typeface="Calibri"/>
            </a:endParaRPr>
          </a:p>
        </p:txBody>
      </p:sp>
      <p:sp>
        <p:nvSpPr>
          <p:cNvPr id="95" name="Google Shape;95;p13"/>
          <p:cNvSpPr/>
          <p:nvPr/>
        </p:nvSpPr>
        <p:spPr>
          <a:xfrm>
            <a:off x="0" y="6406444"/>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3" descr="A close up of a sign&#10;&#10;Description automatically generated"/>
          <p:cNvPicPr preferRelativeResize="0"/>
          <p:nvPr/>
        </p:nvPicPr>
        <p:blipFill rotWithShape="1">
          <a:blip r:embed="rId14">
            <a:alphaModFix/>
          </a:blip>
          <a:srcRect/>
          <a:stretch/>
        </p:blipFill>
        <p:spPr>
          <a:xfrm>
            <a:off x="7745766" y="102576"/>
            <a:ext cx="1007945" cy="997335"/>
          </a:xfrm>
          <a:prstGeom prst="rect">
            <a:avLst/>
          </a:prstGeom>
          <a:noFill/>
          <a:ln>
            <a:noFill/>
          </a:ln>
        </p:spPr>
      </p:pic>
      <p:pic>
        <p:nvPicPr>
          <p:cNvPr id="97" name="Google Shape;97;p13" descr="A picture containing food, drawing&#10;&#10;Description automatically generated"/>
          <p:cNvPicPr preferRelativeResize="0"/>
          <p:nvPr/>
        </p:nvPicPr>
        <p:blipFill rotWithShape="1">
          <a:blip r:embed="rId15">
            <a:alphaModFix/>
          </a:blip>
          <a:srcRect/>
          <a:stretch/>
        </p:blipFill>
        <p:spPr>
          <a:xfrm>
            <a:off x="7357916" y="805016"/>
            <a:ext cx="1783644" cy="1148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5"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74" name="Google Shape;174;p25"/>
          <p:cNvSpPr/>
          <p:nvPr/>
        </p:nvSpPr>
        <p:spPr>
          <a:xfrm>
            <a:off x="0" y="0"/>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25"/>
          <p:cNvSpPr/>
          <p:nvPr/>
        </p:nvSpPr>
        <p:spPr>
          <a:xfrm>
            <a:off x="0" y="6406444"/>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7" name="Google Shape;247;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1" name="Google Shape;251;p37"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252" name="Google Shape;252;p37"/>
          <p:cNvSpPr/>
          <p:nvPr/>
        </p:nvSpPr>
        <p:spPr>
          <a:xfrm>
            <a:off x="0" y="0"/>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37"/>
          <p:cNvSpPr/>
          <p:nvPr/>
        </p:nvSpPr>
        <p:spPr>
          <a:xfrm>
            <a:off x="0" y="6406444"/>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5" name="Google Shape;325;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7" name="Google Shape;327;p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8" name="Google Shape;328;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9" name="Google Shape;329;p49"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330" name="Google Shape;330;p49"/>
          <p:cNvSpPr/>
          <p:nvPr/>
        </p:nvSpPr>
        <p:spPr>
          <a:xfrm>
            <a:off x="0" y="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1" name="Google Shape;331;p49"/>
          <p:cNvSpPr/>
          <p:nvPr/>
        </p:nvSpPr>
        <p:spPr>
          <a:xfrm>
            <a:off x="0" y="641350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tea.texas.gov/Student_Testing_and_Accountability/Testing/Texas_English_Language_Proficiency_Assessment_System_(TELPAS)/TELPAS_Alternate/"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tea.texas.gov/student.assessment/ell/lpac/"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tea.texas.gov/accommodation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tea.texas.gov/WorkArea/DownloadAsset.aspx?id=51539627831"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tea.texas.gov/student-assessment/testing/student-assessment-overview/accommodation-resources/information-on-state-assessments-for-english-learners" TargetMode="External"/><Relationship Id="rId5" Type="http://schemas.openxmlformats.org/officeDocument/2006/relationships/hyperlink" Target="https://www.riverside-assessments.com/texas-assessment" TargetMode="External"/><Relationship Id="rId4" Type="http://schemas.openxmlformats.org/officeDocument/2006/relationships/hyperlink" Target="https://tea.texas.gov/WorkArea/linkit.aspx?LinkIdentifier=id&amp;ItemID=51539630938&amp;libID=5153963093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2" name="Title 1" hidden="1">
            <a:extLst>
              <a:ext uri="{FF2B5EF4-FFF2-40B4-BE49-F238E27FC236}">
                <a16:creationId xmlns:a16="http://schemas.microsoft.com/office/drawing/2014/main" id="{16E90AB1-7995-483D-90D8-3DE5D1FD7CAA}"/>
              </a:ext>
            </a:extLst>
          </p:cNvPr>
          <p:cNvSpPr>
            <a:spLocks noGrp="1"/>
          </p:cNvSpPr>
          <p:nvPr>
            <p:ph type="ctrTitle"/>
          </p:nvPr>
        </p:nvSpPr>
        <p:spPr/>
        <p:txBody>
          <a:bodyPr/>
          <a:lstStyle/>
          <a:p>
            <a:r>
              <a:rPr lang="en-US" dirty="0"/>
              <a:t>Review and Reclassification</a:t>
            </a:r>
          </a:p>
        </p:txBody>
      </p:sp>
      <p:pic>
        <p:nvPicPr>
          <p:cNvPr id="406" name="Google Shape;406;p61" descr="LPAC Logo "/>
          <p:cNvPicPr preferRelativeResize="0"/>
          <p:nvPr/>
        </p:nvPicPr>
        <p:blipFill rotWithShape="1">
          <a:blip r:embed="rId3">
            <a:alphaModFix/>
          </a:blip>
          <a:srcRect/>
          <a:stretch/>
        </p:blipFill>
        <p:spPr>
          <a:xfrm>
            <a:off x="134392" y="380939"/>
            <a:ext cx="8844741" cy="3565419"/>
          </a:xfrm>
          <a:prstGeom prst="rect">
            <a:avLst/>
          </a:prstGeom>
          <a:noFill/>
          <a:ln>
            <a:noFill/>
          </a:ln>
        </p:spPr>
      </p:pic>
      <p:sp>
        <p:nvSpPr>
          <p:cNvPr id="409" name="Google Shape;409;p61"/>
          <p:cNvSpPr txBox="1">
            <a:spLocks noGrp="1"/>
          </p:cNvSpPr>
          <p:nvPr>
            <p:ph type="subTitle" idx="1"/>
          </p:nvPr>
        </p:nvSpPr>
        <p:spPr>
          <a:xfrm>
            <a:off x="0" y="3655260"/>
            <a:ext cx="6677526" cy="380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486E"/>
              </a:buClr>
              <a:buSzPts val="2000"/>
              <a:buNone/>
            </a:pPr>
            <a:r>
              <a:rPr lang="en-US" sz="2000" b="1">
                <a:solidFill>
                  <a:srgbClr val="00486E"/>
                </a:solidFill>
                <a:latin typeface="Open Sans"/>
                <a:ea typeface="Open Sans"/>
                <a:cs typeface="Open Sans"/>
                <a:sym typeface="Open Sans"/>
              </a:rPr>
              <a:t>FRAMEWORK</a:t>
            </a:r>
            <a:endParaRPr sz="2000" b="1">
              <a:solidFill>
                <a:srgbClr val="00486E"/>
              </a:solidFill>
              <a:latin typeface="Open Sans"/>
              <a:ea typeface="Open Sans"/>
              <a:cs typeface="Open Sans"/>
              <a:sym typeface="Open Sans"/>
            </a:endParaRPr>
          </a:p>
        </p:txBody>
      </p:sp>
      <p:sp>
        <p:nvSpPr>
          <p:cNvPr id="407" name="Google Shape;407;p61"/>
          <p:cNvSpPr txBox="1"/>
          <p:nvPr/>
        </p:nvSpPr>
        <p:spPr>
          <a:xfrm>
            <a:off x="0" y="4730412"/>
            <a:ext cx="9144001" cy="5293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86E"/>
              </a:buClr>
              <a:buSzPts val="3600"/>
              <a:buFont typeface="Arial"/>
              <a:buNone/>
            </a:pPr>
            <a:r>
              <a:rPr lang="en-US" sz="3600" b="1" i="0" u="none" strike="noStrike" cap="none" dirty="0">
                <a:solidFill>
                  <a:srgbClr val="00486E"/>
                </a:solidFill>
                <a:latin typeface="Calibri"/>
                <a:ea typeface="Calibri"/>
                <a:cs typeface="Calibri"/>
                <a:sym typeface="Calibri"/>
              </a:rPr>
              <a:t>Review and Reclassification</a:t>
            </a:r>
            <a:endParaRPr dirty="0"/>
          </a:p>
        </p:txBody>
      </p:sp>
      <p:sp>
        <p:nvSpPr>
          <p:cNvPr id="408" name="Google Shape;408;p61">
            <a:extLst>
              <a:ext uri="{C183D7F6-B498-43B3-948B-1728B52AA6E4}">
                <adec:decorative xmlns:adec="http://schemas.microsoft.com/office/drawing/2017/decorative" val="1"/>
              </a:ext>
            </a:extLst>
          </p:cNvPr>
          <p:cNvSpPr/>
          <p:nvPr/>
        </p:nvSpPr>
        <p:spPr>
          <a:xfrm>
            <a:off x="1744579" y="4656221"/>
            <a:ext cx="5642809" cy="711868"/>
          </a:xfrm>
          <a:prstGeom prst="rect">
            <a:avLst/>
          </a:prstGeom>
          <a:noFill/>
          <a:ln w="50800" cap="flat" cmpd="sng">
            <a:solidFill>
              <a:srgbClr val="0485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05" name="Google Shape;405;p61" descr="Texas Education Agency"/>
          <p:cNvPicPr preferRelativeResize="0"/>
          <p:nvPr/>
        </p:nvPicPr>
        <p:blipFill rotWithShape="1">
          <a:blip r:embed="rId4">
            <a:alphaModFix/>
          </a:blip>
          <a:srcRect/>
          <a:stretch/>
        </p:blipFill>
        <p:spPr>
          <a:xfrm>
            <a:off x="7304664" y="5570620"/>
            <a:ext cx="1333500" cy="63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2" name="Title 1" hidden="1">
            <a:extLst>
              <a:ext uri="{FF2B5EF4-FFF2-40B4-BE49-F238E27FC236}">
                <a16:creationId xmlns:a16="http://schemas.microsoft.com/office/drawing/2014/main" id="{2F1C5A15-39D0-4947-9046-5C7C0E774417}"/>
              </a:ext>
            </a:extLst>
          </p:cNvPr>
          <p:cNvSpPr>
            <a:spLocks noGrp="1"/>
          </p:cNvSpPr>
          <p:nvPr>
            <p:ph type="title"/>
          </p:nvPr>
        </p:nvSpPr>
        <p:spPr/>
        <p:txBody>
          <a:bodyPr/>
          <a:lstStyle/>
          <a:p>
            <a:r>
              <a:rPr lang="en-US" dirty="0"/>
              <a:t>TELPA Participation</a:t>
            </a:r>
          </a:p>
        </p:txBody>
      </p:sp>
      <p:sp>
        <p:nvSpPr>
          <p:cNvPr id="489" name="Google Shape;489;p70"/>
          <p:cNvSpPr txBox="1"/>
          <p:nvPr/>
        </p:nvSpPr>
        <p:spPr>
          <a:xfrm>
            <a:off x="163784" y="457255"/>
            <a:ext cx="7897222"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i="0" u="none" strike="noStrike" cap="none">
                <a:solidFill>
                  <a:schemeClr val="lt1"/>
                </a:solidFill>
                <a:latin typeface="Arial"/>
                <a:ea typeface="Arial"/>
                <a:cs typeface="Arial"/>
                <a:sym typeface="Arial"/>
              </a:rPr>
              <a:t>TELPAS Participation</a:t>
            </a:r>
            <a:endParaRPr/>
          </a:p>
        </p:txBody>
      </p:sp>
      <p:sp>
        <p:nvSpPr>
          <p:cNvPr id="488" name="Google Shape;488;p70"/>
          <p:cNvSpPr txBox="1">
            <a:spLocks noGrp="1"/>
          </p:cNvSpPr>
          <p:nvPr>
            <p:ph type="body" idx="1"/>
          </p:nvPr>
        </p:nvSpPr>
        <p:spPr>
          <a:xfrm>
            <a:off x="352926" y="1624648"/>
            <a:ext cx="8333874" cy="44065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200"/>
              <a:buChar char="•"/>
            </a:pPr>
            <a:r>
              <a:rPr lang="en-US" sz="2200" dirty="0">
                <a:solidFill>
                  <a:srgbClr val="323F4F"/>
                </a:solidFill>
                <a:latin typeface="Arial"/>
                <a:ea typeface="Arial"/>
                <a:cs typeface="Arial"/>
                <a:sym typeface="Arial"/>
              </a:rPr>
              <a:t>Texas English Language Proficiency Assessment System (TELPAS) and TELPAS Alternate:</a:t>
            </a:r>
            <a:endParaRPr dirty="0"/>
          </a:p>
          <a:p>
            <a:pPr marL="685800" lvl="1" indent="-228600" algn="l" rtl="0">
              <a:lnSpc>
                <a:spcPct val="90000"/>
              </a:lnSpc>
              <a:spcBef>
                <a:spcPts val="1200"/>
              </a:spcBef>
              <a:spcAft>
                <a:spcPts val="0"/>
              </a:spcAft>
              <a:buClr>
                <a:srgbClr val="323F4F"/>
              </a:buClr>
              <a:buSzPts val="2200"/>
              <a:buChar char="•"/>
            </a:pPr>
            <a:r>
              <a:rPr lang="en-US" sz="2200" dirty="0">
                <a:solidFill>
                  <a:srgbClr val="323F4F"/>
                </a:solidFill>
                <a:latin typeface="Arial"/>
                <a:ea typeface="Arial"/>
                <a:cs typeface="Arial"/>
                <a:sym typeface="Arial"/>
              </a:rPr>
              <a:t>Fulfill federal requirements for annually assessing English language proficiency of ELs in K-12</a:t>
            </a:r>
            <a:endParaRPr dirty="0"/>
          </a:p>
          <a:p>
            <a:pPr marL="685800" lvl="1" indent="-228600" algn="l" rtl="0">
              <a:lnSpc>
                <a:spcPct val="90000"/>
              </a:lnSpc>
              <a:spcBef>
                <a:spcPts val="1200"/>
              </a:spcBef>
              <a:spcAft>
                <a:spcPts val="0"/>
              </a:spcAft>
              <a:buClr>
                <a:srgbClr val="323F4F"/>
              </a:buClr>
              <a:buSzPts val="2200"/>
              <a:buChar char="•"/>
            </a:pPr>
            <a:r>
              <a:rPr lang="en-US" sz="2200" dirty="0">
                <a:solidFill>
                  <a:srgbClr val="323F4F"/>
                </a:solidFill>
                <a:latin typeface="Arial"/>
                <a:ea typeface="Arial"/>
                <a:cs typeface="Arial"/>
                <a:sym typeface="Arial"/>
              </a:rPr>
              <a:t>Assess language proficiency in listening, speaking, reading and writing</a:t>
            </a:r>
            <a:endParaRPr dirty="0"/>
          </a:p>
          <a:p>
            <a:pPr marL="228600" lvl="0" indent="-228600" algn="l" rtl="0">
              <a:lnSpc>
                <a:spcPct val="90000"/>
              </a:lnSpc>
              <a:spcBef>
                <a:spcPts val="1200"/>
              </a:spcBef>
              <a:spcAft>
                <a:spcPts val="0"/>
              </a:spcAft>
              <a:buClr>
                <a:srgbClr val="323F4F"/>
              </a:buClr>
              <a:buSzPts val="2200"/>
              <a:buChar char="•"/>
            </a:pPr>
            <a:r>
              <a:rPr lang="en-US" sz="2200" dirty="0">
                <a:solidFill>
                  <a:srgbClr val="323F4F"/>
                </a:solidFill>
                <a:latin typeface="Arial"/>
                <a:ea typeface="Arial"/>
                <a:cs typeface="Arial"/>
                <a:sym typeface="Arial"/>
              </a:rPr>
              <a:t>For TELPAS assessments, all English learners are assessed, regardless of whether parents or guardians have denied bilingual education or ESL program services.</a:t>
            </a:r>
            <a:endParaRPr dirty="0"/>
          </a:p>
          <a:p>
            <a:pPr marL="228600" lvl="0" indent="-228600" algn="l" rtl="0">
              <a:lnSpc>
                <a:spcPct val="90000"/>
              </a:lnSpc>
              <a:spcBef>
                <a:spcPts val="1200"/>
              </a:spcBef>
              <a:spcAft>
                <a:spcPts val="0"/>
              </a:spcAft>
              <a:buClr>
                <a:srgbClr val="323F4F"/>
              </a:buClr>
              <a:buSzPts val="2200"/>
              <a:buChar char="•"/>
            </a:pPr>
            <a:r>
              <a:rPr lang="en-US" sz="2200" dirty="0">
                <a:solidFill>
                  <a:srgbClr val="323F4F"/>
                </a:solidFill>
                <a:latin typeface="Arial"/>
                <a:ea typeface="Arial"/>
                <a:cs typeface="Arial"/>
                <a:sym typeface="Arial"/>
              </a:rPr>
              <a:t>For ELs receiving special education services, the LPAC works in conjunction with the admission, review, and dismissal (ARD) committee.</a:t>
            </a:r>
            <a:endParaRPr dirty="0"/>
          </a:p>
        </p:txBody>
      </p:sp>
      <p:sp>
        <p:nvSpPr>
          <p:cNvPr id="491" name="Google Shape;491;p70"/>
          <p:cNvSpPr txBox="1"/>
          <p:nvPr/>
        </p:nvSpPr>
        <p:spPr>
          <a:xfrm>
            <a:off x="4373881" y="6015194"/>
            <a:ext cx="471951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323F4F"/>
                </a:solidFill>
                <a:latin typeface="Calibri"/>
                <a:ea typeface="Calibri"/>
                <a:cs typeface="Calibri"/>
                <a:sym typeface="Calibri"/>
              </a:rPr>
              <a:t>LPAC Decision-Making – Student Assessment Division</a:t>
            </a:r>
            <a:endParaRPr sz="1600" b="0" i="0" u="none" strike="noStrike" cap="none">
              <a:solidFill>
                <a:srgbClr val="323F4F"/>
              </a:solidFill>
              <a:latin typeface="Calibri"/>
              <a:ea typeface="Calibri"/>
              <a:cs typeface="Calibri"/>
              <a:sym typeface="Calibri"/>
            </a:endParaRPr>
          </a:p>
        </p:txBody>
      </p:sp>
      <p:sp>
        <p:nvSpPr>
          <p:cNvPr id="490" name="Google Shape;490;p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71"/>
          <p:cNvSpPr txBox="1">
            <a:spLocks noGrp="1"/>
          </p:cNvSpPr>
          <p:nvPr>
            <p:ph type="title"/>
          </p:nvPr>
        </p:nvSpPr>
        <p:spPr>
          <a:xfrm>
            <a:off x="105221" y="461007"/>
            <a:ext cx="790895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Alternate English Language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Proficiency (ELP) Assessment</a:t>
            </a:r>
            <a:endParaRPr dirty="0"/>
          </a:p>
        </p:txBody>
      </p:sp>
      <p:sp>
        <p:nvSpPr>
          <p:cNvPr id="498" name="Google Shape;498;p71"/>
          <p:cNvSpPr txBox="1">
            <a:spLocks noGrp="1"/>
          </p:cNvSpPr>
          <p:nvPr>
            <p:ph type="body" idx="1"/>
          </p:nvPr>
        </p:nvSpPr>
        <p:spPr>
          <a:xfrm>
            <a:off x="265471" y="1694080"/>
            <a:ext cx="8421329" cy="43984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34 CFR §200.6(h)(5) requires that a State administer an alternate ELP assessment for English learners with the most significant cognitive disabilities who cannot participate in the ELP assessment, even with appropriate accommodations.</a:t>
            </a:r>
            <a:endParaRPr/>
          </a:p>
          <a:p>
            <a:pPr marL="0" lvl="0" indent="0" algn="l" rtl="0">
              <a:lnSpc>
                <a:spcPct val="90000"/>
              </a:lnSpc>
              <a:spcBef>
                <a:spcPts val="2400"/>
              </a:spcBef>
              <a:spcAft>
                <a:spcPts val="0"/>
              </a:spcAft>
              <a:buClr>
                <a:srgbClr val="323F4F"/>
              </a:buClr>
              <a:buSzPts val="2400"/>
              <a:buNone/>
            </a:pPr>
            <a:r>
              <a:rPr lang="en-US" sz="2400">
                <a:solidFill>
                  <a:srgbClr val="323F4F"/>
                </a:solidFill>
                <a:latin typeface="Arial"/>
                <a:ea typeface="Arial"/>
                <a:cs typeface="Arial"/>
                <a:sym typeface="Arial"/>
              </a:rPr>
              <a:t>Texas developed the </a:t>
            </a:r>
            <a:r>
              <a:rPr lang="en-US" sz="2400" b="1">
                <a:solidFill>
                  <a:srgbClr val="323F4F"/>
                </a:solidFill>
                <a:latin typeface="Arial"/>
                <a:ea typeface="Arial"/>
                <a:cs typeface="Arial"/>
                <a:sym typeface="Arial"/>
              </a:rPr>
              <a:t>TELPAS Alternate</a:t>
            </a:r>
            <a:r>
              <a:rPr lang="en-US" sz="2400">
                <a:solidFill>
                  <a:srgbClr val="323F4F"/>
                </a:solidFill>
                <a:latin typeface="Arial"/>
                <a:ea typeface="Arial"/>
                <a:cs typeface="Arial"/>
                <a:sym typeface="Arial"/>
              </a:rPr>
              <a:t>, a holistic inventory that assesses English language proficiency to</a:t>
            </a:r>
            <a:endParaRPr/>
          </a:p>
          <a:p>
            <a:pPr marL="685800" lvl="1" indent="-228600" algn="l" rtl="0">
              <a:lnSpc>
                <a:spcPct val="90000"/>
              </a:lnSpc>
              <a:spcBef>
                <a:spcPts val="1200"/>
              </a:spcBef>
              <a:spcAft>
                <a:spcPts val="0"/>
              </a:spcAft>
              <a:buClr>
                <a:srgbClr val="323F4F"/>
              </a:buClr>
              <a:buSzPts val="2400"/>
              <a:buFont typeface="Arial"/>
              <a:buChar char="•"/>
            </a:pPr>
            <a:r>
              <a:rPr lang="en-US">
                <a:solidFill>
                  <a:srgbClr val="323F4F"/>
                </a:solidFill>
                <a:latin typeface="Arial"/>
                <a:ea typeface="Arial"/>
                <a:cs typeface="Arial"/>
                <a:sym typeface="Arial"/>
              </a:rPr>
              <a:t>satisfy the alternate ELP assessment requirement for students with the most significant cognitive disabilities </a:t>
            </a:r>
            <a:r>
              <a:rPr lang="en-US" b="1" u="sng">
                <a:solidFill>
                  <a:srgbClr val="323F4F"/>
                </a:solidFill>
                <a:latin typeface="Arial"/>
                <a:ea typeface="Arial"/>
                <a:cs typeface="Arial"/>
                <a:sym typeface="Arial"/>
              </a:rPr>
              <a:t>AND</a:t>
            </a:r>
            <a:endParaRPr/>
          </a:p>
          <a:p>
            <a:pPr marL="685800" lvl="1" indent="-228600" algn="l" rtl="0">
              <a:lnSpc>
                <a:spcPct val="90000"/>
              </a:lnSpc>
              <a:spcBef>
                <a:spcPts val="1200"/>
              </a:spcBef>
              <a:spcAft>
                <a:spcPts val="0"/>
              </a:spcAft>
              <a:buClr>
                <a:srgbClr val="323F4F"/>
              </a:buClr>
              <a:buSzPts val="2400"/>
              <a:buFont typeface="Arial"/>
              <a:buChar char="•"/>
            </a:pPr>
            <a:r>
              <a:rPr lang="en-US">
                <a:solidFill>
                  <a:srgbClr val="323F4F"/>
                </a:solidFill>
                <a:latin typeface="Arial"/>
                <a:ea typeface="Arial"/>
                <a:cs typeface="Arial"/>
                <a:sym typeface="Arial"/>
              </a:rPr>
              <a:t>reduce exemptions from specific language domains on TELPAS.</a:t>
            </a:r>
            <a:endParaRPr/>
          </a:p>
          <a:p>
            <a:pPr marL="0" lvl="0" indent="0" algn="l" rtl="0">
              <a:lnSpc>
                <a:spcPct val="90000"/>
              </a:lnSpc>
              <a:spcBef>
                <a:spcPts val="1200"/>
              </a:spcBef>
              <a:spcAft>
                <a:spcPts val="0"/>
              </a:spcAft>
              <a:buClr>
                <a:schemeClr val="dk1"/>
              </a:buClr>
              <a:buSzPts val="3200"/>
              <a:buNone/>
            </a:pPr>
            <a:endParaRPr sz="3200">
              <a:solidFill>
                <a:srgbClr val="323F4F"/>
              </a:solidFill>
              <a:latin typeface="Arial"/>
              <a:ea typeface="Arial"/>
              <a:cs typeface="Arial"/>
              <a:sym typeface="Arial"/>
            </a:endParaRPr>
          </a:p>
          <a:p>
            <a:pPr marL="228600" lvl="0" indent="-25400" algn="l" rtl="0">
              <a:lnSpc>
                <a:spcPct val="90000"/>
              </a:lnSpc>
              <a:spcBef>
                <a:spcPts val="2200"/>
              </a:spcBef>
              <a:spcAft>
                <a:spcPts val="0"/>
              </a:spcAft>
              <a:buClr>
                <a:schemeClr val="dk1"/>
              </a:buClr>
              <a:buSzPts val="3200"/>
              <a:buNone/>
            </a:pPr>
            <a:endParaRPr sz="3200"/>
          </a:p>
        </p:txBody>
      </p:sp>
      <p:sp>
        <p:nvSpPr>
          <p:cNvPr id="501" name="Google Shape;501;p71"/>
          <p:cNvSpPr txBox="1"/>
          <p:nvPr/>
        </p:nvSpPr>
        <p:spPr>
          <a:xfrm>
            <a:off x="2940424" y="5886096"/>
            <a:ext cx="3012141" cy="461665"/>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2400" b="0" i="0" u="sng" strike="noStrike" cap="none" dirty="0">
                <a:solidFill>
                  <a:schemeClr val="hlink"/>
                </a:solidFill>
                <a:latin typeface="Calibri"/>
                <a:ea typeface="Calibri"/>
                <a:cs typeface="Calibri"/>
                <a:sym typeface="Calibri"/>
                <a:hlinkClick r:id="rId3"/>
              </a:rPr>
              <a:t>TELPAS Alternate</a:t>
            </a:r>
            <a:endParaRPr sz="2200" b="0" i="0" u="none" strike="noStrike" cap="none" dirty="0">
              <a:solidFill>
                <a:srgbClr val="323F4F"/>
              </a:solidFill>
              <a:latin typeface="Arial"/>
              <a:ea typeface="Arial"/>
              <a:cs typeface="Arial"/>
              <a:sym typeface="Arial"/>
            </a:endParaRPr>
          </a:p>
        </p:txBody>
      </p:sp>
      <p:sp>
        <p:nvSpPr>
          <p:cNvPr id="500" name="Google Shape;500;p7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11</a:t>
            </a:fld>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72"/>
          <p:cNvSpPr txBox="1">
            <a:spLocks noGrp="1"/>
          </p:cNvSpPr>
          <p:nvPr>
            <p:ph type="title"/>
          </p:nvPr>
        </p:nvSpPr>
        <p:spPr>
          <a:xfrm>
            <a:off x="176982" y="477632"/>
            <a:ext cx="7792948"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Decision-Making for</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Dual-Identified Students</a:t>
            </a:r>
            <a:endParaRPr dirty="0"/>
          </a:p>
        </p:txBody>
      </p:sp>
      <p:sp>
        <p:nvSpPr>
          <p:cNvPr id="508" name="Google Shape;508;p72"/>
          <p:cNvSpPr txBox="1">
            <a:spLocks noGrp="1"/>
          </p:cNvSpPr>
          <p:nvPr>
            <p:ph type="body" idx="1"/>
          </p:nvPr>
        </p:nvSpPr>
        <p:spPr>
          <a:xfrm>
            <a:off x="294967" y="1977322"/>
            <a:ext cx="8524567" cy="34648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Font typeface="Arial"/>
              <a:buChar char="•"/>
            </a:pPr>
            <a:r>
              <a:rPr lang="en-US">
                <a:solidFill>
                  <a:srgbClr val="323F4F"/>
                </a:solidFill>
                <a:latin typeface="Arial"/>
                <a:ea typeface="Arial"/>
                <a:cs typeface="Arial"/>
                <a:sym typeface="Arial"/>
              </a:rPr>
              <a:t>19 TAC Chapter 101 of the TAC requires the LPAC to work in conjunction with the ARD Committee to make assessment decisions or English learners who are also eligible for special education services.</a:t>
            </a:r>
            <a:endParaRPr/>
          </a:p>
          <a:p>
            <a:pPr marL="228600" lvl="0" indent="-228600" algn="l" rtl="0">
              <a:lnSpc>
                <a:spcPct val="90000"/>
              </a:lnSpc>
              <a:spcBef>
                <a:spcPts val="1200"/>
              </a:spcBef>
              <a:spcAft>
                <a:spcPts val="0"/>
              </a:spcAft>
              <a:buClr>
                <a:srgbClr val="323F4F"/>
              </a:buClr>
              <a:buSzPts val="2800"/>
              <a:buFont typeface="Arial"/>
              <a:buChar char="•"/>
            </a:pPr>
            <a:r>
              <a:rPr lang="en-US">
                <a:solidFill>
                  <a:srgbClr val="323F4F"/>
                </a:solidFill>
                <a:latin typeface="Arial"/>
                <a:ea typeface="Arial"/>
                <a:cs typeface="Arial"/>
                <a:sym typeface="Arial"/>
              </a:rPr>
              <a:t>This collaboration helps ensure that factors related to a student’s disability and second language acquisition are both carefully considered.</a:t>
            </a:r>
            <a:endParaRPr/>
          </a:p>
        </p:txBody>
      </p:sp>
      <p:sp>
        <p:nvSpPr>
          <p:cNvPr id="511" name="Google Shape;511;p72"/>
          <p:cNvSpPr txBox="1"/>
          <p:nvPr/>
        </p:nvSpPr>
        <p:spPr>
          <a:xfrm>
            <a:off x="4373881" y="6015194"/>
            <a:ext cx="471951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323F4F"/>
                </a:solidFill>
                <a:latin typeface="Calibri"/>
                <a:ea typeface="Calibri"/>
                <a:cs typeface="Calibri"/>
                <a:sym typeface="Calibri"/>
              </a:rPr>
              <a:t>LPAC Decision-Making – Student Assessment Division</a:t>
            </a:r>
            <a:endParaRPr sz="1600" b="0" i="0" u="none" strike="noStrike" cap="none">
              <a:solidFill>
                <a:srgbClr val="323F4F"/>
              </a:solidFill>
              <a:latin typeface="Calibri"/>
              <a:ea typeface="Calibri"/>
              <a:cs typeface="Calibri"/>
              <a:sym typeface="Calibri"/>
            </a:endParaRPr>
          </a:p>
        </p:txBody>
      </p:sp>
      <p:sp>
        <p:nvSpPr>
          <p:cNvPr id="510" name="Google Shape;510;p7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73"/>
          <p:cNvSpPr txBox="1">
            <a:spLocks noGrp="1"/>
          </p:cNvSpPr>
          <p:nvPr>
            <p:ph type="title"/>
          </p:nvPr>
        </p:nvSpPr>
        <p:spPr>
          <a:xfrm>
            <a:off x="191729" y="460858"/>
            <a:ext cx="7792948"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Decision-Making for</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Dual-Identified Students</a:t>
            </a:r>
            <a:endParaRPr dirty="0"/>
          </a:p>
        </p:txBody>
      </p:sp>
      <p:sp>
        <p:nvSpPr>
          <p:cNvPr id="518" name="Google Shape;518;p73"/>
          <p:cNvSpPr txBox="1">
            <a:spLocks noGrp="1"/>
          </p:cNvSpPr>
          <p:nvPr>
            <p:ph type="body" idx="1"/>
          </p:nvPr>
        </p:nvSpPr>
        <p:spPr>
          <a:xfrm>
            <a:off x="191729" y="1741342"/>
            <a:ext cx="8495071" cy="45259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400"/>
              <a:buFont typeface="Arial"/>
              <a:buChar char="•"/>
            </a:pPr>
            <a:r>
              <a:rPr lang="en-US" sz="2400">
                <a:solidFill>
                  <a:srgbClr val="323F4F"/>
                </a:solidFill>
                <a:latin typeface="Arial"/>
                <a:ea typeface="Arial"/>
                <a:cs typeface="Arial"/>
                <a:sym typeface="Arial"/>
              </a:rPr>
              <a:t>The LPAC is responsible for making designated supports decisions for the STAAR program or other applicable committee. and TELPAS in conjunction with the student’s ARD, Section 504, RTI, </a:t>
            </a:r>
            <a:endParaRPr/>
          </a:p>
          <a:p>
            <a:pPr marL="685800" lvl="1" indent="-228600" algn="l" rtl="0">
              <a:lnSpc>
                <a:spcPct val="90000"/>
              </a:lnSpc>
              <a:spcBef>
                <a:spcPts val="1200"/>
              </a:spcBef>
              <a:spcAft>
                <a:spcPts val="0"/>
              </a:spcAft>
              <a:buClr>
                <a:srgbClr val="323F4F"/>
              </a:buClr>
              <a:buSzPts val="2200"/>
              <a:buFont typeface="Courier New"/>
              <a:buChar char="o"/>
            </a:pPr>
            <a:r>
              <a:rPr lang="en-US" sz="2200">
                <a:solidFill>
                  <a:srgbClr val="323F4F"/>
                </a:solidFill>
                <a:latin typeface="Arial"/>
                <a:ea typeface="Arial"/>
                <a:cs typeface="Arial"/>
                <a:sym typeface="Arial"/>
              </a:rPr>
              <a:t>Designated supports decisions related to the student’s particular needs for second language acquisition support.</a:t>
            </a:r>
            <a:endParaRPr/>
          </a:p>
          <a:p>
            <a:pPr marL="685800" lvl="1" indent="-228600" algn="l" rtl="0">
              <a:lnSpc>
                <a:spcPct val="90000"/>
              </a:lnSpc>
              <a:spcBef>
                <a:spcPts val="1200"/>
              </a:spcBef>
              <a:spcAft>
                <a:spcPts val="0"/>
              </a:spcAft>
              <a:buClr>
                <a:srgbClr val="323F4F"/>
              </a:buClr>
              <a:buSzPts val="2200"/>
              <a:buFont typeface="Courier New"/>
              <a:buChar char="o"/>
            </a:pPr>
            <a:r>
              <a:rPr lang="en-US" sz="2200">
                <a:solidFill>
                  <a:srgbClr val="323F4F"/>
                </a:solidFill>
                <a:latin typeface="Arial"/>
                <a:ea typeface="Arial"/>
                <a:cs typeface="Arial"/>
                <a:sym typeface="Arial"/>
              </a:rPr>
              <a:t>Designated supports decisions related to the student’s disability.</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These committees should become familiar with all information on the TEA Accommodation Resources webpage.</a:t>
            </a:r>
            <a:endParaRPr/>
          </a:p>
          <a:p>
            <a:pPr marL="228600" lvl="0" indent="0" algn="l" rtl="0">
              <a:lnSpc>
                <a:spcPct val="90000"/>
              </a:lnSpc>
              <a:spcBef>
                <a:spcPts val="1200"/>
              </a:spcBef>
              <a:spcAft>
                <a:spcPts val="0"/>
              </a:spcAft>
              <a:buClr>
                <a:schemeClr val="dk1"/>
              </a:buClr>
              <a:buSzPts val="3600"/>
              <a:buFont typeface="Arial"/>
              <a:buNone/>
            </a:pPr>
            <a:endParaRPr sz="3600"/>
          </a:p>
        </p:txBody>
      </p:sp>
      <p:sp>
        <p:nvSpPr>
          <p:cNvPr id="521" name="Google Shape;521;p73"/>
          <p:cNvSpPr txBox="1"/>
          <p:nvPr/>
        </p:nvSpPr>
        <p:spPr>
          <a:xfrm>
            <a:off x="4373881" y="6015194"/>
            <a:ext cx="471951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323F4F"/>
                </a:solidFill>
                <a:latin typeface="Calibri"/>
                <a:ea typeface="Calibri"/>
                <a:cs typeface="Calibri"/>
                <a:sym typeface="Calibri"/>
              </a:rPr>
              <a:t>LPAC Decision-Making – Student Assessment Division</a:t>
            </a:r>
            <a:endParaRPr sz="1600" b="0" i="0" u="none" strike="noStrike" cap="none">
              <a:solidFill>
                <a:srgbClr val="323F4F"/>
              </a:solidFill>
              <a:latin typeface="Calibri"/>
              <a:ea typeface="Calibri"/>
              <a:cs typeface="Calibri"/>
              <a:sym typeface="Calibri"/>
            </a:endParaRPr>
          </a:p>
        </p:txBody>
      </p:sp>
      <p:sp>
        <p:nvSpPr>
          <p:cNvPr id="520" name="Google Shape;520;p7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9" name="Google Shape;529;p74"/>
          <p:cNvSpPr txBox="1">
            <a:spLocks noGrp="1"/>
          </p:cNvSpPr>
          <p:nvPr>
            <p:ph type="title"/>
          </p:nvPr>
        </p:nvSpPr>
        <p:spPr>
          <a:xfrm>
            <a:off x="116951" y="427758"/>
            <a:ext cx="7897222"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Accessibility Resources</a:t>
            </a:r>
            <a:endParaRPr dirty="0"/>
          </a:p>
        </p:txBody>
      </p:sp>
      <p:sp>
        <p:nvSpPr>
          <p:cNvPr id="528" name="Google Shape;528;p74"/>
          <p:cNvSpPr txBox="1">
            <a:spLocks noGrp="1"/>
          </p:cNvSpPr>
          <p:nvPr>
            <p:ph type="body" idx="1"/>
          </p:nvPr>
        </p:nvSpPr>
        <p:spPr>
          <a:xfrm>
            <a:off x="352926" y="1785996"/>
            <a:ext cx="8333874" cy="37741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Designated supports decisions for STAAR and TELPAS are to be made by LPACs in accordance with policies and procedures in the following:</a:t>
            </a:r>
            <a:endParaRPr/>
          </a:p>
          <a:p>
            <a:pPr marL="0" lvl="0" indent="0" algn="l" rtl="0">
              <a:lnSpc>
                <a:spcPct val="90000"/>
              </a:lnSpc>
              <a:spcBef>
                <a:spcPts val="575"/>
              </a:spcBef>
              <a:spcAft>
                <a:spcPts val="0"/>
              </a:spcAft>
              <a:buClr>
                <a:schemeClr val="dk1"/>
              </a:buClr>
              <a:buSzPts val="2000"/>
              <a:buNone/>
            </a:pPr>
            <a:endParaRPr sz="2000">
              <a:solidFill>
                <a:srgbClr val="323F4F"/>
              </a:solidFill>
              <a:latin typeface="Arial"/>
              <a:ea typeface="Arial"/>
              <a:cs typeface="Arial"/>
              <a:sym typeface="Arial"/>
            </a:endParaRPr>
          </a:p>
          <a:p>
            <a:pPr marL="742950" lvl="2" indent="-342900" algn="l" rtl="0">
              <a:lnSpc>
                <a:spcPct val="90000"/>
              </a:lnSpc>
              <a:spcBef>
                <a:spcPts val="0"/>
              </a:spcBef>
              <a:spcAft>
                <a:spcPts val="0"/>
              </a:spcAft>
              <a:buClr>
                <a:srgbClr val="323F4F"/>
              </a:buClr>
              <a:buSzPts val="2400"/>
              <a:buFont typeface="Arial"/>
              <a:buChar char="•"/>
            </a:pPr>
            <a:r>
              <a:rPr lang="en-US" sz="2400">
                <a:solidFill>
                  <a:srgbClr val="323F4F"/>
                </a:solidFill>
                <a:latin typeface="Arial"/>
                <a:ea typeface="Arial"/>
                <a:cs typeface="Arial"/>
                <a:sym typeface="Arial"/>
              </a:rPr>
              <a:t>Decision-Making Guide for LPACs</a:t>
            </a:r>
            <a:endParaRPr/>
          </a:p>
          <a:p>
            <a:pPr marL="400050" lvl="2" indent="0" algn="l" rtl="0">
              <a:lnSpc>
                <a:spcPct val="90000"/>
              </a:lnSpc>
              <a:spcBef>
                <a:spcPts val="1200"/>
              </a:spcBef>
              <a:spcAft>
                <a:spcPts val="0"/>
              </a:spcAft>
              <a:buClr>
                <a:schemeClr val="dk1"/>
              </a:buClr>
              <a:buSzPts val="2400"/>
              <a:buNone/>
            </a:pPr>
            <a:r>
              <a:rPr lang="en-US" sz="2400" u="sng">
                <a:solidFill>
                  <a:schemeClr val="hlink"/>
                </a:solidFill>
                <a:latin typeface="Arial"/>
                <a:ea typeface="Arial"/>
                <a:cs typeface="Arial"/>
                <a:sym typeface="Arial"/>
                <a:hlinkClick r:id="rId3"/>
              </a:rPr>
              <a:t>https://tea.texas.gov/student.assessment/ell/lpac/</a:t>
            </a:r>
            <a:endParaRPr sz="2400">
              <a:latin typeface="Arial"/>
              <a:ea typeface="Arial"/>
              <a:cs typeface="Arial"/>
              <a:sym typeface="Arial"/>
            </a:endParaRPr>
          </a:p>
          <a:p>
            <a:pPr marL="742950" lvl="2" indent="-342900" algn="l" rtl="0">
              <a:lnSpc>
                <a:spcPct val="90000"/>
              </a:lnSpc>
              <a:spcBef>
                <a:spcPts val="1200"/>
              </a:spcBef>
              <a:spcAft>
                <a:spcPts val="0"/>
              </a:spcAft>
              <a:buClr>
                <a:srgbClr val="323F4F"/>
              </a:buClr>
              <a:buSzPts val="2400"/>
              <a:buFont typeface="Arial"/>
              <a:buChar char="•"/>
            </a:pPr>
            <a:r>
              <a:rPr lang="en-US" sz="2400">
                <a:solidFill>
                  <a:srgbClr val="323F4F"/>
                </a:solidFill>
                <a:latin typeface="Arial"/>
                <a:ea typeface="Arial"/>
                <a:cs typeface="Arial"/>
                <a:sym typeface="Arial"/>
              </a:rPr>
              <a:t>Accessibility Policy Documents located on TEA’s Accommodation Resources webpage</a:t>
            </a:r>
            <a:endParaRPr/>
          </a:p>
          <a:p>
            <a:pPr marL="400050" lvl="2" indent="0" algn="l" rtl="0">
              <a:lnSpc>
                <a:spcPct val="90000"/>
              </a:lnSpc>
              <a:spcBef>
                <a:spcPts val="1200"/>
              </a:spcBef>
              <a:spcAft>
                <a:spcPts val="0"/>
              </a:spcAft>
              <a:buClr>
                <a:schemeClr val="dk1"/>
              </a:buClr>
              <a:buSzPts val="2400"/>
              <a:buNone/>
            </a:pPr>
            <a:r>
              <a:rPr lang="en-US" sz="2400" u="sng">
                <a:solidFill>
                  <a:schemeClr val="hlink"/>
                </a:solidFill>
                <a:latin typeface="Arial"/>
                <a:ea typeface="Arial"/>
                <a:cs typeface="Arial"/>
                <a:sym typeface="Arial"/>
                <a:hlinkClick r:id="rId4"/>
              </a:rPr>
              <a:t>https://tea.texas.gov/accommodations/</a:t>
            </a:r>
            <a:endParaRPr sz="2400">
              <a:latin typeface="Arial"/>
              <a:ea typeface="Arial"/>
              <a:cs typeface="Arial"/>
              <a:sym typeface="Arial"/>
            </a:endParaRPr>
          </a:p>
          <a:p>
            <a:pPr marL="228600" lvl="0" indent="-25400" algn="l" rtl="0">
              <a:lnSpc>
                <a:spcPct val="90000"/>
              </a:lnSpc>
              <a:spcBef>
                <a:spcPts val="2200"/>
              </a:spcBef>
              <a:spcAft>
                <a:spcPts val="0"/>
              </a:spcAft>
              <a:buClr>
                <a:schemeClr val="dk1"/>
              </a:buClr>
              <a:buSzPts val="3200"/>
              <a:buNone/>
            </a:pPr>
            <a:endParaRPr sz="3200"/>
          </a:p>
        </p:txBody>
      </p:sp>
      <p:sp>
        <p:nvSpPr>
          <p:cNvPr id="530" name="Google Shape;530;p74"/>
          <p:cNvSpPr txBox="1"/>
          <p:nvPr/>
        </p:nvSpPr>
        <p:spPr>
          <a:xfrm>
            <a:off x="4373881" y="6015194"/>
            <a:ext cx="471951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323F4F"/>
                </a:solidFill>
                <a:latin typeface="Calibri"/>
                <a:ea typeface="Calibri"/>
                <a:cs typeface="Calibri"/>
                <a:sym typeface="Calibri"/>
              </a:rPr>
              <a:t>LPAC Decision-Making – Student Assessment Division</a:t>
            </a:r>
            <a:endParaRPr sz="1600" b="0" i="0" u="none" strike="noStrike" cap="none">
              <a:solidFill>
                <a:srgbClr val="323F4F"/>
              </a:solidFill>
              <a:latin typeface="Calibri"/>
              <a:ea typeface="Calibri"/>
              <a:cs typeface="Calibri"/>
              <a:sym typeface="Calibri"/>
            </a:endParaRPr>
          </a:p>
        </p:txBody>
      </p:sp>
      <p:sp>
        <p:nvSpPr>
          <p:cNvPr id="531" name="Google Shape;531;p7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75"/>
          <p:cNvSpPr txBox="1">
            <a:spLocks noGrp="1"/>
          </p:cNvSpPr>
          <p:nvPr>
            <p:ph type="title"/>
          </p:nvPr>
        </p:nvSpPr>
        <p:spPr>
          <a:xfrm>
            <a:off x="147742" y="457254"/>
            <a:ext cx="7881180"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Annual Review</a:t>
            </a:r>
            <a:endParaRPr dirty="0"/>
          </a:p>
        </p:txBody>
      </p:sp>
      <p:sp>
        <p:nvSpPr>
          <p:cNvPr id="538" name="Google Shape;538;p75"/>
          <p:cNvSpPr txBox="1">
            <a:spLocks noGrp="1"/>
          </p:cNvSpPr>
          <p:nvPr>
            <p:ph type="body" idx="1"/>
          </p:nvPr>
        </p:nvSpPr>
        <p:spPr>
          <a:xfrm>
            <a:off x="368967" y="1700402"/>
            <a:ext cx="8509561" cy="41596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b="1">
                <a:solidFill>
                  <a:srgbClr val="323F4F"/>
                </a:solidFill>
                <a:latin typeface="Arial"/>
                <a:ea typeface="Arial"/>
                <a:cs typeface="Arial"/>
                <a:sym typeface="Arial"/>
              </a:rPr>
              <a:t>At the end of the year</a:t>
            </a:r>
            <a:r>
              <a:rPr lang="en-US">
                <a:solidFill>
                  <a:srgbClr val="323F4F"/>
                </a:solidFill>
                <a:latin typeface="Arial"/>
                <a:ea typeface="Arial"/>
                <a:cs typeface="Arial"/>
                <a:sym typeface="Arial"/>
              </a:rPr>
              <a:t>, the LPAC reviews </a:t>
            </a:r>
            <a:r>
              <a:rPr lang="en-US" b="1" u="sng">
                <a:solidFill>
                  <a:srgbClr val="323F4F"/>
                </a:solidFill>
                <a:latin typeface="Arial"/>
                <a:ea typeface="Arial"/>
                <a:cs typeface="Arial"/>
                <a:sym typeface="Arial"/>
              </a:rPr>
              <a:t>every</a:t>
            </a:r>
            <a:r>
              <a:rPr lang="en-US">
                <a:solidFill>
                  <a:srgbClr val="323F4F"/>
                </a:solidFill>
                <a:latin typeface="Arial"/>
                <a:ea typeface="Arial"/>
                <a:cs typeface="Arial"/>
                <a:sym typeface="Arial"/>
              </a:rPr>
              <a:t> English learner identified in PEIMS</a:t>
            </a:r>
            <a:endParaRPr/>
          </a:p>
          <a:p>
            <a:pPr marL="347472" lvl="1" indent="-347472" algn="l" rtl="0">
              <a:lnSpc>
                <a:spcPct val="90000"/>
              </a:lnSpc>
              <a:spcBef>
                <a:spcPts val="1200"/>
              </a:spcBef>
              <a:spcAft>
                <a:spcPts val="0"/>
              </a:spcAft>
              <a:buClr>
                <a:srgbClr val="323F4F"/>
              </a:buClr>
              <a:buSzPts val="2200"/>
              <a:buFont typeface="Courier New"/>
              <a:buChar char="o"/>
            </a:pPr>
            <a:r>
              <a:rPr lang="en-US" sz="2200">
                <a:solidFill>
                  <a:srgbClr val="323F4F"/>
                </a:solidFill>
                <a:latin typeface="Arial"/>
                <a:ea typeface="Arial"/>
                <a:cs typeface="Arial"/>
                <a:sym typeface="Arial"/>
              </a:rPr>
              <a:t>being served in a bilingual or ESL program;</a:t>
            </a:r>
            <a:endParaRPr/>
          </a:p>
          <a:p>
            <a:pPr marL="347472" lvl="1" indent="-347472" algn="l" rtl="0">
              <a:lnSpc>
                <a:spcPct val="90000"/>
              </a:lnSpc>
              <a:spcBef>
                <a:spcPts val="1200"/>
              </a:spcBef>
              <a:spcAft>
                <a:spcPts val="0"/>
              </a:spcAft>
              <a:buClr>
                <a:srgbClr val="323F4F"/>
              </a:buClr>
              <a:buSzPts val="2200"/>
              <a:buFont typeface="Courier New"/>
              <a:buChar char="o"/>
            </a:pPr>
            <a:r>
              <a:rPr lang="en-US" sz="2200">
                <a:solidFill>
                  <a:srgbClr val="323F4F"/>
                </a:solidFill>
                <a:latin typeface="Arial"/>
                <a:ea typeface="Arial"/>
                <a:cs typeface="Arial"/>
                <a:sym typeface="Arial"/>
              </a:rPr>
              <a:t>with a parental denial; and</a:t>
            </a:r>
            <a:endParaRPr/>
          </a:p>
          <a:p>
            <a:pPr marL="347472" lvl="1" indent="-347472" algn="l" rtl="0">
              <a:lnSpc>
                <a:spcPct val="90000"/>
              </a:lnSpc>
              <a:spcBef>
                <a:spcPts val="1200"/>
              </a:spcBef>
              <a:spcAft>
                <a:spcPts val="0"/>
              </a:spcAft>
              <a:buClr>
                <a:srgbClr val="323F4F"/>
              </a:buClr>
              <a:buSzPts val="2200"/>
              <a:buFont typeface="Courier New"/>
              <a:buChar char="o"/>
            </a:pPr>
            <a:r>
              <a:rPr lang="en-US" sz="2200">
                <a:solidFill>
                  <a:srgbClr val="323F4F"/>
                </a:solidFill>
                <a:latin typeface="Arial"/>
                <a:ea typeface="Arial"/>
                <a:cs typeface="Arial"/>
                <a:sym typeface="Arial"/>
              </a:rPr>
              <a:t>who has been reclassified as an English proficient student and is in his or her first (F) or second (S) year of monitoring. </a:t>
            </a:r>
            <a:endParaRPr/>
          </a:p>
          <a:p>
            <a:pPr marL="0" lvl="1" indent="0" algn="l" rtl="0">
              <a:lnSpc>
                <a:spcPct val="90000"/>
              </a:lnSpc>
              <a:spcBef>
                <a:spcPts val="1200"/>
              </a:spcBef>
              <a:spcAft>
                <a:spcPts val="0"/>
              </a:spcAft>
              <a:buClr>
                <a:srgbClr val="323F4F"/>
              </a:buClr>
              <a:buSzPts val="2400"/>
              <a:buNone/>
            </a:pPr>
            <a:r>
              <a:rPr lang="en-US">
                <a:solidFill>
                  <a:srgbClr val="323F4F"/>
                </a:solidFill>
                <a:latin typeface="Arial"/>
                <a:ea typeface="Arial"/>
                <a:cs typeface="Arial"/>
                <a:sym typeface="Arial"/>
              </a:rPr>
              <a:t>For each English learner, the LPAC reviews the progress   of academic and language proficiency, determines if reclassification criteria has been met, and notifies the parent or guardian of progress and reclassification/exit, as applicable.</a:t>
            </a:r>
            <a:endParaRPr/>
          </a:p>
        </p:txBody>
      </p:sp>
      <p:sp>
        <p:nvSpPr>
          <p:cNvPr id="540" name="Google Shape;540;p7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15</a:t>
            </a:r>
            <a:endParaRPr>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76"/>
          <p:cNvSpPr txBox="1">
            <a:spLocks noGrp="1"/>
          </p:cNvSpPr>
          <p:nvPr>
            <p:ph type="title"/>
          </p:nvPr>
        </p:nvSpPr>
        <p:spPr>
          <a:xfrm>
            <a:off x="130406" y="454800"/>
            <a:ext cx="791326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Reclassification of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English Learners</a:t>
            </a:r>
            <a:endParaRPr dirty="0"/>
          </a:p>
        </p:txBody>
      </p:sp>
      <p:sp>
        <p:nvSpPr>
          <p:cNvPr id="547" name="Google Shape;547;p76"/>
          <p:cNvSpPr txBox="1">
            <a:spLocks noGrp="1"/>
          </p:cNvSpPr>
          <p:nvPr>
            <p:ph type="body" idx="1"/>
          </p:nvPr>
        </p:nvSpPr>
        <p:spPr>
          <a:xfrm>
            <a:off x="336884" y="1609900"/>
            <a:ext cx="8526897" cy="4486513"/>
          </a:xfrm>
          <a:prstGeom prst="rect">
            <a:avLst/>
          </a:prstGeom>
          <a:noFill/>
          <a:ln>
            <a:noFill/>
          </a:ln>
        </p:spPr>
        <p:txBody>
          <a:bodyPr spcFirstLastPara="1" wrap="square" lIns="91425" tIns="45700" rIns="91425" bIns="45700" anchor="t" anchorCtr="0">
            <a:noAutofit/>
          </a:bodyPr>
          <a:lstStyle/>
          <a:p>
            <a:pPr marL="0" lvl="0" indent="3175" algn="l" rtl="0">
              <a:lnSpc>
                <a:spcPct val="90000"/>
              </a:lnSpc>
              <a:spcBef>
                <a:spcPts val="0"/>
              </a:spcBef>
              <a:spcAft>
                <a:spcPts val="0"/>
              </a:spcAft>
              <a:buClr>
                <a:srgbClr val="323F4F"/>
              </a:buClr>
              <a:buSzPts val="1757"/>
              <a:buNone/>
            </a:pPr>
            <a:r>
              <a:rPr lang="en-US" sz="1757">
                <a:solidFill>
                  <a:srgbClr val="323F4F"/>
                </a:solidFill>
                <a:latin typeface="Arial"/>
                <a:ea typeface="Arial"/>
                <a:cs typeface="Arial"/>
                <a:sym typeface="Arial"/>
              </a:rPr>
              <a:t>For exit from a bilingual education or ESL program, a student may be classified as English proficient only at the end of the school year in which a student would be able to participate equally in a general education, all-English instructional program. This determination shall be based upon all of the following:</a:t>
            </a:r>
            <a:endParaRPr/>
          </a:p>
          <a:p>
            <a:pPr marL="457200" lvl="0" indent="-457200" algn="l" rtl="0">
              <a:lnSpc>
                <a:spcPct val="90000"/>
              </a:lnSpc>
              <a:spcBef>
                <a:spcPts val="600"/>
              </a:spcBef>
              <a:spcAft>
                <a:spcPts val="0"/>
              </a:spcAft>
              <a:buClr>
                <a:srgbClr val="323F4F"/>
              </a:buClr>
              <a:buSzPts val="1757"/>
              <a:buFont typeface="Arial"/>
              <a:buAutoNum type="arabicParenBoth"/>
            </a:pPr>
            <a:r>
              <a:rPr lang="en-US" sz="1757">
                <a:solidFill>
                  <a:srgbClr val="323F4F"/>
                </a:solidFill>
                <a:latin typeface="Arial"/>
                <a:ea typeface="Arial"/>
                <a:cs typeface="Arial"/>
                <a:sym typeface="Arial"/>
              </a:rPr>
              <a:t>a proficiency rating on the state-approved English language proficiency test for reclassification that is designated for indicating English proficiency in each the four language domains (listening, speaking, reading, and writing);</a:t>
            </a:r>
            <a:endParaRPr/>
          </a:p>
          <a:p>
            <a:pPr marL="457200" lvl="0" indent="-457200" algn="l" rtl="0">
              <a:lnSpc>
                <a:spcPct val="90000"/>
              </a:lnSpc>
              <a:spcBef>
                <a:spcPts val="600"/>
              </a:spcBef>
              <a:spcAft>
                <a:spcPts val="0"/>
              </a:spcAft>
              <a:buClr>
                <a:srgbClr val="323F4F"/>
              </a:buClr>
              <a:buSzPts val="1757"/>
              <a:buFont typeface="Arial"/>
              <a:buAutoNum type="arabicParenBoth"/>
            </a:pPr>
            <a:r>
              <a:rPr lang="en-US" sz="1757">
                <a:solidFill>
                  <a:srgbClr val="323F4F"/>
                </a:solidFill>
                <a:latin typeface="Arial"/>
                <a:ea typeface="Arial"/>
                <a:cs typeface="Arial"/>
                <a:sym typeface="Arial"/>
              </a:rPr>
              <a:t>passing standard met on the reading assessment instrument under the Texas Education Code (TEC), §39.023(a), or, for students at grade levels not assessed by the aforementioned reading assessment instrument, a score at or above the 40th percentile on both the English reading and the English language arts sections of the state-approved norm-referenced standardized achievement instrument; and</a:t>
            </a:r>
            <a:endParaRPr/>
          </a:p>
          <a:p>
            <a:pPr marL="457200" lvl="0" indent="-457200" algn="l" rtl="0">
              <a:lnSpc>
                <a:spcPct val="90000"/>
              </a:lnSpc>
              <a:spcBef>
                <a:spcPts val="600"/>
              </a:spcBef>
              <a:spcAft>
                <a:spcPts val="0"/>
              </a:spcAft>
              <a:buClr>
                <a:srgbClr val="323F4F"/>
              </a:buClr>
              <a:buSzPts val="1757"/>
              <a:buFont typeface="Arial"/>
              <a:buAutoNum type="arabicParenBoth"/>
            </a:pPr>
            <a:r>
              <a:rPr lang="en-US" sz="1757">
                <a:solidFill>
                  <a:srgbClr val="323F4F"/>
                </a:solidFill>
                <a:latin typeface="Arial"/>
                <a:ea typeface="Arial"/>
                <a:cs typeface="Arial"/>
                <a:sym typeface="Arial"/>
              </a:rPr>
              <a:t>the results of a subjective teacher evaluation using the state's standardized rubric.</a:t>
            </a:r>
            <a:endParaRPr/>
          </a:p>
          <a:p>
            <a:pPr marL="0" lvl="0" indent="0" algn="l" rtl="0">
              <a:lnSpc>
                <a:spcPct val="100000"/>
              </a:lnSpc>
              <a:spcBef>
                <a:spcPts val="600"/>
              </a:spcBef>
              <a:spcAft>
                <a:spcPts val="0"/>
              </a:spcAft>
              <a:buClr>
                <a:schemeClr val="dk1"/>
              </a:buClr>
              <a:buSzPts val="1480"/>
              <a:buNone/>
            </a:pPr>
            <a:endParaRPr sz="1480" b="1">
              <a:solidFill>
                <a:srgbClr val="323F4F"/>
              </a:solidFill>
              <a:latin typeface="Arial"/>
              <a:ea typeface="Arial"/>
              <a:cs typeface="Arial"/>
              <a:sym typeface="Arial"/>
            </a:endParaRPr>
          </a:p>
        </p:txBody>
      </p:sp>
      <p:sp>
        <p:nvSpPr>
          <p:cNvPr id="549" name="Google Shape;549;p7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16</a:t>
            </a:r>
            <a:endParaRPr>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p77"/>
          <p:cNvSpPr txBox="1">
            <a:spLocks noGrp="1"/>
          </p:cNvSpPr>
          <p:nvPr>
            <p:ph type="title"/>
          </p:nvPr>
        </p:nvSpPr>
        <p:spPr>
          <a:xfrm>
            <a:off x="100910" y="442507"/>
            <a:ext cx="791326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English Learner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Reclassification Rubric</a:t>
            </a:r>
            <a:endParaRPr dirty="0"/>
          </a:p>
        </p:txBody>
      </p:sp>
      <p:sp>
        <p:nvSpPr>
          <p:cNvPr id="556" name="Google Shape;556;p77"/>
          <p:cNvSpPr txBox="1">
            <a:spLocks noGrp="1"/>
          </p:cNvSpPr>
          <p:nvPr>
            <p:ph type="body" idx="1"/>
          </p:nvPr>
        </p:nvSpPr>
        <p:spPr>
          <a:xfrm>
            <a:off x="277892" y="1639398"/>
            <a:ext cx="8349915" cy="44865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55A11"/>
              </a:buClr>
              <a:buSzPts val="2800"/>
              <a:buNone/>
            </a:pPr>
            <a:r>
              <a:rPr lang="en-US" b="1">
                <a:solidFill>
                  <a:srgbClr val="323F4F"/>
                </a:solidFill>
                <a:latin typeface="Arial"/>
                <a:ea typeface="Arial"/>
                <a:cs typeface="Arial"/>
                <a:sym typeface="Arial"/>
              </a:rPr>
              <a:t>Subjective Teacher Evaluation</a:t>
            </a:r>
            <a:endParaRPr/>
          </a:p>
          <a:p>
            <a:pPr marL="0" lvl="0" indent="0" algn="l" rtl="0">
              <a:lnSpc>
                <a:spcPct val="90000"/>
              </a:lnSpc>
              <a:spcBef>
                <a:spcPts val="1000"/>
              </a:spcBef>
              <a:spcAft>
                <a:spcPts val="0"/>
              </a:spcAft>
              <a:buClr>
                <a:srgbClr val="C55A11"/>
              </a:buClr>
              <a:buSzPts val="2400"/>
              <a:buNone/>
            </a:pPr>
            <a:r>
              <a:rPr lang="en-US" sz="2400">
                <a:solidFill>
                  <a:srgbClr val="323F4F"/>
                </a:solidFill>
                <a:latin typeface="Arial"/>
                <a:ea typeface="Arial"/>
                <a:cs typeface="Arial"/>
                <a:sym typeface="Arial"/>
              </a:rPr>
              <a:t>To meet ESSA Title III, Part A requirements as described in the Texas ESSA State Plan for a standardized, statewide exit criteria, the </a:t>
            </a:r>
            <a:r>
              <a:rPr lang="en-US" sz="2400" i="1">
                <a:solidFill>
                  <a:srgbClr val="323F4F"/>
                </a:solidFill>
                <a:latin typeface="Arial"/>
                <a:ea typeface="Arial"/>
                <a:cs typeface="Arial"/>
                <a:sym typeface="Arial"/>
              </a:rPr>
              <a:t>English learner Reclassification Rubric </a:t>
            </a:r>
            <a:r>
              <a:rPr lang="en-US" sz="2400">
                <a:solidFill>
                  <a:srgbClr val="323F4F"/>
                </a:solidFill>
                <a:latin typeface="Arial"/>
                <a:ea typeface="Arial"/>
                <a:cs typeface="Arial"/>
                <a:sym typeface="Arial"/>
              </a:rPr>
              <a:t>is utilized for the Subjective Teacher Evaluation portion of the reclassification criteria. </a:t>
            </a:r>
            <a:endParaRPr/>
          </a:p>
          <a:p>
            <a:pPr marL="0" lvl="0" indent="0" algn="l" rtl="0">
              <a:lnSpc>
                <a:spcPct val="90000"/>
              </a:lnSpc>
              <a:spcBef>
                <a:spcPts val="1000"/>
              </a:spcBef>
              <a:spcAft>
                <a:spcPts val="0"/>
              </a:spcAft>
              <a:buClr>
                <a:srgbClr val="C55A11"/>
              </a:buClr>
              <a:buSzPts val="2400"/>
              <a:buNone/>
            </a:pPr>
            <a:endParaRPr sz="2400">
              <a:solidFill>
                <a:srgbClr val="323F4F"/>
              </a:solidFill>
              <a:latin typeface="Arial"/>
              <a:ea typeface="Arial"/>
              <a:cs typeface="Arial"/>
              <a:sym typeface="Arial"/>
            </a:endParaRPr>
          </a:p>
          <a:p>
            <a:pPr marL="0" lvl="0" indent="0" algn="l" rtl="0">
              <a:lnSpc>
                <a:spcPct val="90000"/>
              </a:lnSpc>
              <a:spcBef>
                <a:spcPts val="1000"/>
              </a:spcBef>
              <a:spcAft>
                <a:spcPts val="0"/>
              </a:spcAft>
              <a:buClr>
                <a:srgbClr val="C55A11"/>
              </a:buClr>
              <a:buSzPts val="2400"/>
              <a:buNone/>
            </a:pPr>
            <a:r>
              <a:rPr lang="en-US" sz="2400">
                <a:solidFill>
                  <a:srgbClr val="323F4F"/>
                </a:solidFill>
                <a:latin typeface="Arial"/>
                <a:ea typeface="Arial"/>
                <a:cs typeface="Arial"/>
                <a:sym typeface="Arial"/>
              </a:rPr>
              <a:t>The </a:t>
            </a:r>
            <a:r>
              <a:rPr lang="en-US" sz="2400" i="1">
                <a:solidFill>
                  <a:srgbClr val="323F4F"/>
                </a:solidFill>
                <a:latin typeface="Arial"/>
                <a:ea typeface="Arial"/>
                <a:cs typeface="Arial"/>
                <a:sym typeface="Arial"/>
              </a:rPr>
              <a:t>English Learner Reclassification Rubric-Alternate </a:t>
            </a:r>
            <a:r>
              <a:rPr lang="en-US" sz="2400">
                <a:solidFill>
                  <a:srgbClr val="323F4F"/>
                </a:solidFill>
                <a:latin typeface="Arial"/>
                <a:ea typeface="Arial"/>
                <a:cs typeface="Arial"/>
                <a:sym typeface="Arial"/>
              </a:rPr>
              <a:t>is utilized for English learners with a significant cognitive disability to fulfill the Subjective Teacher Evaluation portion of the individualized reclassification criteria. </a:t>
            </a:r>
            <a:endParaRPr/>
          </a:p>
          <a:p>
            <a:pPr marL="0" lvl="0" indent="0" algn="l" rtl="0">
              <a:lnSpc>
                <a:spcPct val="90000"/>
              </a:lnSpc>
              <a:spcBef>
                <a:spcPts val="1000"/>
              </a:spcBef>
              <a:spcAft>
                <a:spcPts val="0"/>
              </a:spcAft>
              <a:buClr>
                <a:srgbClr val="C55A11"/>
              </a:buClr>
              <a:buSzPts val="2800"/>
              <a:buNone/>
            </a:pPr>
            <a:endParaRPr>
              <a:solidFill>
                <a:srgbClr val="323F4F"/>
              </a:solidFill>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endParaRPr sz="3200">
              <a:solidFill>
                <a:srgbClr val="FF0000"/>
              </a:solidFill>
              <a:latin typeface="Calibri"/>
              <a:ea typeface="Calibri"/>
              <a:cs typeface="Calibri"/>
              <a:sym typeface="Calibri"/>
            </a:endParaRPr>
          </a:p>
        </p:txBody>
      </p:sp>
      <p:sp>
        <p:nvSpPr>
          <p:cNvPr id="558" name="Google Shape;558;p7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17</a:t>
            </a:r>
            <a:endParaRPr>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8"/>
          <p:cNvSpPr txBox="1">
            <a:spLocks noGrp="1"/>
          </p:cNvSpPr>
          <p:nvPr>
            <p:ph type="title"/>
          </p:nvPr>
        </p:nvSpPr>
        <p:spPr>
          <a:xfrm>
            <a:off x="136583" y="459716"/>
            <a:ext cx="7892339"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English Learner</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Reclassification Rubric</a:t>
            </a:r>
            <a:endParaRPr dirty="0"/>
          </a:p>
        </p:txBody>
      </p:sp>
      <p:pic>
        <p:nvPicPr>
          <p:cNvPr id="566" name="Google Shape;566;p78" descr="Screenshot of the English Learner Reclassification Rubric Teacher Documentation form"/>
          <p:cNvPicPr preferRelativeResize="0"/>
          <p:nvPr/>
        </p:nvPicPr>
        <p:blipFill rotWithShape="1">
          <a:blip r:embed="rId3">
            <a:alphaModFix/>
          </a:blip>
          <a:srcRect/>
          <a:stretch/>
        </p:blipFill>
        <p:spPr>
          <a:xfrm>
            <a:off x="206754" y="1411007"/>
            <a:ext cx="6904921" cy="4945344"/>
          </a:xfrm>
          <a:prstGeom prst="rect">
            <a:avLst/>
          </a:prstGeom>
          <a:noFill/>
          <a:ln w="9525" cap="flat" cmpd="sng">
            <a:solidFill>
              <a:schemeClr val="dk1"/>
            </a:solidFill>
            <a:prstDash val="solid"/>
            <a:round/>
            <a:headEnd type="none" w="sm" len="sm"/>
            <a:tailEnd type="none" w="sm" len="sm"/>
          </a:ln>
        </p:spPr>
      </p:pic>
      <p:sp>
        <p:nvSpPr>
          <p:cNvPr id="567" name="Google Shape;567;p7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9"/>
          <p:cNvSpPr txBox="1">
            <a:spLocks noGrp="1"/>
          </p:cNvSpPr>
          <p:nvPr>
            <p:ph type="title"/>
          </p:nvPr>
        </p:nvSpPr>
        <p:spPr>
          <a:xfrm>
            <a:off x="33250" y="301657"/>
            <a:ext cx="8328991"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Arial"/>
              <a:buNone/>
            </a:pPr>
            <a:r>
              <a:rPr lang="en-US" sz="3200" b="1" dirty="0">
                <a:solidFill>
                  <a:srgbClr val="FFFFFF"/>
                </a:solidFill>
                <a:latin typeface="Arial"/>
                <a:ea typeface="Arial"/>
                <a:cs typeface="Arial"/>
                <a:sym typeface="Arial"/>
              </a:rPr>
              <a:t>English Learner</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Reclassification Rubric- ALTERNATE</a:t>
            </a:r>
            <a:endParaRPr sz="3200" dirty="0"/>
          </a:p>
        </p:txBody>
      </p:sp>
      <p:pic>
        <p:nvPicPr>
          <p:cNvPr id="575" name="Google Shape;575;p79" descr="Screenshot of the English Learner Reclassification Rubric  Alternate Teacher Documentation form"/>
          <p:cNvPicPr preferRelativeResize="0">
            <a:picLocks noGrp="1"/>
          </p:cNvPicPr>
          <p:nvPr>
            <p:ph type="body" idx="1"/>
          </p:nvPr>
        </p:nvPicPr>
        <p:blipFill rotWithShape="1">
          <a:blip r:embed="rId3">
            <a:alphaModFix/>
          </a:blip>
          <a:srcRect/>
          <a:stretch/>
        </p:blipFill>
        <p:spPr>
          <a:xfrm>
            <a:off x="271781" y="1404282"/>
            <a:ext cx="6719585" cy="4952068"/>
          </a:xfrm>
          <a:prstGeom prst="rect">
            <a:avLst/>
          </a:prstGeom>
          <a:noFill/>
          <a:ln>
            <a:noFill/>
          </a:ln>
        </p:spPr>
      </p:pic>
      <p:sp>
        <p:nvSpPr>
          <p:cNvPr id="576" name="Google Shape;576;p7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2"/>
          <p:cNvSpPr txBox="1">
            <a:spLocks noGrp="1"/>
          </p:cNvSpPr>
          <p:nvPr>
            <p:ph type="title"/>
          </p:nvPr>
        </p:nvSpPr>
        <p:spPr>
          <a:xfrm>
            <a:off x="115696" y="365126"/>
            <a:ext cx="7886700" cy="10176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Copyright © Notice</a:t>
            </a:r>
            <a:endParaRPr dirty="0"/>
          </a:p>
        </p:txBody>
      </p:sp>
      <p:sp>
        <p:nvSpPr>
          <p:cNvPr id="416" name="Google Shape;416;p62"/>
          <p:cNvSpPr txBox="1">
            <a:spLocks noGrp="1"/>
          </p:cNvSpPr>
          <p:nvPr>
            <p:ph type="body" idx="1"/>
          </p:nvPr>
        </p:nvSpPr>
        <p:spPr>
          <a:xfrm>
            <a:off x="182602" y="1825625"/>
            <a:ext cx="880528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23F4F"/>
              </a:buClr>
              <a:buSzPts val="2200"/>
              <a:buNone/>
            </a:pPr>
            <a:r>
              <a:rPr lang="en-US" sz="2200" dirty="0">
                <a:solidFill>
                  <a:srgbClr val="323F4F"/>
                </a:solidFill>
                <a:latin typeface="Arial"/>
                <a:ea typeface="Arial"/>
                <a:cs typeface="Arial"/>
                <a:sym typeface="Arial"/>
              </a:rPr>
              <a:t>Copyright © 2020. Texas Education Agency.</a:t>
            </a:r>
            <a:endParaRPr dirty="0"/>
          </a:p>
          <a:p>
            <a:pPr marL="0" lvl="0" indent="0" algn="l" rtl="0">
              <a:lnSpc>
                <a:spcPct val="100000"/>
              </a:lnSpc>
              <a:spcBef>
                <a:spcPts val="600"/>
              </a:spcBef>
              <a:spcAft>
                <a:spcPts val="0"/>
              </a:spcAft>
              <a:buClr>
                <a:srgbClr val="323F4F"/>
              </a:buClr>
              <a:buSzPts val="2200"/>
              <a:buNone/>
            </a:pPr>
            <a:r>
              <a:rPr lang="en-US" sz="2200" dirty="0">
                <a:solidFill>
                  <a:srgbClr val="323F4F"/>
                </a:solidFill>
                <a:latin typeface="Arial"/>
                <a:ea typeface="Arial"/>
                <a:cs typeface="Arial"/>
                <a:sym typeface="Arial"/>
              </a:rPr>
              <a:t>All Rights Reserved.</a:t>
            </a:r>
            <a:endParaRPr dirty="0"/>
          </a:p>
          <a:p>
            <a:pPr marL="0" lvl="0" indent="0" algn="l" rtl="0">
              <a:lnSpc>
                <a:spcPct val="100000"/>
              </a:lnSpc>
              <a:spcBef>
                <a:spcPts val="600"/>
              </a:spcBef>
              <a:spcAft>
                <a:spcPts val="0"/>
              </a:spcAft>
              <a:buClr>
                <a:srgbClr val="323F4F"/>
              </a:buClr>
              <a:buSzPts val="2200"/>
              <a:buNone/>
            </a:pPr>
            <a:r>
              <a:rPr lang="en-US" sz="2200" dirty="0">
                <a:solidFill>
                  <a:srgbClr val="323F4F"/>
                </a:solidFill>
                <a:latin typeface="Arial"/>
                <a:ea typeface="Arial"/>
                <a:cs typeface="Arial"/>
                <a:sym typeface="Aria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dirty="0"/>
          </a:p>
          <a:p>
            <a:pPr marL="0" lvl="0" indent="0" algn="l" rtl="0">
              <a:lnSpc>
                <a:spcPct val="100000"/>
              </a:lnSpc>
              <a:spcBef>
                <a:spcPts val="600"/>
              </a:spcBef>
              <a:spcAft>
                <a:spcPts val="0"/>
              </a:spcAft>
              <a:buClr>
                <a:srgbClr val="323F4F"/>
              </a:buClr>
              <a:buSzPts val="2200"/>
              <a:buNone/>
            </a:pPr>
            <a:r>
              <a:rPr lang="en-US" sz="2200" dirty="0">
                <a:solidFill>
                  <a:srgbClr val="323F4F"/>
                </a:solidFill>
                <a:latin typeface="Arial"/>
                <a:ea typeface="Arial"/>
                <a:cs typeface="Arial"/>
                <a:sym typeface="Arial"/>
              </a:rPr>
              <a:t>For more information, please contact: copyrights@tea.texas.gov</a:t>
            </a:r>
            <a:endParaRPr dirty="0"/>
          </a:p>
          <a:p>
            <a:pPr marL="0" lvl="0" indent="0" algn="l" rtl="0">
              <a:lnSpc>
                <a:spcPct val="90000"/>
              </a:lnSpc>
              <a:spcBef>
                <a:spcPts val="1000"/>
              </a:spcBef>
              <a:spcAft>
                <a:spcPts val="0"/>
              </a:spcAft>
              <a:buClr>
                <a:schemeClr val="dk1"/>
              </a:buClr>
              <a:buSzPts val="2200"/>
              <a:buNone/>
            </a:pPr>
            <a:endParaRPr sz="2200" dirty="0">
              <a:solidFill>
                <a:srgbClr val="323F4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80"/>
          <p:cNvSpPr txBox="1">
            <a:spLocks noGrp="1"/>
          </p:cNvSpPr>
          <p:nvPr>
            <p:ph type="title"/>
          </p:nvPr>
        </p:nvSpPr>
        <p:spPr>
          <a:xfrm>
            <a:off x="59837" y="453738"/>
            <a:ext cx="825767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Decisions Pending Results</a:t>
            </a:r>
            <a:endParaRPr dirty="0"/>
          </a:p>
        </p:txBody>
      </p:sp>
      <p:sp>
        <p:nvSpPr>
          <p:cNvPr id="583" name="Google Shape;583;p80"/>
          <p:cNvSpPr txBox="1">
            <a:spLocks noGrp="1"/>
          </p:cNvSpPr>
          <p:nvPr>
            <p:ph type="body" idx="1"/>
          </p:nvPr>
        </p:nvSpPr>
        <p:spPr>
          <a:xfrm>
            <a:off x="205444" y="1742637"/>
            <a:ext cx="8628839" cy="4377942"/>
          </a:xfrm>
          <a:prstGeom prst="rect">
            <a:avLst/>
          </a:prstGeom>
          <a:noFill/>
          <a:ln>
            <a:noFill/>
          </a:ln>
        </p:spPr>
        <p:txBody>
          <a:bodyPr spcFirstLastPara="1" wrap="square" lIns="91425" tIns="45700" rIns="91425" bIns="45700" anchor="t" anchorCtr="0">
            <a:noAutofit/>
          </a:bodyPr>
          <a:lstStyle/>
          <a:p>
            <a:pPr marL="12700" marR="5080" lvl="0" indent="0" algn="l" rtl="0">
              <a:lnSpc>
                <a:spcPct val="90000"/>
              </a:lnSpc>
              <a:spcBef>
                <a:spcPts val="0"/>
              </a:spcBef>
              <a:spcAft>
                <a:spcPts val="0"/>
              </a:spcAft>
              <a:buClr>
                <a:srgbClr val="323F4F"/>
              </a:buClr>
              <a:buSzPts val="2200"/>
              <a:buNone/>
            </a:pPr>
            <a:r>
              <a:rPr lang="en-US" sz="2200">
                <a:solidFill>
                  <a:srgbClr val="323F4F"/>
                </a:solidFill>
                <a:latin typeface="Arial"/>
                <a:ea typeface="Arial"/>
                <a:cs typeface="Arial"/>
                <a:sym typeface="Arial"/>
              </a:rPr>
              <a:t>If STAAR results are not yet available when the LPAC meets at the end of the school year to make reclassification decisions, the LPAC will conduct the following process:</a:t>
            </a:r>
            <a:endParaRPr/>
          </a:p>
          <a:p>
            <a:pPr marL="587375" marR="248920" lvl="0" indent="-340360" algn="l" rtl="0">
              <a:lnSpc>
                <a:spcPct val="90000"/>
              </a:lnSpc>
              <a:spcBef>
                <a:spcPts val="1200"/>
              </a:spcBef>
              <a:spcAft>
                <a:spcPts val="0"/>
              </a:spcAft>
              <a:buClr>
                <a:srgbClr val="323F4F"/>
              </a:buClr>
              <a:buSzPts val="1800"/>
              <a:buFont typeface="Arial"/>
              <a:buChar char="•"/>
            </a:pPr>
            <a:r>
              <a:rPr lang="en-US" sz="1800">
                <a:solidFill>
                  <a:srgbClr val="323F4F"/>
                </a:solidFill>
                <a:latin typeface="Arial"/>
                <a:ea typeface="Arial"/>
                <a:cs typeface="Arial"/>
                <a:sym typeface="Arial"/>
              </a:rPr>
              <a:t>The LPAC makes the decision for reclassification, </a:t>
            </a:r>
            <a:r>
              <a:rPr lang="en-US" sz="1800" b="1">
                <a:solidFill>
                  <a:srgbClr val="323F4F"/>
                </a:solidFill>
                <a:latin typeface="Arial"/>
                <a:ea typeface="Arial"/>
                <a:cs typeface="Arial"/>
                <a:sym typeface="Arial"/>
              </a:rPr>
              <a:t>pending </a:t>
            </a:r>
            <a:r>
              <a:rPr lang="en-US" sz="1800">
                <a:solidFill>
                  <a:srgbClr val="323F4F"/>
                </a:solidFill>
                <a:latin typeface="Arial"/>
                <a:ea typeface="Arial"/>
                <a:cs typeface="Arial"/>
                <a:sym typeface="Arial"/>
              </a:rPr>
              <a:t>STAAR results, if the student has met all other reclassification criteria and if the LPAC determines that the student will be ready for reclassification if STAAR results demonstrate that the student has met standard (Approaches, Meets, or Masters levels). </a:t>
            </a:r>
            <a:endParaRPr/>
          </a:p>
          <a:p>
            <a:pPr marL="587375" marR="248920" lvl="0" indent="-340360" algn="l" rtl="0">
              <a:lnSpc>
                <a:spcPct val="90000"/>
              </a:lnSpc>
              <a:spcBef>
                <a:spcPts val="1200"/>
              </a:spcBef>
              <a:spcAft>
                <a:spcPts val="0"/>
              </a:spcAft>
              <a:buClr>
                <a:srgbClr val="323F4F"/>
              </a:buClr>
              <a:buSzPts val="1800"/>
              <a:buFont typeface="Arial"/>
              <a:buChar char="•"/>
            </a:pPr>
            <a:r>
              <a:rPr lang="en-US" sz="1800">
                <a:solidFill>
                  <a:srgbClr val="323F4F"/>
                </a:solidFill>
                <a:latin typeface="Arial"/>
                <a:ea typeface="Arial"/>
                <a:cs typeface="Arial"/>
                <a:sym typeface="Arial"/>
              </a:rPr>
              <a:t>The LPAC must have a </a:t>
            </a:r>
            <a:r>
              <a:rPr lang="en-US" sz="1800" b="1" u="sng">
                <a:solidFill>
                  <a:srgbClr val="323F4F"/>
                </a:solidFill>
                <a:latin typeface="Arial"/>
                <a:ea typeface="Arial"/>
                <a:cs typeface="Arial"/>
                <a:sym typeface="Arial"/>
              </a:rPr>
              <a:t>follow-up process </a:t>
            </a:r>
            <a:r>
              <a:rPr lang="en-US" sz="1800">
                <a:solidFill>
                  <a:srgbClr val="323F4F"/>
                </a:solidFill>
                <a:latin typeface="Arial"/>
                <a:ea typeface="Arial"/>
                <a:cs typeface="Arial"/>
                <a:sym typeface="Arial"/>
              </a:rPr>
              <a:t>as soon as scores are received by the district to enact on the LPAC reclassification decisions pending STAAR results. </a:t>
            </a:r>
            <a:endParaRPr/>
          </a:p>
          <a:p>
            <a:pPr marL="587375" marR="140970" lvl="0" indent="-340360" algn="l" rtl="0">
              <a:lnSpc>
                <a:spcPct val="90000"/>
              </a:lnSpc>
              <a:spcBef>
                <a:spcPts val="1200"/>
              </a:spcBef>
              <a:spcAft>
                <a:spcPts val="0"/>
              </a:spcAft>
              <a:buClr>
                <a:srgbClr val="323F4F"/>
              </a:buClr>
              <a:buSzPts val="1800"/>
              <a:buFont typeface="Arial"/>
              <a:buChar char="•"/>
            </a:pPr>
            <a:r>
              <a:rPr lang="en-US" sz="1800">
                <a:solidFill>
                  <a:srgbClr val="323F4F"/>
                </a:solidFill>
                <a:latin typeface="Arial"/>
                <a:ea typeface="Arial"/>
                <a:cs typeface="Arial"/>
                <a:sym typeface="Arial"/>
              </a:rPr>
              <a:t>Once scores are received, a member of the LPAC will enter the scores into the LPAC documentation and complete the reclassification process for eligible students without the need for another LPAC meeting.</a:t>
            </a:r>
            <a:endParaRPr/>
          </a:p>
        </p:txBody>
      </p:sp>
      <p:sp>
        <p:nvSpPr>
          <p:cNvPr id="585" name="Google Shape;585;p8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20</a:t>
            </a:r>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81"/>
          <p:cNvSpPr txBox="1">
            <a:spLocks noGrp="1"/>
          </p:cNvSpPr>
          <p:nvPr>
            <p:ph type="title"/>
          </p:nvPr>
        </p:nvSpPr>
        <p:spPr>
          <a:xfrm>
            <a:off x="132994" y="370145"/>
            <a:ext cx="7881180" cy="10004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Reclassification of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English Learners</a:t>
            </a:r>
            <a:endParaRPr dirty="0"/>
          </a:p>
        </p:txBody>
      </p:sp>
      <p:sp>
        <p:nvSpPr>
          <p:cNvPr id="592" name="Google Shape;592;p81"/>
          <p:cNvSpPr txBox="1">
            <a:spLocks noGrp="1"/>
          </p:cNvSpPr>
          <p:nvPr>
            <p:ph type="body" idx="1"/>
          </p:nvPr>
        </p:nvSpPr>
        <p:spPr>
          <a:xfrm>
            <a:off x="368968" y="1817674"/>
            <a:ext cx="8317832" cy="42070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Font typeface="Arial"/>
              <a:buChar char="•"/>
            </a:pPr>
            <a:r>
              <a:rPr lang="en-US">
                <a:solidFill>
                  <a:srgbClr val="323F4F"/>
                </a:solidFill>
                <a:latin typeface="Arial"/>
                <a:ea typeface="Arial"/>
                <a:cs typeface="Arial"/>
                <a:sym typeface="Arial"/>
              </a:rPr>
              <a:t>A student in prekindergarten or kindergarten may </a:t>
            </a:r>
            <a:r>
              <a:rPr lang="en-US" b="1">
                <a:solidFill>
                  <a:srgbClr val="323F4F"/>
                </a:solidFill>
                <a:latin typeface="Arial"/>
                <a:ea typeface="Arial"/>
                <a:cs typeface="Arial"/>
                <a:sym typeface="Arial"/>
              </a:rPr>
              <a:t>not</a:t>
            </a:r>
            <a:r>
              <a:rPr lang="en-US">
                <a:solidFill>
                  <a:srgbClr val="323F4F"/>
                </a:solidFill>
                <a:latin typeface="Arial"/>
                <a:ea typeface="Arial"/>
                <a:cs typeface="Arial"/>
                <a:sym typeface="Arial"/>
              </a:rPr>
              <a:t> be reclassified as an English learner; the first opportunity for an English learner to be considered for reclassification is in grade one. </a:t>
            </a:r>
            <a:endParaRPr/>
          </a:p>
          <a:p>
            <a:pPr marL="228600" lvl="0" indent="-228600" algn="l" rtl="0">
              <a:lnSpc>
                <a:spcPct val="90000"/>
              </a:lnSpc>
              <a:spcBef>
                <a:spcPts val="1200"/>
              </a:spcBef>
              <a:spcAft>
                <a:spcPts val="0"/>
              </a:spcAft>
              <a:buClr>
                <a:srgbClr val="323F4F"/>
              </a:buClr>
              <a:buSzPts val="2800"/>
              <a:buFont typeface="Arial"/>
              <a:buChar char="•"/>
            </a:pPr>
            <a:r>
              <a:rPr lang="en-US">
                <a:solidFill>
                  <a:srgbClr val="323F4F"/>
                </a:solidFill>
                <a:latin typeface="Arial"/>
                <a:ea typeface="Arial"/>
                <a:cs typeface="Arial"/>
                <a:sym typeface="Arial"/>
              </a:rPr>
              <a:t>A school district must ensure that English learners are prepared to meet academic standards required by the TEC, §28.0211.</a:t>
            </a:r>
            <a:endParaRPr/>
          </a:p>
          <a:p>
            <a:pPr marL="0" lvl="0" indent="0" algn="l" rtl="0">
              <a:lnSpc>
                <a:spcPct val="90000"/>
              </a:lnSpc>
              <a:spcBef>
                <a:spcPts val="1200"/>
              </a:spcBef>
              <a:spcAft>
                <a:spcPts val="0"/>
              </a:spcAft>
              <a:buClr>
                <a:srgbClr val="323F4F"/>
              </a:buClr>
              <a:buSzPts val="3200"/>
              <a:buNone/>
            </a:pPr>
            <a:r>
              <a:rPr lang="en-US" sz="3200">
                <a:solidFill>
                  <a:srgbClr val="323F4F"/>
                </a:solidFill>
                <a:latin typeface="Arial"/>
                <a:ea typeface="Arial"/>
                <a:cs typeface="Arial"/>
                <a:sym typeface="Arial"/>
              </a:rPr>
              <a:t>                                                                  </a:t>
            </a:r>
            <a:endParaRPr/>
          </a:p>
          <a:p>
            <a:pPr marL="0" lvl="0" indent="0" algn="l" rtl="0">
              <a:lnSpc>
                <a:spcPct val="90000"/>
              </a:lnSpc>
              <a:spcBef>
                <a:spcPts val="1200"/>
              </a:spcBef>
              <a:spcAft>
                <a:spcPts val="0"/>
              </a:spcAft>
              <a:buClr>
                <a:srgbClr val="323F4F"/>
              </a:buClr>
              <a:buSzPts val="3200"/>
              <a:buNone/>
            </a:pPr>
            <a:r>
              <a:rPr lang="en-US" sz="3200" i="1">
                <a:solidFill>
                  <a:srgbClr val="323F4F"/>
                </a:solidFill>
                <a:latin typeface="Arial"/>
                <a:ea typeface="Arial"/>
                <a:cs typeface="Arial"/>
                <a:sym typeface="Arial"/>
              </a:rPr>
              <a:t>					</a:t>
            </a:r>
            <a:endParaRPr sz="3200">
              <a:solidFill>
                <a:srgbClr val="323F4F"/>
              </a:solidFill>
              <a:latin typeface="Arial"/>
              <a:ea typeface="Arial"/>
              <a:cs typeface="Arial"/>
              <a:sym typeface="Arial"/>
            </a:endParaRPr>
          </a:p>
        </p:txBody>
      </p:sp>
      <p:sp>
        <p:nvSpPr>
          <p:cNvPr id="594" name="Google Shape;594;p8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21</a:t>
            </a:r>
            <a:endParaRPr>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2" name="Google Shape;602;p82"/>
          <p:cNvSpPr txBox="1">
            <a:spLocks noGrp="1"/>
          </p:cNvSpPr>
          <p:nvPr>
            <p:ph type="title"/>
          </p:nvPr>
        </p:nvSpPr>
        <p:spPr>
          <a:xfrm>
            <a:off x="102204" y="465639"/>
            <a:ext cx="7897222"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Reclassification of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Dual-Identified Students</a:t>
            </a:r>
            <a:endParaRPr dirty="0"/>
          </a:p>
        </p:txBody>
      </p:sp>
      <p:sp>
        <p:nvSpPr>
          <p:cNvPr id="601" name="Google Shape;601;p82"/>
          <p:cNvSpPr txBox="1">
            <a:spLocks noGrp="1"/>
          </p:cNvSpPr>
          <p:nvPr>
            <p:ph type="body" idx="1"/>
          </p:nvPr>
        </p:nvSpPr>
        <p:spPr>
          <a:xfrm>
            <a:off x="352926" y="1698393"/>
            <a:ext cx="8333874" cy="460469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400"/>
              <a:buChar char="•"/>
            </a:pPr>
            <a:r>
              <a:rPr lang="en-US" sz="2400">
                <a:solidFill>
                  <a:srgbClr val="323F4F"/>
                </a:solidFill>
                <a:latin typeface="Arial"/>
                <a:ea typeface="Arial"/>
                <a:cs typeface="Arial"/>
                <a:sym typeface="Arial"/>
              </a:rPr>
              <a:t>For English learners who are also eligible for special education services, the district assures that:</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decisions regarding reclassification as English proficient are made by the LPAC in conjunction with the ARD committee, implementing assessment procedures that differentiate between language proficiency and disabling conditions; and</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the standardized process for English learner reclassification is followed, EXCEPT in cases where the student has a significant cognitive disability and the individualized process for reclassification is used. </a:t>
            </a:r>
            <a:endParaRPr/>
          </a:p>
        </p:txBody>
      </p:sp>
      <p:sp>
        <p:nvSpPr>
          <p:cNvPr id="603" name="Google Shape;603;p8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22</a:t>
            </a:r>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1" name="Google Shape;611;p83"/>
          <p:cNvSpPr txBox="1">
            <a:spLocks noGrp="1"/>
          </p:cNvSpPr>
          <p:nvPr>
            <p:ph type="title"/>
          </p:nvPr>
        </p:nvSpPr>
        <p:spPr>
          <a:xfrm>
            <a:off x="131701" y="456522"/>
            <a:ext cx="7897222"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100"/>
              <a:buFont typeface="Arial"/>
              <a:buNone/>
            </a:pPr>
            <a:r>
              <a:rPr lang="en-US" sz="3100" b="1" dirty="0">
                <a:solidFill>
                  <a:schemeClr val="lt1"/>
                </a:solidFill>
                <a:latin typeface="Arial"/>
                <a:ea typeface="Arial"/>
                <a:cs typeface="Arial"/>
                <a:sym typeface="Arial"/>
              </a:rPr>
              <a:t>Reclassification of English Learners </a:t>
            </a:r>
            <a:br>
              <a:rPr lang="en-US" sz="3100" b="1" dirty="0">
                <a:solidFill>
                  <a:schemeClr val="lt1"/>
                </a:solidFill>
                <a:latin typeface="Arial"/>
                <a:ea typeface="Arial"/>
                <a:cs typeface="Arial"/>
                <a:sym typeface="Arial"/>
              </a:rPr>
            </a:br>
            <a:r>
              <a:rPr lang="en-US" sz="3100" b="1" dirty="0">
                <a:solidFill>
                  <a:schemeClr val="lt1"/>
                </a:solidFill>
                <a:latin typeface="Arial"/>
                <a:ea typeface="Arial"/>
                <a:cs typeface="Arial"/>
                <a:sym typeface="Arial"/>
              </a:rPr>
              <a:t>with Significant Cognitive Disabilities</a:t>
            </a:r>
            <a:endParaRPr dirty="0"/>
          </a:p>
        </p:txBody>
      </p:sp>
      <p:sp>
        <p:nvSpPr>
          <p:cNvPr id="610" name="Google Shape;610;p83"/>
          <p:cNvSpPr txBox="1">
            <a:spLocks noGrp="1"/>
          </p:cNvSpPr>
          <p:nvPr>
            <p:ph type="body" idx="1"/>
          </p:nvPr>
        </p:nvSpPr>
        <p:spPr>
          <a:xfrm>
            <a:off x="352926" y="1698393"/>
            <a:ext cx="8333874" cy="460469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400"/>
              <a:buChar char="•"/>
            </a:pPr>
            <a:r>
              <a:rPr lang="en-US" sz="2400">
                <a:solidFill>
                  <a:srgbClr val="323F4F"/>
                </a:solidFill>
                <a:latin typeface="Arial"/>
                <a:ea typeface="Arial"/>
                <a:cs typeface="Arial"/>
                <a:sym typeface="Arial"/>
              </a:rPr>
              <a:t>For English learners with significant cognitive disabilities, the LPAC in conjunction with the ARD committee shall meet and may:</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determine that the state's English language proficiency assessment for reclassification is not appropriate because of the nature of the student's disabling condition;</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may recommend that the student take the state's alternate English language proficiency assessment (TELPAS Alt) and shall determine an appropriate performance standard requirement for reclassification by language domain.</a:t>
            </a:r>
            <a:endParaRPr/>
          </a:p>
        </p:txBody>
      </p:sp>
      <p:sp>
        <p:nvSpPr>
          <p:cNvPr id="612" name="Google Shape;612;p8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23</a:t>
            </a:r>
            <a:endParaRPr>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4"/>
          <p:cNvSpPr txBox="1">
            <a:spLocks noGrp="1"/>
          </p:cNvSpPr>
          <p:nvPr>
            <p:ph type="title"/>
          </p:nvPr>
        </p:nvSpPr>
        <p:spPr>
          <a:xfrm>
            <a:off x="166080" y="379439"/>
            <a:ext cx="7892339" cy="9220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English Learner</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Reclassification Chart</a:t>
            </a:r>
            <a:endParaRPr dirty="0"/>
          </a:p>
        </p:txBody>
      </p:sp>
      <p:graphicFrame>
        <p:nvGraphicFramePr>
          <p:cNvPr id="620" name="Google Shape;620;p84"/>
          <p:cNvGraphicFramePr/>
          <p:nvPr>
            <p:extLst>
              <p:ext uri="{D42A27DB-BD31-4B8C-83A1-F6EECF244321}">
                <p14:modId xmlns:p14="http://schemas.microsoft.com/office/powerpoint/2010/main" val="441839294"/>
              </p:ext>
            </p:extLst>
          </p:nvPr>
        </p:nvGraphicFramePr>
        <p:xfrm>
          <a:off x="166080" y="1662765"/>
          <a:ext cx="8771075" cy="4596488"/>
        </p:xfrm>
        <a:graphic>
          <a:graphicData uri="http://schemas.openxmlformats.org/drawingml/2006/table">
            <a:tbl>
              <a:tblPr firstRow="1">
                <a:noFill/>
                <a:tableStyleId>{2060F5A0-2436-4937-9ADB-271613CED39E}</a:tableStyleId>
              </a:tblPr>
              <a:tblGrid>
                <a:gridCol w="793125">
                  <a:extLst>
                    <a:ext uri="{9D8B030D-6E8A-4147-A177-3AD203B41FA5}">
                      <a16:colId xmlns:a16="http://schemas.microsoft.com/office/drawing/2014/main" val="20000"/>
                    </a:ext>
                  </a:extLst>
                </a:gridCol>
                <a:gridCol w="822600">
                  <a:extLst>
                    <a:ext uri="{9D8B030D-6E8A-4147-A177-3AD203B41FA5}">
                      <a16:colId xmlns:a16="http://schemas.microsoft.com/office/drawing/2014/main" val="20001"/>
                    </a:ext>
                  </a:extLst>
                </a:gridCol>
                <a:gridCol w="923275">
                  <a:extLst>
                    <a:ext uri="{9D8B030D-6E8A-4147-A177-3AD203B41FA5}">
                      <a16:colId xmlns:a16="http://schemas.microsoft.com/office/drawing/2014/main" val="20002"/>
                    </a:ext>
                  </a:extLst>
                </a:gridCol>
                <a:gridCol w="692450">
                  <a:extLst>
                    <a:ext uri="{9D8B030D-6E8A-4147-A177-3AD203B41FA5}">
                      <a16:colId xmlns:a16="http://schemas.microsoft.com/office/drawing/2014/main" val="20003"/>
                    </a:ext>
                  </a:extLst>
                </a:gridCol>
                <a:gridCol w="634750">
                  <a:extLst>
                    <a:ext uri="{9D8B030D-6E8A-4147-A177-3AD203B41FA5}">
                      <a16:colId xmlns:a16="http://schemas.microsoft.com/office/drawing/2014/main" val="20004"/>
                    </a:ext>
                  </a:extLst>
                </a:gridCol>
                <a:gridCol w="692450">
                  <a:extLst>
                    <a:ext uri="{9D8B030D-6E8A-4147-A177-3AD203B41FA5}">
                      <a16:colId xmlns:a16="http://schemas.microsoft.com/office/drawing/2014/main" val="20005"/>
                    </a:ext>
                  </a:extLst>
                </a:gridCol>
                <a:gridCol w="692450">
                  <a:extLst>
                    <a:ext uri="{9D8B030D-6E8A-4147-A177-3AD203B41FA5}">
                      <a16:colId xmlns:a16="http://schemas.microsoft.com/office/drawing/2014/main" val="20006"/>
                    </a:ext>
                  </a:extLst>
                </a:gridCol>
                <a:gridCol w="577050">
                  <a:extLst>
                    <a:ext uri="{9D8B030D-6E8A-4147-A177-3AD203B41FA5}">
                      <a16:colId xmlns:a16="http://schemas.microsoft.com/office/drawing/2014/main" val="20007"/>
                    </a:ext>
                  </a:extLst>
                </a:gridCol>
                <a:gridCol w="692450">
                  <a:extLst>
                    <a:ext uri="{9D8B030D-6E8A-4147-A177-3AD203B41FA5}">
                      <a16:colId xmlns:a16="http://schemas.microsoft.com/office/drawing/2014/main" val="20008"/>
                    </a:ext>
                  </a:extLst>
                </a:gridCol>
                <a:gridCol w="577050">
                  <a:extLst>
                    <a:ext uri="{9D8B030D-6E8A-4147-A177-3AD203B41FA5}">
                      <a16:colId xmlns:a16="http://schemas.microsoft.com/office/drawing/2014/main" val="20009"/>
                    </a:ext>
                  </a:extLst>
                </a:gridCol>
                <a:gridCol w="577050">
                  <a:extLst>
                    <a:ext uri="{9D8B030D-6E8A-4147-A177-3AD203B41FA5}">
                      <a16:colId xmlns:a16="http://schemas.microsoft.com/office/drawing/2014/main" val="20010"/>
                    </a:ext>
                  </a:extLst>
                </a:gridCol>
                <a:gridCol w="1096375">
                  <a:extLst>
                    <a:ext uri="{9D8B030D-6E8A-4147-A177-3AD203B41FA5}">
                      <a16:colId xmlns:a16="http://schemas.microsoft.com/office/drawing/2014/main" val="20011"/>
                    </a:ext>
                  </a:extLst>
                </a:gridCol>
              </a:tblGrid>
              <a:tr h="232000">
                <a:tc gridSpan="12">
                  <a:txBody>
                    <a:bodyPr/>
                    <a:lstStyle/>
                    <a:p>
                      <a:pPr marL="0" marR="0" lvl="0" indent="0" algn="ctr" rtl="0">
                        <a:lnSpc>
                          <a:spcPct val="107000"/>
                        </a:lnSpc>
                        <a:spcBef>
                          <a:spcPts val="0"/>
                        </a:spcBef>
                        <a:spcAft>
                          <a:spcPts val="0"/>
                        </a:spcAft>
                        <a:buNone/>
                      </a:pPr>
                      <a:r>
                        <a:rPr lang="en-US" sz="1400" b="1" u="none" strike="noStrike" cap="none" dirty="0">
                          <a:latin typeface="Calibri"/>
                          <a:ea typeface="Calibri"/>
                          <a:cs typeface="Calibri"/>
                          <a:sym typeface="Calibri"/>
                        </a:rPr>
                        <a:t>2020–2021 English Learner Reclassification Criteria Chart </a:t>
                      </a:r>
                      <a:endParaRPr sz="900" u="none" strike="noStrike" cap="none" dirty="0">
                        <a:latin typeface="Calibri"/>
                        <a:ea typeface="Calibri"/>
                        <a:cs typeface="Calibri"/>
                        <a:sym typeface="Calibri"/>
                      </a:endParaRPr>
                    </a:p>
                  </a:txBody>
                  <a:tcPr marL="58950" marR="589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00">
                <a:tc gridSpan="12">
                  <a:txBody>
                    <a:bodyPr/>
                    <a:lstStyle/>
                    <a:p>
                      <a:pPr marL="0" marR="0" lvl="0" indent="0" algn="l" rtl="0">
                        <a:lnSpc>
                          <a:spcPct val="100000"/>
                        </a:lnSpc>
                        <a:spcBef>
                          <a:spcPts val="0"/>
                        </a:spcBef>
                        <a:spcAft>
                          <a:spcPts val="0"/>
                        </a:spcAft>
                        <a:buNone/>
                      </a:pPr>
                      <a:r>
                        <a:rPr lang="en-US" sz="1000" u="none" strike="noStrike" cap="none" dirty="0">
                          <a:latin typeface="Calibri"/>
                          <a:ea typeface="Calibri"/>
                          <a:cs typeface="Calibri"/>
                          <a:sym typeface="Calibri"/>
                        </a:rPr>
                        <a:t> At the end of the school year, a district may reclassify an English Learner (EL) as English proficient for the first time or a subsequent time if the student is able to participate equally in a regular all-English instruction program as determined by satisfactory performance in the following assessment options areas below and the results of a subjective teacher evaluation.</a:t>
                      </a:r>
                      <a:endParaRPr sz="1050" u="none" strike="noStrike" cap="none" dirty="0">
                        <a:latin typeface="Calibri"/>
                        <a:ea typeface="Calibri"/>
                        <a:cs typeface="Calibri"/>
                        <a:sym typeface="Calibri"/>
                      </a:endParaRPr>
                    </a:p>
                    <a:p>
                      <a:pPr marL="0" marR="0" lvl="0" indent="0" algn="l" rtl="0">
                        <a:lnSpc>
                          <a:spcPct val="100000"/>
                        </a:lnSpc>
                        <a:spcBef>
                          <a:spcPts val="0"/>
                        </a:spcBef>
                        <a:spcAft>
                          <a:spcPts val="0"/>
                        </a:spcAft>
                        <a:buNone/>
                      </a:pPr>
                      <a:r>
                        <a:rPr lang="en-US" sz="1000" u="none" strike="noStrike" cap="none" dirty="0">
                          <a:latin typeface="Calibri"/>
                          <a:ea typeface="Calibri"/>
                          <a:cs typeface="Calibri"/>
                          <a:sym typeface="Calibri"/>
                        </a:rPr>
                        <a:t>An English learner may not be reclassified as English proficient in prekindergarten or kindergarten as per Texas Administrative Code §89.1226(j).</a:t>
                      </a:r>
                      <a:endParaRPr sz="1050" u="none" strike="noStrike" cap="none" dirty="0">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2675">
                <a:tc>
                  <a:txBody>
                    <a:bodyPr/>
                    <a:lstStyle/>
                    <a:p>
                      <a:pPr marL="0" marR="0" lvl="0" indent="0" algn="ctr" rtl="0">
                        <a:lnSpc>
                          <a:spcPct val="107000"/>
                        </a:lnSpc>
                        <a:spcBef>
                          <a:spcPts val="0"/>
                        </a:spcBef>
                        <a:spcAft>
                          <a:spcPts val="0"/>
                        </a:spcAft>
                        <a:buNone/>
                      </a:pPr>
                      <a:r>
                        <a:rPr lang="en-US" sz="900"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1st</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2nd</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3rd</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4th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5th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6th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7th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8th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9th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10th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7000"/>
                        </a:lnSpc>
                        <a:spcBef>
                          <a:spcPts val="0"/>
                        </a:spcBef>
                        <a:spcAft>
                          <a:spcPts val="0"/>
                        </a:spcAft>
                        <a:buNone/>
                      </a:pPr>
                      <a:r>
                        <a:rPr lang="en-US" sz="900" b="1" u="none" strike="noStrike" cap="none">
                          <a:latin typeface="Calibri"/>
                          <a:ea typeface="Calibri"/>
                          <a:cs typeface="Calibri"/>
                          <a:sym typeface="Calibri"/>
                        </a:rPr>
                        <a:t>11</a:t>
                      </a:r>
                      <a:r>
                        <a:rPr lang="en-US" sz="900" b="1" u="none" strike="noStrike" cap="none" baseline="30000">
                          <a:latin typeface="Calibri"/>
                          <a:ea typeface="Calibri"/>
                          <a:cs typeface="Calibri"/>
                          <a:sym typeface="Calibri"/>
                        </a:rPr>
                        <a:t>th</a:t>
                      </a:r>
                      <a:r>
                        <a:rPr lang="en-US" sz="900" b="1" u="none" strike="noStrike" cap="none">
                          <a:latin typeface="Calibri"/>
                          <a:ea typeface="Calibri"/>
                          <a:cs typeface="Calibri"/>
                          <a:sym typeface="Calibri"/>
                        </a:rPr>
                        <a:t>/12</a:t>
                      </a:r>
                      <a:r>
                        <a:rPr lang="en-US" sz="900" b="1" u="none" strike="noStrike" cap="none" baseline="30000">
                          <a:latin typeface="Calibri"/>
                          <a:ea typeface="Calibri"/>
                          <a:cs typeface="Calibri"/>
                          <a:sym typeface="Calibri"/>
                        </a:rPr>
                        <a:t>th</a:t>
                      </a:r>
                      <a:endParaRPr sz="900" u="none" strike="noStrike" cap="none">
                        <a:latin typeface="Calibri"/>
                        <a:ea typeface="Calibri"/>
                        <a:cs typeface="Calibri"/>
                        <a:sym typeface="Calibri"/>
                      </a:endParaRPr>
                    </a:p>
                  </a:txBody>
                  <a:tcPr marL="58950" marR="58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extLst>
                  <a:ext uri="{0D108BD9-81ED-4DB2-BD59-A6C34878D82A}">
                    <a16:rowId xmlns:a16="http://schemas.microsoft.com/office/drawing/2014/main" val="10002"/>
                  </a:ext>
                </a:extLst>
              </a:tr>
              <a:tr h="548700">
                <a:tc>
                  <a:txBody>
                    <a:bodyPr/>
                    <a:lstStyle/>
                    <a:p>
                      <a:pPr marL="0" marR="0" lvl="0" indent="0" algn="l" rtl="0">
                        <a:lnSpc>
                          <a:spcPct val="107000"/>
                        </a:lnSpc>
                        <a:spcBef>
                          <a:spcPts val="0"/>
                        </a:spcBef>
                        <a:spcAft>
                          <a:spcPts val="0"/>
                        </a:spcAft>
                        <a:buNone/>
                      </a:pPr>
                      <a:r>
                        <a:rPr lang="en-US" sz="800" b="1" u="none" strike="noStrike" cap="none">
                          <a:latin typeface="Calibri"/>
                          <a:ea typeface="Calibri"/>
                          <a:cs typeface="Calibri"/>
                          <a:sym typeface="Calibri"/>
                        </a:rPr>
                        <a:t>English Language Proficiency Assessment</a:t>
                      </a:r>
                      <a:endParaRPr sz="90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gridSpan="11">
                  <a:txBody>
                    <a:bodyPr/>
                    <a:lstStyle/>
                    <a:p>
                      <a:pPr marL="0" marR="0" lvl="0" indent="0" algn="ctr" rtl="0">
                        <a:lnSpc>
                          <a:spcPct val="107000"/>
                        </a:lnSpc>
                        <a:spcBef>
                          <a:spcPts val="0"/>
                        </a:spcBef>
                        <a:spcAft>
                          <a:spcPts val="0"/>
                        </a:spcAft>
                        <a:buNone/>
                      </a:pPr>
                      <a:r>
                        <a:rPr lang="en-US" sz="900"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050" u="none" strike="noStrike" cap="none">
                          <a:latin typeface="Calibri"/>
                          <a:ea typeface="Calibri"/>
                          <a:cs typeface="Calibri"/>
                          <a:sym typeface="Calibri"/>
                        </a:rPr>
                        <a:t>Texas English Language Proficiency Assessment System (TELPAS) </a:t>
                      </a:r>
                      <a:r>
                        <a:rPr lang="en-US" sz="1050" b="1" u="none" strike="noStrike" cap="none">
                          <a:latin typeface="Calibri"/>
                          <a:ea typeface="Calibri"/>
                          <a:cs typeface="Calibri"/>
                          <a:sym typeface="Calibri"/>
                        </a:rPr>
                        <a:t>Advanced High </a:t>
                      </a:r>
                      <a:r>
                        <a:rPr lang="en-US" sz="1050" u="none" strike="noStrike" cap="none">
                          <a:latin typeface="Calibri"/>
                          <a:ea typeface="Calibri"/>
                          <a:cs typeface="Calibri"/>
                          <a:sym typeface="Calibri"/>
                        </a:rPr>
                        <a:t>in each domain of Listening, Speaking, Reading and Writing</a:t>
                      </a:r>
                      <a:endParaRPr sz="9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900"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44525">
                <a:tc>
                  <a:txBody>
                    <a:bodyPr/>
                    <a:lstStyle/>
                    <a:p>
                      <a:pPr marL="0" marR="0" lvl="0" indent="0" algn="ctr" rtl="0">
                        <a:lnSpc>
                          <a:spcPct val="107000"/>
                        </a:lnSpc>
                        <a:spcBef>
                          <a:spcPts val="0"/>
                        </a:spcBef>
                        <a:spcAft>
                          <a:spcPts val="0"/>
                        </a:spcAft>
                        <a:buNone/>
                      </a:pPr>
                      <a:r>
                        <a:rPr lang="en-US" sz="800" b="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b="1" u="none" strike="noStrike" cap="none">
                          <a:latin typeface="Calibri"/>
                          <a:ea typeface="Calibri"/>
                          <a:cs typeface="Calibri"/>
                          <a:sym typeface="Calibri"/>
                        </a:rPr>
                        <a:t>State Standardized Reading Assessment</a:t>
                      </a:r>
                      <a:endParaRPr sz="90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gridSpan="2">
                  <a:txBody>
                    <a:bodyPr/>
                    <a:lstStyle/>
                    <a:p>
                      <a:pPr marL="0" marR="0" lvl="0" indent="0" algn="ctr" rtl="0">
                        <a:lnSpc>
                          <a:spcPct val="107000"/>
                        </a:lnSpc>
                        <a:spcBef>
                          <a:spcPts val="0"/>
                        </a:spcBef>
                        <a:spcAft>
                          <a:spcPts val="0"/>
                        </a:spcAft>
                        <a:buNone/>
                      </a:pPr>
                      <a:r>
                        <a:rPr lang="en-US" sz="900" u="none" strike="noStrike" cap="none">
                          <a:latin typeface="Calibri"/>
                          <a:ea typeface="Calibri"/>
                          <a:cs typeface="Calibri"/>
                          <a:sym typeface="Calibri"/>
                        </a:rPr>
                        <a:t>TEA Approved Norm-Referenced Standardized Achievement Test (Reading/Language)</a:t>
                      </a:r>
                      <a:endParaRPr sz="105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900" u="none" strike="noStrike" cap="none">
                          <a:latin typeface="Calibri"/>
                          <a:ea typeface="Calibri"/>
                          <a:cs typeface="Calibri"/>
                          <a:sym typeface="Calibri"/>
                        </a:rPr>
                        <a:t>40</a:t>
                      </a:r>
                      <a:r>
                        <a:rPr lang="en-US" sz="900" u="none" strike="noStrike" cap="none" baseline="30000">
                          <a:latin typeface="Calibri"/>
                          <a:ea typeface="Calibri"/>
                          <a:cs typeface="Calibri"/>
                          <a:sym typeface="Calibri"/>
                        </a:rPr>
                        <a:t>th</a:t>
                      </a:r>
                      <a:r>
                        <a:rPr lang="en-US" sz="900" u="none" strike="noStrike" cap="none">
                          <a:latin typeface="Calibri"/>
                          <a:ea typeface="Calibri"/>
                          <a:cs typeface="Calibri"/>
                          <a:sym typeface="Calibri"/>
                        </a:rPr>
                        <a:t> percentile or above</a:t>
                      </a:r>
                      <a:endParaRPr sz="105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gridSpan="6">
                  <a:txBody>
                    <a:bodyPr/>
                    <a:lstStyle/>
                    <a:p>
                      <a:pPr marL="0" marR="0" lvl="0" indent="0" algn="ctr" rtl="0">
                        <a:lnSpc>
                          <a:spcPct val="107000"/>
                        </a:lnSpc>
                        <a:spcBef>
                          <a:spcPts val="0"/>
                        </a:spcBef>
                        <a:spcAft>
                          <a:spcPts val="0"/>
                        </a:spcAft>
                        <a:buNone/>
                      </a:pPr>
                      <a:r>
                        <a:rPr lang="en-US" sz="1000" u="none" strike="noStrike" cap="none">
                          <a:latin typeface="Calibri"/>
                          <a:ea typeface="Calibri"/>
                          <a:cs typeface="Calibri"/>
                          <a:sym typeface="Calibri"/>
                        </a:rPr>
                        <a:t>STAAR Reading (English)</a:t>
                      </a:r>
                      <a:endParaRPr sz="9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000"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US" sz="700" u="none" strike="noStrike" cap="none">
                          <a:latin typeface="Calibri"/>
                          <a:ea typeface="Calibri"/>
                          <a:cs typeface="Calibri"/>
                          <a:sym typeface="Calibri"/>
                        </a:rPr>
                        <a:t>STAAR English I EOC </a:t>
                      </a:r>
                      <a:endParaRPr sz="9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600"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6A6A6"/>
                    </a:solidFill>
                  </a:tcPr>
                </a:tc>
                <a:tc>
                  <a:txBody>
                    <a:bodyPr/>
                    <a:lstStyle/>
                    <a:p>
                      <a:pPr marL="0" marR="0" lvl="0" indent="0" algn="ctr" rtl="0">
                        <a:lnSpc>
                          <a:spcPct val="107000"/>
                        </a:lnSpc>
                        <a:spcBef>
                          <a:spcPts val="0"/>
                        </a:spcBef>
                        <a:spcAft>
                          <a:spcPts val="0"/>
                        </a:spcAft>
                        <a:buNone/>
                      </a:pPr>
                      <a:r>
                        <a:rPr lang="en-US" sz="700" u="none" strike="noStrike" cap="none" dirty="0">
                          <a:latin typeface="Calibri"/>
                          <a:ea typeface="Calibri"/>
                          <a:cs typeface="Calibri"/>
                          <a:sym typeface="Calibri"/>
                        </a:rPr>
                        <a:t>STAAR English II EOC</a:t>
                      </a:r>
                      <a:endParaRPr sz="900" u="none" strike="noStrike" cap="none" dirty="0">
                        <a:latin typeface="Calibri"/>
                        <a:ea typeface="Calibri"/>
                        <a:cs typeface="Calibri"/>
                        <a:sym typeface="Calibri"/>
                      </a:endParaRPr>
                    </a:p>
                    <a:p>
                      <a:pPr marL="0" marR="0" lvl="0" indent="0" algn="ctr" rtl="0">
                        <a:lnSpc>
                          <a:spcPct val="107000"/>
                        </a:lnSpc>
                        <a:spcBef>
                          <a:spcPts val="0"/>
                        </a:spcBef>
                        <a:spcAft>
                          <a:spcPts val="0"/>
                        </a:spcAft>
                        <a:buNone/>
                      </a:pPr>
                      <a:r>
                        <a:rPr lang="en-US" sz="700" u="none" strike="noStrike" cap="none" dirty="0">
                          <a:latin typeface="Calibri"/>
                          <a:ea typeface="Calibri"/>
                          <a:cs typeface="Calibri"/>
                          <a:sym typeface="Calibri"/>
                        </a:rPr>
                        <a:t> </a:t>
                      </a:r>
                      <a:endParaRPr sz="900" u="none" strike="noStrike" cap="none" dirty="0">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6A6A6"/>
                    </a:solidFill>
                  </a:tcPr>
                </a:tc>
                <a:tc>
                  <a:txBody>
                    <a:bodyPr/>
                    <a:lstStyle/>
                    <a:p>
                      <a:pPr marL="0" marR="0" lvl="0" indent="0" algn="ctr" rtl="0">
                        <a:lnSpc>
                          <a:spcPct val="107000"/>
                        </a:lnSpc>
                        <a:spcBef>
                          <a:spcPts val="0"/>
                        </a:spcBef>
                        <a:spcAft>
                          <a:spcPts val="0"/>
                        </a:spcAft>
                        <a:buNone/>
                      </a:pPr>
                      <a:r>
                        <a:rPr lang="en-US" sz="800" u="none" strike="noStrike" cap="none" dirty="0">
                          <a:latin typeface="Calibri"/>
                          <a:ea typeface="Calibri"/>
                          <a:cs typeface="Calibri"/>
                          <a:sym typeface="Calibri"/>
                        </a:rPr>
                        <a:t>TEA Approved Norm-Referenced Standardized Achievement Test (Reading/Language)</a:t>
                      </a:r>
                      <a:br>
                        <a:rPr lang="en-US" sz="800" u="none" strike="noStrike" cap="none" dirty="0">
                          <a:latin typeface="Calibri"/>
                          <a:ea typeface="Calibri"/>
                          <a:cs typeface="Calibri"/>
                          <a:sym typeface="Calibri"/>
                        </a:rPr>
                      </a:br>
                      <a:r>
                        <a:rPr lang="en-US" sz="800" u="none" strike="noStrike" cap="none" dirty="0">
                          <a:latin typeface="Calibri"/>
                          <a:ea typeface="Calibri"/>
                          <a:cs typeface="Calibri"/>
                          <a:sym typeface="Calibri"/>
                        </a:rPr>
                        <a:t>40th percentile or above</a:t>
                      </a:r>
                      <a:endParaRPr sz="1000" u="none" strike="noStrike" cap="none" dirty="0">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10000">
                <a:tc>
                  <a:txBody>
                    <a:bodyPr/>
                    <a:lstStyle/>
                    <a:p>
                      <a:pPr marL="0" marR="0" lvl="0" indent="0" algn="l" rtl="0">
                        <a:lnSpc>
                          <a:spcPct val="107000"/>
                        </a:lnSpc>
                        <a:spcBef>
                          <a:spcPts val="0"/>
                        </a:spcBef>
                        <a:spcAft>
                          <a:spcPts val="0"/>
                        </a:spcAft>
                        <a:buNone/>
                      </a:pPr>
                      <a:r>
                        <a:rPr lang="en-US" sz="800" b="1" u="none" strike="noStrike" cap="none">
                          <a:latin typeface="Calibri"/>
                          <a:ea typeface="Calibri"/>
                          <a:cs typeface="Calibri"/>
                          <a:sym typeface="Calibri"/>
                        </a:rPr>
                        <a:t>Subjective</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b="1" u="none" strike="noStrike" cap="none">
                          <a:latin typeface="Calibri"/>
                          <a:ea typeface="Calibri"/>
                          <a:cs typeface="Calibri"/>
                          <a:sym typeface="Calibri"/>
                        </a:rPr>
                        <a:t>Teacher Evaluation</a:t>
                      </a:r>
                      <a:endParaRPr sz="90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gridSpan="11">
                  <a:txBody>
                    <a:bodyPr/>
                    <a:lstStyle/>
                    <a:p>
                      <a:pPr marL="0" marR="0" lvl="0" indent="0" algn="ctr" rtl="0">
                        <a:lnSpc>
                          <a:spcPct val="107000"/>
                        </a:lnSpc>
                        <a:spcBef>
                          <a:spcPts val="0"/>
                        </a:spcBef>
                        <a:spcAft>
                          <a:spcPts val="0"/>
                        </a:spcAft>
                        <a:buNone/>
                      </a:pPr>
                      <a:r>
                        <a:rPr lang="en-US" sz="1100" u="none" strike="noStrike" cap="none">
                          <a:latin typeface="Calibri"/>
                          <a:ea typeface="Calibri"/>
                          <a:cs typeface="Calibri"/>
                          <a:sym typeface="Calibri"/>
                        </a:rPr>
                        <a:t>Form: </a:t>
                      </a:r>
                      <a:r>
                        <a:rPr lang="en-US" sz="1100" u="sng" strike="noStrike" cap="none">
                          <a:solidFill>
                            <a:schemeClr val="hlink"/>
                          </a:solidFill>
                          <a:latin typeface="Calibri"/>
                          <a:ea typeface="Calibri"/>
                          <a:cs typeface="Calibri"/>
                          <a:sym typeface="Calibri"/>
                          <a:hlinkClick r:id="rId3"/>
                        </a:rPr>
                        <a:t>English Learner Reclassification Rubric</a:t>
                      </a:r>
                      <a:r>
                        <a:rPr lang="en-US" sz="11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39300" marR="86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415625">
                <a:tc gridSpan="12">
                  <a:txBody>
                    <a:bodyPr/>
                    <a:lstStyle/>
                    <a:p>
                      <a:pPr marL="0" marR="0" lvl="0" indent="0" algn="l" rtl="0">
                        <a:lnSpc>
                          <a:spcPct val="107000"/>
                        </a:lnSpc>
                        <a:spcBef>
                          <a:spcPts val="0"/>
                        </a:spcBef>
                        <a:spcAft>
                          <a:spcPts val="0"/>
                        </a:spcAft>
                        <a:buNone/>
                      </a:pPr>
                      <a:r>
                        <a:rPr lang="en-US" sz="300" u="none" strike="noStrike" cap="none" baseline="30000" dirty="0">
                          <a:latin typeface="Calibri"/>
                          <a:ea typeface="Calibri"/>
                          <a:cs typeface="Calibri"/>
                          <a:sym typeface="Calibri"/>
                        </a:rPr>
                        <a:t> </a:t>
                      </a:r>
                      <a:endParaRPr sz="9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900" u="none" strike="noStrike" cap="none" dirty="0">
                          <a:latin typeface="Calibri"/>
                          <a:ea typeface="Calibri"/>
                          <a:cs typeface="Calibri"/>
                          <a:sym typeface="Calibri"/>
                        </a:rPr>
                        <a:t>Note: The LPAC shall monitor the academic progress of each student who has met reclassification criteria during the first two years after reclassification.</a:t>
                      </a:r>
                      <a:endParaRPr sz="1050" u="none" strike="noStrike" cap="none" dirty="0">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dirty="0">
                          <a:latin typeface="Calibri"/>
                          <a:ea typeface="Calibri"/>
                          <a:cs typeface="Calibri"/>
                          <a:sym typeface="Calibri"/>
                        </a:rPr>
                        <a:t>Note: English learners with significant cognitive disabilities who are receiving special education services may qualify to be reclassified using the following: </a:t>
                      </a:r>
                      <a:r>
                        <a:rPr lang="en-US" sz="900" u="sng" strike="noStrike" cap="none" dirty="0">
                          <a:solidFill>
                            <a:schemeClr val="hlink"/>
                          </a:solidFill>
                          <a:latin typeface="Calibri"/>
                          <a:ea typeface="Calibri"/>
                          <a:cs typeface="Calibri"/>
                          <a:sym typeface="Calibri"/>
                          <a:hlinkClick r:id="rId4"/>
                        </a:rPr>
                        <a:t>Individualized Reclassification Process for a Student with a Significant Cognitive Disability</a:t>
                      </a:r>
                      <a:r>
                        <a:rPr lang="en-US" sz="900" u="none" strike="noStrike" cap="none" dirty="0">
                          <a:latin typeface="Calibri"/>
                          <a:ea typeface="Calibri"/>
                          <a:cs typeface="Calibri"/>
                          <a:sym typeface="Calibri"/>
                        </a:rPr>
                        <a:t>.</a:t>
                      </a:r>
                      <a:endParaRPr sz="1050" u="none" strike="noStrike" cap="none" dirty="0">
                        <a:latin typeface="Calibri"/>
                        <a:ea typeface="Calibri"/>
                        <a:cs typeface="Calibri"/>
                        <a:sym typeface="Calibri"/>
                      </a:endParaRPr>
                    </a:p>
                    <a:p>
                      <a:pPr marL="0" marR="0" lvl="0" indent="0" algn="ctr" rtl="0">
                        <a:lnSpc>
                          <a:spcPct val="107000"/>
                        </a:lnSpc>
                        <a:spcBef>
                          <a:spcPts val="300"/>
                        </a:spcBef>
                        <a:spcAft>
                          <a:spcPts val="0"/>
                        </a:spcAft>
                        <a:buNone/>
                      </a:pPr>
                      <a:r>
                        <a:rPr lang="en-US" sz="900" u="none" strike="noStrike" cap="none" dirty="0">
                          <a:latin typeface="Calibri"/>
                          <a:ea typeface="Calibri"/>
                          <a:cs typeface="Calibri"/>
                          <a:sym typeface="Calibri"/>
                        </a:rPr>
                        <a:t> </a:t>
                      </a:r>
                      <a:endParaRPr sz="1050" u="none" strike="noStrike" cap="none" dirty="0">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dirty="0">
                          <a:latin typeface="Calibri"/>
                          <a:ea typeface="Calibri"/>
                          <a:cs typeface="Calibri"/>
                          <a:sym typeface="Calibri"/>
                        </a:rPr>
                        <a:t>For information on the TEA Approved Norm-Reference Standardized Achievement Test, please visit the following webpage: </a:t>
                      </a:r>
                      <a:r>
                        <a:rPr lang="en-US" sz="900" u="sng" strike="noStrike" cap="none" dirty="0">
                          <a:solidFill>
                            <a:schemeClr val="hlink"/>
                          </a:solidFill>
                          <a:latin typeface="Calibri"/>
                          <a:ea typeface="Calibri"/>
                          <a:cs typeface="Calibri"/>
                          <a:sym typeface="Calibri"/>
                          <a:hlinkClick r:id="rId5"/>
                        </a:rPr>
                        <a:t>https://www.riverside-assessments.com/texas-assessment</a:t>
                      </a:r>
                      <a:r>
                        <a:rPr lang="en-US" sz="900" u="none" strike="noStrike" cap="none" dirty="0">
                          <a:latin typeface="Calibri"/>
                          <a:ea typeface="Calibri"/>
                          <a:cs typeface="Calibri"/>
                          <a:sym typeface="Calibri"/>
                        </a:rPr>
                        <a:t>.</a:t>
                      </a:r>
                      <a:endParaRPr sz="1050" u="none" strike="noStrike" cap="none" dirty="0">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dirty="0">
                          <a:latin typeface="Calibri"/>
                          <a:ea typeface="Calibri"/>
                          <a:cs typeface="Calibri"/>
                          <a:sym typeface="Calibri"/>
                        </a:rPr>
                        <a:t>For information on State Assessments for English Learners, please visit the following webpage: </a:t>
                      </a:r>
                      <a:r>
                        <a:rPr lang="en-US" sz="900" u="sng" strike="noStrike" cap="none" dirty="0">
                          <a:solidFill>
                            <a:schemeClr val="hlink"/>
                          </a:solidFill>
                          <a:latin typeface="Calibri"/>
                          <a:ea typeface="Calibri"/>
                          <a:cs typeface="Calibri"/>
                          <a:sym typeface="Calibri"/>
                          <a:hlinkClick r:id="rId6"/>
                        </a:rPr>
                        <a:t>https://tea.texas.gov/student-assessment/testing/student-assessment-overview/accommodation-resources/information-on-state-assessments-for-english-learners</a:t>
                      </a:r>
                      <a:r>
                        <a:rPr lang="en-US" sz="900" u="none" strike="noStrike" cap="none" dirty="0">
                          <a:latin typeface="Calibri"/>
                          <a:ea typeface="Calibri"/>
                          <a:cs typeface="Calibri"/>
                          <a:sym typeface="Calibri"/>
                        </a:rPr>
                        <a:t>.</a:t>
                      </a:r>
                      <a:endParaRPr sz="1050" u="none" strike="noStrike" cap="none" dirty="0">
                        <a:latin typeface="Calibri"/>
                        <a:ea typeface="Calibri"/>
                        <a:cs typeface="Calibri"/>
                        <a:sym typeface="Calibri"/>
                      </a:endParaRPr>
                    </a:p>
                  </a:txBody>
                  <a:tcPr marL="55125" marR="86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621" name="Google Shape;621;p8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24</a:t>
            </a:r>
            <a:endParaRPr>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9" name="Google Shape;629;p85"/>
          <p:cNvSpPr txBox="1">
            <a:spLocks noGrp="1"/>
          </p:cNvSpPr>
          <p:nvPr>
            <p:ph type="title"/>
          </p:nvPr>
        </p:nvSpPr>
        <p:spPr>
          <a:xfrm>
            <a:off x="116952" y="442506"/>
            <a:ext cx="7897222"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Parent or Guardian</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Notification and Approval</a:t>
            </a:r>
            <a:endParaRPr dirty="0"/>
          </a:p>
        </p:txBody>
      </p:sp>
      <p:sp>
        <p:nvSpPr>
          <p:cNvPr id="628" name="Google Shape;628;p85"/>
          <p:cNvSpPr txBox="1">
            <a:spLocks noGrp="1"/>
          </p:cNvSpPr>
          <p:nvPr>
            <p:ph type="body" idx="1"/>
          </p:nvPr>
        </p:nvSpPr>
        <p:spPr>
          <a:xfrm>
            <a:off x="211036" y="1741342"/>
            <a:ext cx="8637995" cy="443545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The school district shall:</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Give written notification to the student's parent or legal guardian that his or her child has met all criteria to be reclassified as English proficient;</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Share the LPAC’s recommendation for program exit or for continued participation in program (e.g. for students in a dual language immersion program);</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Acquire written parental approval, as appropriate, for exit from the bilingual education or ESL program, and as required under the Texas Education Code, §29.056(a).</a:t>
            </a:r>
            <a:endParaRPr/>
          </a:p>
        </p:txBody>
      </p:sp>
      <p:sp>
        <p:nvSpPr>
          <p:cNvPr id="630" name="Google Shape;630;p8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25</a:t>
            </a:r>
            <a:endParaRPr>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8" name="Google Shape;638;p86"/>
          <p:cNvSpPr txBox="1">
            <a:spLocks noGrp="1"/>
          </p:cNvSpPr>
          <p:nvPr>
            <p:ph type="title"/>
          </p:nvPr>
        </p:nvSpPr>
        <p:spPr>
          <a:xfrm>
            <a:off x="161197" y="442506"/>
            <a:ext cx="7897222"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Parent or Guardian</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Notification and Approval</a:t>
            </a:r>
            <a:endParaRPr dirty="0"/>
          </a:p>
        </p:txBody>
      </p:sp>
      <p:sp>
        <p:nvSpPr>
          <p:cNvPr id="637" name="Google Shape;637;p86"/>
          <p:cNvSpPr txBox="1">
            <a:spLocks noGrp="1"/>
          </p:cNvSpPr>
          <p:nvPr>
            <p:ph type="body" idx="1"/>
          </p:nvPr>
        </p:nvSpPr>
        <p:spPr>
          <a:xfrm>
            <a:off x="352926" y="1726597"/>
            <a:ext cx="8333874" cy="443545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Students meeting the requirements for reclassification may, at parent or guardian request, continue in the bilingual education or ESL program, at the district’s discretion.</a:t>
            </a:r>
            <a:endParaRPr/>
          </a:p>
          <a:p>
            <a:pPr marL="22860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Only reclassified students who continue to participate in dual language two-way programs </a:t>
            </a:r>
            <a:r>
              <a:rPr lang="en-US" b="1">
                <a:solidFill>
                  <a:srgbClr val="323F4F"/>
                </a:solidFill>
                <a:latin typeface="Arial"/>
                <a:ea typeface="Arial"/>
                <a:cs typeface="Arial"/>
                <a:sym typeface="Arial"/>
              </a:rPr>
              <a:t>will continue </a:t>
            </a:r>
            <a:r>
              <a:rPr lang="en-US">
                <a:solidFill>
                  <a:srgbClr val="323F4F"/>
                </a:solidFill>
                <a:latin typeface="Arial"/>
                <a:ea typeface="Arial"/>
                <a:cs typeface="Arial"/>
                <a:sym typeface="Arial"/>
              </a:rPr>
              <a:t>to generate bilingual education allotment funds. </a:t>
            </a:r>
            <a:endParaRPr/>
          </a:p>
        </p:txBody>
      </p:sp>
      <p:sp>
        <p:nvSpPr>
          <p:cNvPr id="639" name="Google Shape;639;p8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26</a:t>
            </a:r>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63"/>
          <p:cNvSpPr txBox="1">
            <a:spLocks noGrp="1"/>
          </p:cNvSpPr>
          <p:nvPr>
            <p:ph type="title"/>
          </p:nvPr>
        </p:nvSpPr>
        <p:spPr>
          <a:xfrm>
            <a:off x="118867" y="429548"/>
            <a:ext cx="7797702"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Agenda</a:t>
            </a:r>
            <a:endParaRPr dirty="0"/>
          </a:p>
        </p:txBody>
      </p:sp>
      <p:sp>
        <p:nvSpPr>
          <p:cNvPr id="423" name="Google Shape;423;p63"/>
          <p:cNvSpPr txBox="1">
            <a:spLocks noGrp="1"/>
          </p:cNvSpPr>
          <p:nvPr>
            <p:ph type="body" idx="1"/>
          </p:nvPr>
        </p:nvSpPr>
        <p:spPr>
          <a:xfrm>
            <a:off x="354842" y="1801354"/>
            <a:ext cx="7900158" cy="36997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7F7F7F"/>
              </a:buClr>
              <a:buSzPts val="3600"/>
              <a:buChar char="•"/>
            </a:pPr>
            <a:r>
              <a:rPr lang="en-US" sz="3600">
                <a:solidFill>
                  <a:srgbClr val="7F7F7F"/>
                </a:solidFill>
                <a:latin typeface="Arial"/>
                <a:ea typeface="Arial"/>
                <a:cs typeface="Arial"/>
                <a:sym typeface="Arial"/>
              </a:rPr>
              <a:t>Introduction</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Identification</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Placement</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English Learner Services</a:t>
            </a:r>
            <a:endParaRPr/>
          </a:p>
          <a:p>
            <a:pPr marL="228600" lvl="0" indent="-228600" algn="l" rtl="0">
              <a:lnSpc>
                <a:spcPct val="90000"/>
              </a:lnSpc>
              <a:spcBef>
                <a:spcPts val="600"/>
              </a:spcBef>
              <a:spcAft>
                <a:spcPts val="0"/>
              </a:spcAft>
              <a:buClr>
                <a:srgbClr val="323F4F"/>
              </a:buClr>
              <a:buSzPts val="3600"/>
              <a:buChar char="•"/>
            </a:pPr>
            <a:r>
              <a:rPr lang="en-US" sz="3600" b="1">
                <a:solidFill>
                  <a:srgbClr val="323F4F"/>
                </a:solidFill>
                <a:latin typeface="Arial"/>
                <a:ea typeface="Arial"/>
                <a:cs typeface="Arial"/>
                <a:sym typeface="Arial"/>
              </a:rPr>
              <a:t>Review and Reclassification</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Monitoring and Evaluation</a:t>
            </a:r>
            <a:endParaRPr/>
          </a:p>
        </p:txBody>
      </p:sp>
      <p:sp>
        <p:nvSpPr>
          <p:cNvPr id="425" name="Google Shape;425;p6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3</a:t>
            </a:fld>
            <a:endParaRPr>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64"/>
          <p:cNvSpPr txBox="1">
            <a:spLocks noGrp="1"/>
          </p:cNvSpPr>
          <p:nvPr>
            <p:ph type="title"/>
          </p:nvPr>
        </p:nvSpPr>
        <p:spPr>
          <a:xfrm>
            <a:off x="105225" y="451392"/>
            <a:ext cx="7898680"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Review and Reclassification</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Section Objective</a:t>
            </a:r>
            <a:endParaRPr dirty="0"/>
          </a:p>
        </p:txBody>
      </p:sp>
      <p:sp>
        <p:nvSpPr>
          <p:cNvPr id="432" name="Google Shape;432;p64"/>
          <p:cNvSpPr txBox="1">
            <a:spLocks noGrp="1"/>
          </p:cNvSpPr>
          <p:nvPr>
            <p:ph type="body" idx="1"/>
          </p:nvPr>
        </p:nvSpPr>
        <p:spPr>
          <a:xfrm>
            <a:off x="341194" y="1811954"/>
            <a:ext cx="8345605"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3200"/>
              <a:buNone/>
            </a:pPr>
            <a:r>
              <a:rPr lang="en-US" sz="3200" b="1">
                <a:solidFill>
                  <a:srgbClr val="323F4F"/>
                </a:solidFill>
                <a:latin typeface="Arial"/>
                <a:ea typeface="Arial"/>
                <a:cs typeface="Arial"/>
                <a:sym typeface="Arial"/>
              </a:rPr>
              <a:t>Content Objective</a:t>
            </a:r>
            <a:endParaRPr/>
          </a:p>
          <a:p>
            <a:pPr marL="0" lvl="0" indent="0" algn="l" rtl="0">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We will be able to summarize the requirements for conducting ongoing and annual review of English learner progress and criteria for reclassification of students as English proficient.</a:t>
            </a:r>
            <a:endParaRPr/>
          </a:p>
        </p:txBody>
      </p:sp>
      <p:sp>
        <p:nvSpPr>
          <p:cNvPr id="434" name="Google Shape;434;p6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5"/>
          <p:cNvSpPr txBox="1">
            <a:spLocks noGrp="1"/>
          </p:cNvSpPr>
          <p:nvPr>
            <p:ph type="title"/>
          </p:nvPr>
        </p:nvSpPr>
        <p:spPr>
          <a:xfrm>
            <a:off x="49875" y="457410"/>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Ongoing/Mid-Year Review</a:t>
            </a:r>
            <a:endParaRPr dirty="0"/>
          </a:p>
        </p:txBody>
      </p:sp>
      <p:pic>
        <p:nvPicPr>
          <p:cNvPr id="442" name="Google Shape;442;p65" descr="Bilingual Program Services, ESL Program Services EL with Parent Denial (no bilingual program services) and EL with Parent Denial (no ESL program services) all begin with LPAC Responsibilities: 1 monitors progress of academic and language proficiency, 2 ensures participation in TELPAS, and 3 makes state assessment decisions. Then  meets reclassification criteria."/>
          <p:cNvPicPr preferRelativeResize="0"/>
          <p:nvPr/>
        </p:nvPicPr>
        <p:blipFill rotWithShape="1">
          <a:blip r:embed="rId3">
            <a:alphaModFix/>
          </a:blip>
          <a:srcRect/>
          <a:stretch/>
        </p:blipFill>
        <p:spPr>
          <a:xfrm>
            <a:off x="-14748" y="1937169"/>
            <a:ext cx="9144000" cy="2983662"/>
          </a:xfrm>
          <a:prstGeom prst="rect">
            <a:avLst/>
          </a:prstGeom>
          <a:noFill/>
          <a:ln>
            <a:noFill/>
          </a:ln>
        </p:spPr>
      </p:pic>
      <p:sp>
        <p:nvSpPr>
          <p:cNvPr id="443" name="Google Shape;443;p6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5</a:t>
            </a:fld>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66"/>
          <p:cNvSpPr txBox="1">
            <a:spLocks noGrp="1"/>
          </p:cNvSpPr>
          <p:nvPr>
            <p:ph type="title"/>
          </p:nvPr>
        </p:nvSpPr>
        <p:spPr>
          <a:xfrm>
            <a:off x="133616" y="646945"/>
            <a:ext cx="7895306" cy="87015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Ongoing Monitoring of</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English Learners </a:t>
            </a:r>
            <a:br>
              <a:rPr lang="en-US" sz="3600" b="1" dirty="0">
                <a:solidFill>
                  <a:srgbClr val="323F4F"/>
                </a:solidFill>
                <a:latin typeface="Arial"/>
                <a:ea typeface="Arial"/>
                <a:cs typeface="Arial"/>
                <a:sym typeface="Arial"/>
              </a:rPr>
            </a:br>
            <a:endParaRPr sz="3600" b="1" dirty="0">
              <a:solidFill>
                <a:srgbClr val="323F4F"/>
              </a:solidFill>
              <a:latin typeface="Arial"/>
              <a:ea typeface="Arial"/>
              <a:cs typeface="Arial"/>
              <a:sym typeface="Arial"/>
            </a:endParaRPr>
          </a:p>
        </p:txBody>
      </p:sp>
      <p:sp>
        <p:nvSpPr>
          <p:cNvPr id="450" name="Google Shape;450;p66"/>
          <p:cNvSpPr txBox="1">
            <a:spLocks noGrp="1"/>
          </p:cNvSpPr>
          <p:nvPr>
            <p:ph type="body" idx="1"/>
          </p:nvPr>
        </p:nvSpPr>
        <p:spPr>
          <a:xfrm>
            <a:off x="354842" y="1826819"/>
            <a:ext cx="8331958" cy="36890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For English learners participating in a program and those with a parental denial, the LPAC</a:t>
            </a:r>
            <a:endParaRPr/>
          </a:p>
          <a:p>
            <a:pPr marL="22860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monitors the progress of academic and language proficiency and</a:t>
            </a:r>
            <a:endParaRPr/>
          </a:p>
          <a:p>
            <a:pPr marL="22860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ensures participation in TELPAS (listening, speaking, reading, and writing) until reclassification as an English proficient student.</a:t>
            </a:r>
            <a:endParaRPr/>
          </a:p>
          <a:p>
            <a:pPr marL="228600" lvl="0" indent="-228600" algn="l" rtl="0">
              <a:lnSpc>
                <a:spcPct val="90000"/>
              </a:lnSpc>
              <a:spcBef>
                <a:spcPts val="1200"/>
              </a:spcBef>
              <a:spcAft>
                <a:spcPts val="0"/>
              </a:spcAft>
              <a:buClr>
                <a:srgbClr val="323F4F"/>
              </a:buClr>
              <a:buSzPts val="2800"/>
              <a:buNone/>
            </a:pPr>
            <a:r>
              <a:rPr lang="en-US" i="1">
                <a:solidFill>
                  <a:srgbClr val="323F4F"/>
                </a:solidFill>
                <a:latin typeface="Arial"/>
                <a:ea typeface="Arial"/>
                <a:cs typeface="Arial"/>
                <a:sym typeface="Arial"/>
              </a:rPr>
              <a:t>	</a:t>
            </a:r>
            <a:endParaRPr sz="2400" i="1">
              <a:solidFill>
                <a:srgbClr val="323F4F"/>
              </a:solidFill>
              <a:latin typeface="Arial"/>
              <a:ea typeface="Arial"/>
              <a:cs typeface="Arial"/>
              <a:sym typeface="Arial"/>
            </a:endParaRPr>
          </a:p>
          <a:p>
            <a:pPr marL="228600" lvl="0" indent="-228600" algn="l" rtl="0">
              <a:lnSpc>
                <a:spcPct val="90000"/>
              </a:lnSpc>
              <a:spcBef>
                <a:spcPts val="1200"/>
              </a:spcBef>
              <a:spcAft>
                <a:spcPts val="0"/>
              </a:spcAft>
              <a:buClr>
                <a:srgbClr val="323F4F"/>
              </a:buClr>
              <a:buSzPts val="2400"/>
              <a:buNone/>
            </a:pPr>
            <a:r>
              <a:rPr lang="en-US" sz="2400" i="1">
                <a:solidFill>
                  <a:srgbClr val="323F4F"/>
                </a:solidFill>
                <a:latin typeface="Arial"/>
                <a:ea typeface="Arial"/>
                <a:cs typeface="Arial"/>
                <a:sym typeface="Arial"/>
              </a:rPr>
              <a:t>	</a:t>
            </a:r>
            <a:endParaRPr sz="3200"/>
          </a:p>
        </p:txBody>
      </p:sp>
      <p:sp>
        <p:nvSpPr>
          <p:cNvPr id="452" name="Google Shape;452;p6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Google Shape;460;p67"/>
          <p:cNvSpPr txBox="1">
            <a:spLocks noGrp="1"/>
          </p:cNvSpPr>
          <p:nvPr>
            <p:ph type="title"/>
          </p:nvPr>
        </p:nvSpPr>
        <p:spPr>
          <a:xfrm>
            <a:off x="159774" y="461446"/>
            <a:ext cx="7869148"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State Assessments:</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LPAC Decision-Making</a:t>
            </a:r>
            <a:endParaRPr dirty="0"/>
          </a:p>
        </p:txBody>
      </p:sp>
      <p:sp>
        <p:nvSpPr>
          <p:cNvPr id="459" name="Google Shape;459;p67"/>
          <p:cNvSpPr txBox="1">
            <a:spLocks noGrp="1"/>
          </p:cNvSpPr>
          <p:nvPr>
            <p:ph type="body" idx="1"/>
          </p:nvPr>
        </p:nvSpPr>
        <p:spPr>
          <a:xfrm>
            <a:off x="381000" y="1648131"/>
            <a:ext cx="8305800" cy="44007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Close to the time of testing administration of the state criterion-referenced test (STAAR) each year, the language proficiency assessment committee shall</a:t>
            </a:r>
            <a:endParaRPr/>
          </a:p>
          <a:p>
            <a:pPr marL="347472" lvl="0" indent="-347472"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determine the appropriate assessment option for each English learner.</a:t>
            </a:r>
            <a:endParaRPr/>
          </a:p>
          <a:p>
            <a:pPr marL="347472" lvl="0" indent="-347472"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make designated support decisions based on </a:t>
            </a:r>
            <a:endParaRPr/>
          </a:p>
          <a:p>
            <a:pPr marL="747522" lvl="2" indent="-347472" algn="l" rtl="0">
              <a:lnSpc>
                <a:spcPct val="90000"/>
              </a:lnSpc>
              <a:spcBef>
                <a:spcPts val="1200"/>
              </a:spcBef>
              <a:spcAft>
                <a:spcPts val="0"/>
              </a:spcAft>
              <a:buClr>
                <a:srgbClr val="323F4F"/>
              </a:buClr>
              <a:buSzPts val="2000"/>
              <a:buFont typeface="Courier New"/>
              <a:buChar char="o"/>
            </a:pPr>
            <a:r>
              <a:rPr lang="en-US">
                <a:solidFill>
                  <a:srgbClr val="323F4F"/>
                </a:solidFill>
                <a:latin typeface="Arial"/>
                <a:ea typeface="Arial"/>
                <a:cs typeface="Arial"/>
                <a:sym typeface="Arial"/>
              </a:rPr>
              <a:t>an individual student’s particular needs for second language acquisition support and </a:t>
            </a:r>
            <a:endParaRPr/>
          </a:p>
          <a:p>
            <a:pPr marL="747522" lvl="2" indent="-347472" algn="l" rtl="0">
              <a:lnSpc>
                <a:spcPct val="90000"/>
              </a:lnSpc>
              <a:spcBef>
                <a:spcPts val="1200"/>
              </a:spcBef>
              <a:spcAft>
                <a:spcPts val="0"/>
              </a:spcAft>
              <a:buClr>
                <a:srgbClr val="323F4F"/>
              </a:buClr>
              <a:buSzPts val="2000"/>
              <a:buFont typeface="Courier New"/>
              <a:buChar char="o"/>
            </a:pPr>
            <a:r>
              <a:rPr lang="en-US">
                <a:solidFill>
                  <a:srgbClr val="323F4F"/>
                </a:solidFill>
                <a:latin typeface="Arial"/>
                <a:ea typeface="Arial"/>
                <a:cs typeface="Arial"/>
                <a:sym typeface="Arial"/>
              </a:rPr>
              <a:t>whether the student routinely, independently, and effectively uses the designated support in instruction and classroom testing.</a:t>
            </a:r>
            <a:endParaRPr/>
          </a:p>
          <a:p>
            <a:pPr marL="0" lvl="0" indent="0" algn="l" rtl="0">
              <a:lnSpc>
                <a:spcPct val="90000"/>
              </a:lnSpc>
              <a:spcBef>
                <a:spcPts val="1200"/>
              </a:spcBef>
              <a:spcAft>
                <a:spcPts val="0"/>
              </a:spcAft>
              <a:buClr>
                <a:schemeClr val="dk1"/>
              </a:buClr>
              <a:buSzPts val="3200"/>
              <a:buNone/>
            </a:pPr>
            <a:endParaRPr sz="3200">
              <a:solidFill>
                <a:srgbClr val="323F4F"/>
              </a:solidFill>
              <a:latin typeface="Arial"/>
              <a:ea typeface="Arial"/>
              <a:cs typeface="Arial"/>
              <a:sym typeface="Arial"/>
            </a:endParaRPr>
          </a:p>
          <a:p>
            <a:pPr marL="0" lvl="0" indent="0" algn="l" rtl="0">
              <a:lnSpc>
                <a:spcPct val="90000"/>
              </a:lnSpc>
              <a:spcBef>
                <a:spcPts val="1200"/>
              </a:spcBef>
              <a:spcAft>
                <a:spcPts val="0"/>
              </a:spcAft>
              <a:buClr>
                <a:schemeClr val="dk1"/>
              </a:buClr>
              <a:buSzPts val="3200"/>
              <a:buNone/>
            </a:pPr>
            <a:endParaRPr sz="3200">
              <a:solidFill>
                <a:srgbClr val="323F4F"/>
              </a:solidFill>
              <a:latin typeface="Arial"/>
              <a:ea typeface="Arial"/>
              <a:cs typeface="Arial"/>
              <a:sym typeface="Arial"/>
            </a:endParaRPr>
          </a:p>
          <a:p>
            <a:pPr marL="0" lvl="0" indent="0" algn="l" rtl="0">
              <a:lnSpc>
                <a:spcPct val="90000"/>
              </a:lnSpc>
              <a:spcBef>
                <a:spcPts val="1200"/>
              </a:spcBef>
              <a:spcAft>
                <a:spcPts val="0"/>
              </a:spcAft>
              <a:buClr>
                <a:schemeClr val="dk1"/>
              </a:buClr>
              <a:buSzPts val="3200"/>
              <a:buNone/>
            </a:pPr>
            <a:endParaRPr sz="3200">
              <a:solidFill>
                <a:srgbClr val="323F4F"/>
              </a:solidFill>
              <a:latin typeface="Arial"/>
              <a:ea typeface="Arial"/>
              <a:cs typeface="Arial"/>
              <a:sym typeface="Arial"/>
            </a:endParaRPr>
          </a:p>
        </p:txBody>
      </p:sp>
      <p:sp>
        <p:nvSpPr>
          <p:cNvPr id="461" name="Google Shape;461;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2" name="Title 1" hidden="1">
            <a:extLst>
              <a:ext uri="{FF2B5EF4-FFF2-40B4-BE49-F238E27FC236}">
                <a16:creationId xmlns:a16="http://schemas.microsoft.com/office/drawing/2014/main" id="{161863E7-DBC7-4745-90FD-4C859AC61819}"/>
              </a:ext>
            </a:extLst>
          </p:cNvPr>
          <p:cNvSpPr>
            <a:spLocks noGrp="1"/>
          </p:cNvSpPr>
          <p:nvPr>
            <p:ph type="title"/>
          </p:nvPr>
        </p:nvSpPr>
        <p:spPr/>
        <p:txBody>
          <a:bodyPr/>
          <a:lstStyle/>
          <a:p>
            <a:r>
              <a:rPr lang="en-US" dirty="0"/>
              <a:t>State Assessments LPAC Decision-Making</a:t>
            </a:r>
          </a:p>
        </p:txBody>
      </p:sp>
      <p:sp>
        <p:nvSpPr>
          <p:cNvPr id="469" name="Google Shape;469;p68"/>
          <p:cNvSpPr txBox="1"/>
          <p:nvPr/>
        </p:nvSpPr>
        <p:spPr>
          <a:xfrm>
            <a:off x="119539" y="450907"/>
            <a:ext cx="7897222"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i="0" u="none" strike="noStrike" cap="none">
                <a:solidFill>
                  <a:schemeClr val="lt1"/>
                </a:solidFill>
                <a:latin typeface="Arial"/>
                <a:ea typeface="Arial"/>
                <a:cs typeface="Arial"/>
                <a:sym typeface="Arial"/>
              </a:rPr>
              <a:t>State Assessments:</a:t>
            </a:r>
            <a:br>
              <a:rPr lang="en-US" sz="3600" b="1"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LPAC Decision-Making</a:t>
            </a:r>
            <a:endParaRPr/>
          </a:p>
        </p:txBody>
      </p:sp>
      <p:sp>
        <p:nvSpPr>
          <p:cNvPr id="468" name="Google Shape;468;p68"/>
          <p:cNvSpPr txBox="1">
            <a:spLocks noGrp="1"/>
          </p:cNvSpPr>
          <p:nvPr>
            <p:ph type="body" idx="1"/>
          </p:nvPr>
        </p:nvSpPr>
        <p:spPr>
          <a:xfrm>
            <a:off x="149035" y="1639396"/>
            <a:ext cx="8758990" cy="44065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dirty="0">
                <a:solidFill>
                  <a:srgbClr val="323F4F"/>
                </a:solidFill>
                <a:latin typeface="Arial"/>
                <a:ea typeface="Arial"/>
                <a:cs typeface="Arial"/>
                <a:sym typeface="Arial"/>
              </a:rPr>
              <a:t>For English learners who are receiving program services, the LPAC shall:</a:t>
            </a:r>
            <a:endParaRPr dirty="0"/>
          </a:p>
          <a:p>
            <a:pPr marL="685800" lvl="1" indent="-228600" algn="l" rtl="0">
              <a:lnSpc>
                <a:spcPct val="90000"/>
              </a:lnSpc>
              <a:spcBef>
                <a:spcPts val="1200"/>
              </a:spcBef>
              <a:spcAft>
                <a:spcPts val="0"/>
              </a:spcAft>
              <a:buClr>
                <a:srgbClr val="323F4F"/>
              </a:buClr>
              <a:buSzPts val="2200"/>
              <a:buChar char="•"/>
            </a:pPr>
            <a:r>
              <a:rPr lang="en-US" sz="2200" dirty="0">
                <a:solidFill>
                  <a:srgbClr val="323F4F"/>
                </a:solidFill>
                <a:latin typeface="Arial"/>
                <a:ea typeface="Arial"/>
                <a:cs typeface="Arial"/>
                <a:sym typeface="Arial"/>
              </a:rPr>
              <a:t>Make decisions that are applicable for all assessments administered in the current school year and may carry over decisions from spring to summer administrations.</a:t>
            </a:r>
            <a:endParaRPr dirty="0"/>
          </a:p>
          <a:p>
            <a:pPr marL="685800" lvl="1" indent="-228600" algn="l" rtl="0">
              <a:lnSpc>
                <a:spcPct val="90000"/>
              </a:lnSpc>
              <a:spcBef>
                <a:spcPts val="1200"/>
              </a:spcBef>
              <a:spcAft>
                <a:spcPts val="0"/>
              </a:spcAft>
              <a:buClr>
                <a:srgbClr val="323F4F"/>
              </a:buClr>
              <a:buSzPts val="2200"/>
              <a:buChar char="•"/>
            </a:pPr>
            <a:r>
              <a:rPr lang="en-US" sz="2200" dirty="0">
                <a:solidFill>
                  <a:srgbClr val="323F4F"/>
                </a:solidFill>
                <a:latin typeface="Arial"/>
                <a:ea typeface="Arial"/>
                <a:cs typeface="Arial"/>
                <a:sym typeface="Arial"/>
              </a:rPr>
              <a:t>Identify STAAR designated supports (for English learners receiving services only), keeping in mind some supports may prevent the student from being considered for reclassification at the end of the year.</a:t>
            </a:r>
            <a:endParaRPr dirty="0"/>
          </a:p>
          <a:p>
            <a:pPr marL="685800" lvl="1" indent="-228600" algn="l" rtl="0">
              <a:lnSpc>
                <a:spcPct val="90000"/>
              </a:lnSpc>
              <a:spcBef>
                <a:spcPts val="1200"/>
              </a:spcBef>
              <a:spcAft>
                <a:spcPts val="0"/>
              </a:spcAft>
              <a:buClr>
                <a:srgbClr val="323F4F"/>
              </a:buClr>
              <a:buSzPts val="2200"/>
              <a:buChar char="•"/>
            </a:pPr>
            <a:r>
              <a:rPr lang="en-US" sz="2200" dirty="0">
                <a:solidFill>
                  <a:srgbClr val="323F4F"/>
                </a:solidFill>
                <a:latin typeface="Arial"/>
                <a:ea typeface="Arial"/>
                <a:cs typeface="Arial"/>
                <a:sym typeface="Arial"/>
              </a:rPr>
              <a:t>Document any changes in a student's situation that have occurred between administrations, especially if a student no longer requires designated supports.</a:t>
            </a:r>
            <a:endParaRPr dirty="0"/>
          </a:p>
          <a:p>
            <a:pPr marL="0" lvl="0" indent="0" algn="l" rtl="0">
              <a:lnSpc>
                <a:spcPct val="90000"/>
              </a:lnSpc>
              <a:spcBef>
                <a:spcPts val="2200"/>
              </a:spcBef>
              <a:spcAft>
                <a:spcPts val="0"/>
              </a:spcAft>
              <a:buClr>
                <a:schemeClr val="dk1"/>
              </a:buClr>
              <a:buSzPts val="3200"/>
              <a:buNone/>
            </a:pPr>
            <a:endParaRPr sz="3200" dirty="0">
              <a:solidFill>
                <a:srgbClr val="323F4F"/>
              </a:solidFill>
            </a:endParaRPr>
          </a:p>
        </p:txBody>
      </p:sp>
      <p:sp>
        <p:nvSpPr>
          <p:cNvPr id="471" name="Google Shape;471;p68"/>
          <p:cNvSpPr txBox="1"/>
          <p:nvPr/>
        </p:nvSpPr>
        <p:spPr>
          <a:xfrm>
            <a:off x="4373881" y="6059438"/>
            <a:ext cx="471951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323F4F"/>
                </a:solidFill>
                <a:latin typeface="Calibri"/>
                <a:ea typeface="Calibri"/>
                <a:cs typeface="Calibri"/>
                <a:sym typeface="Calibri"/>
              </a:rPr>
              <a:t>LPAC Decision-Making – Student Assessment Division</a:t>
            </a:r>
            <a:endParaRPr sz="1600" b="0" i="0" u="none" strike="noStrike" cap="none">
              <a:solidFill>
                <a:srgbClr val="323F4F"/>
              </a:solidFill>
              <a:latin typeface="Calibri"/>
              <a:ea typeface="Calibri"/>
              <a:cs typeface="Calibri"/>
              <a:sym typeface="Calibri"/>
            </a:endParaRPr>
          </a:p>
        </p:txBody>
      </p:sp>
      <p:sp>
        <p:nvSpPr>
          <p:cNvPr id="470" name="Google Shape;470;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2" name="Title 1" hidden="1">
            <a:extLst>
              <a:ext uri="{FF2B5EF4-FFF2-40B4-BE49-F238E27FC236}">
                <a16:creationId xmlns:a16="http://schemas.microsoft.com/office/drawing/2014/main" id="{EA1CE001-6FF7-485B-8D24-964CDAAD89C0}"/>
              </a:ext>
            </a:extLst>
          </p:cNvPr>
          <p:cNvSpPr>
            <a:spLocks noGrp="1"/>
          </p:cNvSpPr>
          <p:nvPr>
            <p:ph type="title"/>
          </p:nvPr>
        </p:nvSpPr>
        <p:spPr/>
        <p:txBody>
          <a:bodyPr/>
          <a:lstStyle/>
          <a:p>
            <a:pPr rtl="0"/>
            <a:r>
              <a:rPr lang="en-US" sz="36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State Assessments:</a:t>
            </a:r>
            <a:r>
              <a:rPr lang="en-US" sz="3600" b="1" i="0" baseline="0"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r>
              <a:rPr lang="en-US" sz="36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LPAC Decision-Making</a:t>
            </a:r>
            <a:endParaRPr lang="en-US" dirty="0">
              <a:effectLst/>
            </a:endParaRPr>
          </a:p>
          <a:p>
            <a:endParaRPr lang="en-US" dirty="0"/>
          </a:p>
        </p:txBody>
      </p:sp>
      <p:sp>
        <p:nvSpPr>
          <p:cNvPr id="479" name="Google Shape;479;p69"/>
          <p:cNvSpPr txBox="1"/>
          <p:nvPr/>
        </p:nvSpPr>
        <p:spPr>
          <a:xfrm>
            <a:off x="134287" y="457255"/>
            <a:ext cx="7897222"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i="0" u="none" strike="noStrike" cap="none" dirty="0">
                <a:solidFill>
                  <a:schemeClr val="lt1"/>
                </a:solidFill>
                <a:latin typeface="Arial"/>
                <a:ea typeface="Arial"/>
                <a:cs typeface="Arial"/>
                <a:sym typeface="Arial"/>
              </a:rPr>
              <a:t>State Assessments:</a:t>
            </a:r>
            <a:br>
              <a:rPr lang="en-US" sz="3600" b="1" i="0" u="none" strike="noStrike" cap="none" dirty="0">
                <a:solidFill>
                  <a:schemeClr val="lt1"/>
                </a:solidFill>
                <a:latin typeface="Arial"/>
                <a:ea typeface="Arial"/>
                <a:cs typeface="Arial"/>
                <a:sym typeface="Arial"/>
              </a:rPr>
            </a:br>
            <a:r>
              <a:rPr lang="en-US" sz="3600" b="1" i="0" u="none" strike="noStrike" cap="none" dirty="0">
                <a:solidFill>
                  <a:schemeClr val="lt1"/>
                </a:solidFill>
                <a:latin typeface="Arial"/>
                <a:ea typeface="Arial"/>
                <a:cs typeface="Arial"/>
                <a:sym typeface="Arial"/>
              </a:rPr>
              <a:t>LPAC Decision-Making</a:t>
            </a:r>
            <a:endParaRPr dirty="0"/>
          </a:p>
        </p:txBody>
      </p:sp>
      <p:sp>
        <p:nvSpPr>
          <p:cNvPr id="478" name="Google Shape;478;p69"/>
          <p:cNvSpPr txBox="1">
            <a:spLocks noGrp="1"/>
          </p:cNvSpPr>
          <p:nvPr>
            <p:ph type="body" idx="1"/>
          </p:nvPr>
        </p:nvSpPr>
        <p:spPr>
          <a:xfrm>
            <a:off x="264438" y="1772134"/>
            <a:ext cx="8333874" cy="33603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dirty="0">
                <a:solidFill>
                  <a:srgbClr val="323F4F"/>
                </a:solidFill>
                <a:latin typeface="Arial"/>
                <a:ea typeface="Arial"/>
                <a:cs typeface="Arial"/>
                <a:sym typeface="Arial"/>
              </a:rPr>
              <a:t>For English learners with parental denial of services, the LPAC shall </a:t>
            </a:r>
            <a:r>
              <a:rPr lang="en-US" b="1" dirty="0">
                <a:solidFill>
                  <a:srgbClr val="323F4F"/>
                </a:solidFill>
                <a:latin typeface="Arial"/>
                <a:ea typeface="Arial"/>
                <a:cs typeface="Arial"/>
                <a:sym typeface="Arial"/>
              </a:rPr>
              <a:t>not </a:t>
            </a:r>
            <a:r>
              <a:rPr lang="en-US" dirty="0">
                <a:solidFill>
                  <a:srgbClr val="323F4F"/>
                </a:solidFill>
                <a:latin typeface="Arial"/>
                <a:ea typeface="Arial"/>
                <a:cs typeface="Arial"/>
                <a:sym typeface="Arial"/>
              </a:rPr>
              <a:t>d</a:t>
            </a:r>
            <a:r>
              <a:rPr lang="en-US" sz="2400" dirty="0">
                <a:solidFill>
                  <a:srgbClr val="323F4F"/>
                </a:solidFill>
                <a:latin typeface="Arial"/>
                <a:ea typeface="Arial"/>
                <a:cs typeface="Arial"/>
                <a:sym typeface="Arial"/>
              </a:rPr>
              <a:t>esignate supports for STAAR assessments, including</a:t>
            </a:r>
            <a:endParaRPr dirty="0"/>
          </a:p>
          <a:p>
            <a:pPr marL="1143000" lvl="2" indent="-228600" algn="l" rtl="0">
              <a:lnSpc>
                <a:spcPct val="90000"/>
              </a:lnSpc>
              <a:spcBef>
                <a:spcPts val="1200"/>
              </a:spcBef>
              <a:spcAft>
                <a:spcPts val="0"/>
              </a:spcAft>
              <a:buClr>
                <a:srgbClr val="323F4F"/>
              </a:buClr>
              <a:buSzPts val="2400"/>
              <a:buChar char="•"/>
            </a:pPr>
            <a:r>
              <a:rPr lang="en-US" sz="2400" dirty="0">
                <a:solidFill>
                  <a:srgbClr val="323F4F"/>
                </a:solidFill>
                <a:latin typeface="Arial"/>
                <a:ea typeface="Arial"/>
                <a:cs typeface="Arial"/>
                <a:sym typeface="Arial"/>
              </a:rPr>
              <a:t>No testing in Spanish</a:t>
            </a:r>
            <a:endParaRPr dirty="0"/>
          </a:p>
          <a:p>
            <a:pPr marL="1143000" lvl="2" indent="-228600" algn="l" rtl="0">
              <a:lnSpc>
                <a:spcPct val="90000"/>
              </a:lnSpc>
              <a:spcBef>
                <a:spcPts val="1200"/>
              </a:spcBef>
              <a:spcAft>
                <a:spcPts val="0"/>
              </a:spcAft>
              <a:buClr>
                <a:srgbClr val="323F4F"/>
              </a:buClr>
              <a:buSzPts val="2400"/>
              <a:buChar char="•"/>
            </a:pPr>
            <a:r>
              <a:rPr lang="en-US" sz="2400" dirty="0">
                <a:solidFill>
                  <a:srgbClr val="323F4F"/>
                </a:solidFill>
                <a:latin typeface="Arial"/>
                <a:ea typeface="Arial"/>
                <a:cs typeface="Arial"/>
                <a:sym typeface="Arial"/>
              </a:rPr>
              <a:t>No English I special provisions</a:t>
            </a:r>
            <a:endParaRPr dirty="0"/>
          </a:p>
          <a:p>
            <a:pPr marL="1143000" lvl="2" indent="-228600" algn="l" rtl="0">
              <a:lnSpc>
                <a:spcPct val="90000"/>
              </a:lnSpc>
              <a:spcBef>
                <a:spcPts val="1200"/>
              </a:spcBef>
              <a:spcAft>
                <a:spcPts val="0"/>
              </a:spcAft>
              <a:buClr>
                <a:srgbClr val="323F4F"/>
              </a:buClr>
              <a:buSzPts val="2400"/>
              <a:buChar char="•"/>
            </a:pPr>
            <a:r>
              <a:rPr lang="en-US" sz="2400" dirty="0">
                <a:solidFill>
                  <a:srgbClr val="323F4F"/>
                </a:solidFill>
                <a:latin typeface="Arial"/>
                <a:ea typeface="Arial"/>
                <a:cs typeface="Arial"/>
                <a:sym typeface="Arial"/>
              </a:rPr>
              <a:t>No unschooled asylee/refugee provisions</a:t>
            </a:r>
            <a:endParaRPr dirty="0"/>
          </a:p>
        </p:txBody>
      </p:sp>
      <p:sp>
        <p:nvSpPr>
          <p:cNvPr id="481" name="Google Shape;481;p69"/>
          <p:cNvSpPr txBox="1"/>
          <p:nvPr/>
        </p:nvSpPr>
        <p:spPr>
          <a:xfrm>
            <a:off x="4373881" y="6015194"/>
            <a:ext cx="471951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1" u="none" strike="noStrike" cap="none">
                <a:solidFill>
                  <a:srgbClr val="323F4F"/>
                </a:solidFill>
                <a:latin typeface="Calibri"/>
                <a:ea typeface="Calibri"/>
                <a:cs typeface="Calibri"/>
                <a:sym typeface="Calibri"/>
              </a:rPr>
              <a:t>LPAC Decision-Making – Student Assessment Division</a:t>
            </a:r>
            <a:endParaRPr sz="1600" b="0" i="0" u="none" strike="noStrike" cap="none">
              <a:solidFill>
                <a:srgbClr val="323F4F"/>
              </a:solidFill>
              <a:latin typeface="Calibri"/>
              <a:ea typeface="Calibri"/>
              <a:cs typeface="Calibri"/>
              <a:sym typeface="Calibri"/>
            </a:endParaRPr>
          </a:p>
        </p:txBody>
      </p:sp>
      <p:sp>
        <p:nvSpPr>
          <p:cNvPr id="480" name="Google Shape;480;p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ECE0420D00984F94015CC33D548079" ma:contentTypeVersion="2" ma:contentTypeDescription="Create a new document." ma:contentTypeScope="" ma:versionID="26b6b07c7da30a93bcf7d707035accef">
  <xsd:schema xmlns:xsd="http://www.w3.org/2001/XMLSchema" xmlns:xs="http://www.w3.org/2001/XMLSchema" xmlns:p="http://schemas.microsoft.com/office/2006/metadata/properties" xmlns:ns2="fa291688-7b94-413f-a08a-8e6829ef0ae0" targetNamespace="http://schemas.microsoft.com/office/2006/metadata/properties" ma:root="true" ma:fieldsID="45de990023e6e6c3a0d78a10e7017a72" ns2:_="">
    <xsd:import namespace="fa291688-7b94-413f-a08a-8e6829ef0ae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91688-7b94-413f-a08a-8e6829ef0a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5D41F9-ED02-46A6-BF3E-EBD5F2795E23}"/>
</file>

<file path=customXml/itemProps2.xml><?xml version="1.0" encoding="utf-8"?>
<ds:datastoreItem xmlns:ds="http://schemas.openxmlformats.org/officeDocument/2006/customXml" ds:itemID="{84B87347-B088-43F4-8461-E5495F11D359}"/>
</file>

<file path=customXml/itemProps3.xml><?xml version="1.0" encoding="utf-8"?>
<ds:datastoreItem xmlns:ds="http://schemas.openxmlformats.org/officeDocument/2006/customXml" ds:itemID="{0DAF7E2A-243E-4236-85E9-C77793C0821A}"/>
</file>

<file path=docProps/app.xml><?xml version="1.0" encoding="utf-8"?>
<Properties xmlns="http://schemas.openxmlformats.org/officeDocument/2006/extended-properties" xmlns:vt="http://schemas.openxmlformats.org/officeDocument/2006/docPropsVTypes">
  <TotalTime>5</TotalTime>
  <Words>3376</Words>
  <Application>Microsoft Office PowerPoint</Application>
  <PresentationFormat>On-screen Show (4:3)</PresentationFormat>
  <Paragraphs>348</Paragraphs>
  <Slides>26</Slides>
  <Notes>26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26</vt:i4>
      </vt:variant>
    </vt:vector>
  </HeadingPairs>
  <TitlesOfParts>
    <vt:vector size="35" baseType="lpstr">
      <vt:lpstr>Calibri</vt:lpstr>
      <vt:lpstr>Courier New</vt:lpstr>
      <vt:lpstr>Open Sans</vt:lpstr>
      <vt:lpstr>Arial</vt:lpstr>
      <vt:lpstr>4_Custom Design</vt:lpstr>
      <vt:lpstr>9_Custom Design</vt:lpstr>
      <vt:lpstr>1_Custom Design</vt:lpstr>
      <vt:lpstr>2_Custom Design</vt:lpstr>
      <vt:lpstr>3_Custom Design</vt:lpstr>
      <vt:lpstr>Review and Reclassification</vt:lpstr>
      <vt:lpstr>Copyright © Notice</vt:lpstr>
      <vt:lpstr>Agenda</vt:lpstr>
      <vt:lpstr>Review and Reclassification Section Objective</vt:lpstr>
      <vt:lpstr>Ongoing/Mid-Year Review</vt:lpstr>
      <vt:lpstr>Ongoing Monitoring of English Learners  </vt:lpstr>
      <vt:lpstr>State Assessments: LPAC Decision-Making</vt:lpstr>
      <vt:lpstr>State Assessments LPAC Decision-Making</vt:lpstr>
      <vt:lpstr>State Assessments: LPAC Decision-Making </vt:lpstr>
      <vt:lpstr>TELPA Participation</vt:lpstr>
      <vt:lpstr>Alternate English Language  Proficiency (ELP) Assessment</vt:lpstr>
      <vt:lpstr>LPAC Decision-Making for Dual-Identified Students</vt:lpstr>
      <vt:lpstr>LPAC Decision-Making for Dual-Identified Students</vt:lpstr>
      <vt:lpstr>Accessibility Resources</vt:lpstr>
      <vt:lpstr>LPAC Annual Review</vt:lpstr>
      <vt:lpstr>Reclassification of  English Learners</vt:lpstr>
      <vt:lpstr>English Learner  Reclassification Rubric</vt:lpstr>
      <vt:lpstr>English Learner Reclassification Rubric</vt:lpstr>
      <vt:lpstr>English Learner Reclassification Rubric- ALTERNATE</vt:lpstr>
      <vt:lpstr>Decisions Pending Results</vt:lpstr>
      <vt:lpstr>Reclassification of  English Learners</vt:lpstr>
      <vt:lpstr>Reclassification of  Dual-Identified Students</vt:lpstr>
      <vt:lpstr>Reclassification of English Learners  with Significant Cognitive Disabilities</vt:lpstr>
      <vt:lpstr>English Learner Reclassification Chart</vt:lpstr>
      <vt:lpstr>Parent or Guardian Notification and Approval</vt:lpstr>
      <vt:lpstr>Parent or Guardian Notification and Approval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LPAC Framework 2020-21 Review and Reclassification</dc:title>
  <cp:lastModifiedBy>Mary Slater</cp:lastModifiedBy>
  <cp:revision>4</cp:revision>
  <dcterms:modified xsi:type="dcterms:W3CDTF">2021-04-02T14:49:52Z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0x010100D4ECE0420D00984F94015CC33D548079</vt:lpwstr>
  </property>
</Properties>
</file>