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0" r:id="rId5"/>
    <p:sldMasterId id="2147483751" r:id="rId6"/>
    <p:sldMasterId id="2147483752" r:id="rId7"/>
    <p:sldMasterId id="2147483753" r:id="rId8"/>
    <p:sldMasterId id="2147483754" r:id="rId9"/>
    <p:sldMasterId id="2147483755"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Lst>
  <p:sldSz cy="5143500" cx="9144000"/>
  <p:notesSz cx="6858000" cy="9144000"/>
  <p:embeddedFontLst>
    <p:embeddedFont>
      <p:font typeface="Vollkorn"/>
      <p:regular r:id="rId97"/>
      <p:bold r:id="rId98"/>
      <p:italic r:id="rId99"/>
      <p:boldItalic r:id="rId100"/>
    </p:embeddedFont>
    <p:embeddedFont>
      <p:font typeface="Pinyon Script"/>
      <p:regular r:id="rId101"/>
    </p:embeddedFont>
    <p:embeddedFont>
      <p:font typeface="Montserrat"/>
      <p:regular r:id="rId102"/>
      <p:bold r:id="rId103"/>
      <p:italic r:id="rId104"/>
      <p:boldItalic r:id="rId105"/>
    </p:embeddedFont>
    <p:embeddedFont>
      <p:font typeface="Poppins"/>
      <p:regular r:id="rId106"/>
      <p:bold r:id="rId107"/>
      <p:italic r:id="rId108"/>
      <p:boldItalic r:id="rId109"/>
    </p:embeddedFont>
    <p:embeddedFont>
      <p:font typeface="Corbel"/>
      <p:regular r:id="rId110"/>
      <p:bold r:id="rId111"/>
      <p:italic r:id="rId112"/>
      <p:boldItalic r:id="rId113"/>
    </p:embeddedFont>
    <p:embeddedFont>
      <p:font typeface="Montserrat Medium"/>
      <p:regular r:id="rId114"/>
      <p:bold r:id="rId115"/>
      <p:italic r:id="rId116"/>
      <p:boldItalic r:id="rId117"/>
    </p:embeddedFont>
    <p:embeddedFont>
      <p:font typeface="Open Sans SemiBold"/>
      <p:regular r:id="rId118"/>
      <p:bold r:id="rId119"/>
      <p:italic r:id="rId120"/>
      <p:boldItalic r:id="rId121"/>
    </p:embeddedFont>
    <p:embeddedFont>
      <p:font typeface="Arial Black"/>
      <p:regular r:id="rId122"/>
    </p:embeddedFont>
    <p:embeddedFont>
      <p:font typeface="Oswald"/>
      <p:regular r:id="rId123"/>
      <p:bold r:id="rId124"/>
    </p:embeddedFont>
    <p:embeddedFont>
      <p:font typeface="Open Sans"/>
      <p:regular r:id="rId125"/>
      <p:bold r:id="rId126"/>
      <p:italic r:id="rId127"/>
      <p:boldItalic r:id="rId1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FB2F0D-551C-4CE9-B007-0F4A65762037}">
  <a:tblStyle styleId="{D9FB2F0D-551C-4CE9-B007-0F4A6576203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font" Target="fonts/Poppins-bold.fntdata"/><Relationship Id="rId106" Type="http://schemas.openxmlformats.org/officeDocument/2006/relationships/font" Target="fonts/Poppins-regular.fntdata"/><Relationship Id="rId105" Type="http://schemas.openxmlformats.org/officeDocument/2006/relationships/font" Target="fonts/Montserrat-boldItalic.fntdata"/><Relationship Id="rId104" Type="http://schemas.openxmlformats.org/officeDocument/2006/relationships/font" Target="fonts/Montserrat-italic.fntdata"/><Relationship Id="rId109" Type="http://schemas.openxmlformats.org/officeDocument/2006/relationships/font" Target="fonts/Poppins-boldItalic.fntdata"/><Relationship Id="rId108" Type="http://schemas.openxmlformats.org/officeDocument/2006/relationships/font" Target="fonts/Poppins-italic.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font" Target="fonts/Montserrat-bold.fntdata"/><Relationship Id="rId102" Type="http://schemas.openxmlformats.org/officeDocument/2006/relationships/font" Target="fonts/Montserrat-regular.fntdata"/><Relationship Id="rId101" Type="http://schemas.openxmlformats.org/officeDocument/2006/relationships/font" Target="fonts/PinyonScript-regular.fntdata"/><Relationship Id="rId100" Type="http://schemas.openxmlformats.org/officeDocument/2006/relationships/font" Target="fonts/Vollkorn-boldItalic.fnt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8" Type="http://schemas.openxmlformats.org/officeDocument/2006/relationships/font" Target="fonts/OpenSans-boldItalic.fntdata"/><Relationship Id="rId127" Type="http://schemas.openxmlformats.org/officeDocument/2006/relationships/font" Target="fonts/OpenSans-italic.fntdata"/><Relationship Id="rId126" Type="http://schemas.openxmlformats.org/officeDocument/2006/relationships/font" Target="fonts/OpenSans-bold.fntdata"/><Relationship Id="rId26" Type="http://schemas.openxmlformats.org/officeDocument/2006/relationships/slide" Target="slides/slide15.xml"/><Relationship Id="rId121" Type="http://schemas.openxmlformats.org/officeDocument/2006/relationships/font" Target="fonts/OpenSansSemiBold-boldItalic.fntdata"/><Relationship Id="rId25" Type="http://schemas.openxmlformats.org/officeDocument/2006/relationships/slide" Target="slides/slide14.xml"/><Relationship Id="rId120" Type="http://schemas.openxmlformats.org/officeDocument/2006/relationships/font" Target="fonts/OpenSansSemiBold-italic.fntdata"/><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font" Target="fonts/OpenSans-regular.fntdata"/><Relationship Id="rId29" Type="http://schemas.openxmlformats.org/officeDocument/2006/relationships/slide" Target="slides/slide18.xml"/><Relationship Id="rId124" Type="http://schemas.openxmlformats.org/officeDocument/2006/relationships/font" Target="fonts/Oswald-bold.fntdata"/><Relationship Id="rId123" Type="http://schemas.openxmlformats.org/officeDocument/2006/relationships/font" Target="fonts/Oswald-regular.fntdata"/><Relationship Id="rId122" Type="http://schemas.openxmlformats.org/officeDocument/2006/relationships/font" Target="fonts/ArialBlack-regular.fntdata"/><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font" Target="fonts/Vollkorn-regular.fntdata"/><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font" Target="fonts/Vollkorn-italic.fntdata"/><Relationship Id="rId10" Type="http://schemas.openxmlformats.org/officeDocument/2006/relationships/slideMaster" Target="slideMasters/slideMaster6.xml"/><Relationship Id="rId98" Type="http://schemas.openxmlformats.org/officeDocument/2006/relationships/font" Target="fonts/Vollkorn-bold.fntdata"/><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font" Target="fonts/OpenSansSemiBold-regular.fntdata"/><Relationship Id="rId117" Type="http://schemas.openxmlformats.org/officeDocument/2006/relationships/font" Target="fonts/MontserratMedium-boldItalic.fntdata"/><Relationship Id="rId116" Type="http://schemas.openxmlformats.org/officeDocument/2006/relationships/font" Target="fonts/MontserratMedium-italic.fntdata"/><Relationship Id="rId115" Type="http://schemas.openxmlformats.org/officeDocument/2006/relationships/font" Target="fonts/MontserratMedium-bold.fntdata"/><Relationship Id="rId119" Type="http://schemas.openxmlformats.org/officeDocument/2006/relationships/font" Target="fonts/OpenSansSemiBold-bold.fntdata"/><Relationship Id="rId15" Type="http://schemas.openxmlformats.org/officeDocument/2006/relationships/slide" Target="slides/slide4.xml"/><Relationship Id="rId110" Type="http://schemas.openxmlformats.org/officeDocument/2006/relationships/font" Target="fonts/Corbel-regular.fntdata"/><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font" Target="fonts/MontserratMedium-regular.fntdata"/><Relationship Id="rId18" Type="http://schemas.openxmlformats.org/officeDocument/2006/relationships/slide" Target="slides/slide7.xml"/><Relationship Id="rId113" Type="http://schemas.openxmlformats.org/officeDocument/2006/relationships/font" Target="fonts/Corbel-boldItalic.fntdata"/><Relationship Id="rId112" Type="http://schemas.openxmlformats.org/officeDocument/2006/relationships/font" Target="fonts/Corbel-italic.fntdata"/><Relationship Id="rId111" Type="http://schemas.openxmlformats.org/officeDocument/2006/relationships/font" Target="fonts/Corbel-bold.fntdata"/><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call.tamu.edu/provider/search.ht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44e8dd20e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g244e8dd20e9_1_22: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44e8dd20e9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244e8dd20e9_1_41: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44e8dd20e9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44e8dd20e9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44e8dd20e9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44e8dd20e9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24b85bb0e2_1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g224b85bb0e2_1_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g224b85bb0e2_1_3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24b85bb0e2_1_3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g224b85bb0e2_1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24b85bb0e2_1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224b85bb0e2_1_3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g224b85bb0e2_1_3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24b85bb0e2_1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g224b85bb0e2_1_3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“Icebreaker” Have parents consider each of these. This provides a base point on where they are in the process and gets them self-reflect on they have done or need to do with their student. </a:t>
            </a:r>
            <a:endParaRPr/>
          </a:p>
        </p:txBody>
      </p:sp>
      <p:sp>
        <p:nvSpPr>
          <p:cNvPr id="861" name="Google Shape;861;g224b85bb0e2_1_3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24b85bb0e2_1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224b85bb0e2_1_3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Kinds of Colleges</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Most students start by thinking about the kind of college they want to attend. As you do so, keep in mind that you have lots of options. More than 1,600 colleges — mostly community colleges — accept almost all high school graduates.</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Begin by considering these questions:</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Do I want to go to a two-year or four-year college? At a two-year college, students can earn an associate degree. At a four-year college, students can earn a bachelor's degree. Many students begin at a two-year college on the path to a bachelor's degree at a four-year college.</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Am I limiting my choices by focusing on whether a college is public or private? Many students exclude private colleges because they think they're more expensive, but that's not always the case. Financial aid can sometimes make private colleges as affordable as public colleges. And private colleges are not always more selective.</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Public - </a:t>
            </a:r>
            <a:r>
              <a:rPr lang="en" sz="1200">
                <a:latin typeface="Vollkorn"/>
                <a:ea typeface="Vollkorn"/>
                <a:cs typeface="Vollkorn"/>
                <a:sym typeface="Vollkorn"/>
              </a:rPr>
              <a:t>are funded by local and state governments and usually offer lower tuition rates than private colleges, especially for students who are residents of the state where a college is located. </a:t>
            </a:r>
            <a:endParaRPr/>
          </a:p>
          <a:p>
            <a:pPr indent="0" lvl="0" marL="0" rtl="0" algn="l">
              <a:spcBef>
                <a:spcPts val="0"/>
              </a:spcBef>
              <a:spcAft>
                <a:spcPts val="0"/>
              </a:spcAft>
              <a:buNone/>
            </a:pPr>
            <a:r>
              <a:rPr i="1" lang="en" sz="1200">
                <a:latin typeface="Vollkorn"/>
                <a:ea typeface="Vollkorn"/>
                <a:cs typeface="Vollkorn"/>
                <a:sym typeface="Vollkorn"/>
              </a:rPr>
              <a:t>-CollegeBoard</a:t>
            </a:r>
            <a:r>
              <a:rPr lang="en" sz="1200">
                <a:latin typeface="Vollkorn"/>
                <a:ea typeface="Vollkorn"/>
                <a:cs typeface="Vollkorn"/>
                <a:sym typeface="Vollkorn"/>
              </a:rPr>
              <a:t> </a:t>
            </a:r>
            <a:r>
              <a:rPr i="1" lang="en" sz="1200">
                <a:latin typeface="Vollkorn"/>
                <a:ea typeface="Vollkorn"/>
                <a:cs typeface="Vollkorn"/>
                <a:sym typeface="Vollkorn"/>
              </a:rPr>
              <a:t>BigFuture</a:t>
            </a:r>
            <a:endParaRPr i="1" sz="1200">
              <a:latin typeface="Vollkorn"/>
              <a:ea typeface="Vollkorn"/>
              <a:cs typeface="Vollkorn"/>
              <a:sym typeface="Vollkorn"/>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Private - </a:t>
            </a:r>
            <a:r>
              <a:rPr lang="en" sz="1200"/>
              <a:t>rely on tuition, fees, and non-government funding sources. Generous financial aid packages for students are often available thanks to private donations.</a:t>
            </a:r>
            <a:endParaRPr/>
          </a:p>
          <a:p>
            <a:pPr indent="0" lvl="0" marL="0" rtl="0" algn="l">
              <a:spcBef>
                <a:spcPts val="0"/>
              </a:spcBef>
              <a:spcAft>
                <a:spcPts val="0"/>
              </a:spcAft>
              <a:buNone/>
            </a:pPr>
            <a:r>
              <a:rPr i="1" lang="en" sz="1200">
                <a:latin typeface="Vollkorn"/>
                <a:ea typeface="Vollkorn"/>
                <a:cs typeface="Vollkorn"/>
                <a:sym typeface="Vollkorn"/>
              </a:rPr>
              <a:t>-CollegeBoard</a:t>
            </a:r>
            <a:r>
              <a:rPr lang="en" sz="1200">
                <a:latin typeface="Vollkorn"/>
                <a:ea typeface="Vollkorn"/>
                <a:cs typeface="Vollkorn"/>
                <a:sym typeface="Vollkorn"/>
              </a:rPr>
              <a:t> </a:t>
            </a:r>
            <a:r>
              <a:rPr i="1" lang="en" sz="1200">
                <a:latin typeface="Vollkorn"/>
                <a:ea typeface="Vollkorn"/>
                <a:cs typeface="Vollkorn"/>
                <a:sym typeface="Vollkorn"/>
              </a:rPr>
              <a:t>BigFuture</a:t>
            </a:r>
            <a:endParaRPr i="1" sz="1200">
              <a:latin typeface="Vollkorn"/>
              <a:ea typeface="Vollkorn"/>
              <a:cs typeface="Vollkorn"/>
              <a:sym typeface="Vollkorn"/>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871" name="Google Shape;871;g224b85bb0e2_1_3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24b85bb0e2_1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224b85bb0e2_1_4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Starting these conversations can at first feel unnatural if your student is not used to talking to you about college, but the more you show them you care in being part of the process, the more likely they are to share and talk with you. Find ways of making these conversations more natural. E.g.. Taking them to university community events, camps, and/or games. </a:t>
            </a:r>
            <a:endParaRPr/>
          </a:p>
        </p:txBody>
      </p:sp>
      <p:sp>
        <p:nvSpPr>
          <p:cNvPr id="886" name="Google Shape;886;g224b85bb0e2_1_4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24b783241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24b783241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24b85bb0e2_1_4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224b85bb0e2_1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24b85bb0e2_1_4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224b85bb0e2_1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24b85bb0e2_1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224b85bb0e2_1_4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college application process looks very similar across the board. The lingo stays consistent, but the systems used vary. Check with counselor or college advisor to see if the student can qualify for app fee waivers.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Reach (test scores and GPA fall below the 25</a:t>
            </a:r>
            <a:r>
              <a:rPr baseline="30000" lang="en"/>
              <a:t>th</a:t>
            </a:r>
            <a:r>
              <a:rPr lang="en"/>
              <a:t> percentile of students enrolled there)</a:t>
            </a:r>
            <a:endParaRPr/>
          </a:p>
          <a:p>
            <a:pPr indent="0" lvl="0" marL="0" rtl="0" algn="l">
              <a:spcBef>
                <a:spcPts val="0"/>
              </a:spcBef>
              <a:spcAft>
                <a:spcPts val="0"/>
              </a:spcAft>
              <a:buNone/>
            </a:pPr>
            <a:r>
              <a:rPr lang="en"/>
              <a:t>2-3 Match (good fit school)</a:t>
            </a:r>
            <a:endParaRPr/>
          </a:p>
          <a:p>
            <a:pPr indent="0" lvl="0" marL="0" rtl="0" algn="l">
              <a:spcBef>
                <a:spcPts val="0"/>
              </a:spcBef>
              <a:spcAft>
                <a:spcPts val="0"/>
              </a:spcAft>
              <a:buNone/>
            </a:pPr>
            <a:r>
              <a:rPr lang="en"/>
              <a:t>2 Safety (above admissions requirements – backup plan)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
              <a:t>Students should write a strong personal essay to showcase them. Most colleges take a holistic approach when looking at student applications. Have students be involved and document all their activities in a resume/volunteer log so they may easily pull from this when applying to colleges.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Documentation – students should high school transcript and college transcript (if they took dual credit). Submitting SAT/ACT scores.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 sz="1200"/>
              <a:t>Activate student portal for important messages and application status update. </a:t>
            </a:r>
            <a:r>
              <a:rPr lang="en"/>
              <a:t>Portal Access can look different. Alamo colleges uses ACES. We use JagWire. Login information typically comes in the mail or can come through email. Students can turn in additional documents here as well as accept award letters.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Ideally, students should make their decisions by March. Some colleges ask for a deposit. Making an early decision also allows the student to prepare for the transition into college (send in required documents, address any FA concerns and accept award letters, look into housing options as needed, complete NSO and enrollment process). This will avoid any unnecessary stress/fees.</a:t>
            </a:r>
            <a:endParaRPr/>
          </a:p>
        </p:txBody>
      </p:sp>
      <p:sp>
        <p:nvSpPr>
          <p:cNvPr id="910" name="Google Shape;910;g224b85bb0e2_1_4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24b85bb0e2_1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224b85bb0e2_1_4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g224b85bb0e2_1_4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24b85bb0e2_1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g224b85bb0e2_1_4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lt1"/>
                </a:solidFill>
              </a:rPr>
              <a:t>Keep a lookout as high schools will put out free SAT and/or ACT dates. Typically, SAT/ACT tests cost between $55-$85 but sometimes the student can qualify for a fee waiver.</a:t>
            </a:r>
            <a:endParaRPr>
              <a:solidFill>
                <a:schemeClr val="lt1"/>
              </a:solidFill>
            </a:endParaRPr>
          </a:p>
        </p:txBody>
      </p:sp>
      <p:sp>
        <p:nvSpPr>
          <p:cNvPr id="934" name="Google Shape;934;g224b85bb0e2_1_4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24b783241e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224b783241e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lt1"/>
                </a:solidFill>
              </a:rPr>
              <a:t>Keep a lookout as high schools will put out free SAT and/or ACT dates. Typically, SAT/ACT tests cost between $55-$85 but sometimes the student can qualify for a fee waiver.</a:t>
            </a:r>
            <a:endParaRPr>
              <a:solidFill>
                <a:schemeClr val="lt1"/>
              </a:solidFill>
            </a:endParaRPr>
          </a:p>
        </p:txBody>
      </p:sp>
      <p:sp>
        <p:nvSpPr>
          <p:cNvPr id="941" name="Google Shape;941;g224b783241e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24b85bb0e2_1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g224b85bb0e2_1_4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g224b85bb0e2_1_4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24b85bb0e2_1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224b85bb0e2_1_4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5" name="Google Shape;955;g224b85bb0e2_1_4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24b85bb0e2_1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224b85bb0e2_1_5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Unlike student loans, scholarships are considered gift aid, meaning they don't have to be repaid. </a:t>
            </a:r>
            <a:endParaRPr/>
          </a:p>
          <a:p>
            <a:pPr indent="0" lvl="0" marL="0" rtl="0" algn="l">
              <a:spcBef>
                <a:spcPts val="0"/>
              </a:spcBef>
              <a:spcAft>
                <a:spcPts val="0"/>
              </a:spcAft>
              <a:buNone/>
            </a:pPr>
            <a:r>
              <a:rPr b="1" lang="en"/>
              <a:t>Merit based</a:t>
            </a:r>
            <a:r>
              <a:rPr lang="en"/>
              <a:t> - the student earns them by meeting or exceeding certain standards set by the organization or individual granting the scholarship. Merit scholarships may be awarded based on factors such as academic achievement, or a combination of academics and a specific talent, trait, or interest.</a:t>
            </a:r>
            <a:r>
              <a:rPr lang="en"/>
              <a:t> </a:t>
            </a:r>
            <a:endParaRPr/>
          </a:p>
          <a:p>
            <a:pPr indent="0" lvl="0" marL="0" rtl="0" algn="l">
              <a:spcBef>
                <a:spcPts val="0"/>
              </a:spcBef>
              <a:spcAft>
                <a:spcPts val="0"/>
              </a:spcAft>
              <a:buNone/>
            </a:pPr>
            <a:r>
              <a:rPr b="1" lang="en"/>
              <a:t>Need based</a:t>
            </a:r>
            <a:r>
              <a:rPr lang="en"/>
              <a:t>, meaning they are based on financial need.</a:t>
            </a:r>
            <a:endParaRPr/>
          </a:p>
          <a:p>
            <a:pPr indent="0" lvl="0" marL="0" rtl="0" algn="l">
              <a:spcBef>
                <a:spcPts val="0"/>
              </a:spcBef>
              <a:spcAft>
                <a:spcPts val="0"/>
              </a:spcAft>
              <a:buNone/>
            </a:pPr>
            <a:r>
              <a:rPr lang="en"/>
              <a:t>It is also common for scholarships to be geared toward a particular group of people. For instance, there are scholarships granted based on gender, age, where students or their parents work, or even based on students' background, like scholarships issued to children of military families.</a:t>
            </a:r>
            <a:endParaRPr/>
          </a:p>
          <a:p>
            <a:pPr indent="0" lvl="0" marL="0" rtl="0" algn="l">
              <a:spcBef>
                <a:spcPts val="0"/>
              </a:spcBef>
              <a:spcAft>
                <a:spcPts val="0"/>
              </a:spcAft>
              <a:buNone/>
            </a:pPr>
            <a:r>
              <a:rPr lang="en"/>
              <a:t>Note: A scholarship might cover the entire cost of tuition, or it might be a one-time award of a few hundred dollars. Either way, it's best to encourage students to apply, because it will ultimately help reduce the cost of the student's education.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8" name="Google Shape;968;g224b85bb0e2_1_5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24b85bb0e2_1_5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g224b85bb0e2_1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44e8dd20e9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44e8dd20e9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24b85bb0e2_1_5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224b85bb0e2_1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24b85bb0e2_1_5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224b85bb0e2_1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24b85bb0e2_1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224b85bb0e2_1_6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g224b85bb0e2_1_6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24b783241e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g224b783241e_0_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g224b783241e_0_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24b85bb0e2_1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24b85bb0e2_1_6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g224b85bb0e2_1_60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24b85bb0e2_1_6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g224b85bb0e2_1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24b85bb0e2_1_6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g224b85bb0e2_1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44e8dd20e9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244e8dd20e9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24b85bb0e2_6_7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224b85bb0e2_6_7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069" name="Google Shape;1069;g224b85bb0e2_6_7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24b85bb0e2_6_8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224b85bb0e2_6_8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079" name="Google Shape;1079;g224b85bb0e2_6_8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24b783241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24b783241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24b85bb0e2_6_9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g224b85bb0e2_6_94: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089" name="Google Shape;1089;g224b85bb0e2_6_94: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24b85bb0e2_6_10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g224b85bb0e2_6_10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01" name="Google Shape;1101;g224b85bb0e2_6_10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24b85bb0e2_6_116: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2" name="Google Shape;1112;g224b85bb0e2_6_116: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13" name="Google Shape;1113;g224b85bb0e2_6_116: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24b85bb0e2_6_12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224b85bb0e2_6_127: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88900" lvl="2" marL="1079500" rtl="0" algn="l">
              <a:spcBef>
                <a:spcPts val="0"/>
              </a:spcBef>
              <a:spcAft>
                <a:spcPts val="0"/>
              </a:spcAft>
              <a:buClr>
                <a:schemeClr val="dk1"/>
              </a:buClr>
              <a:buSzPts val="1200"/>
              <a:buFont typeface="Arial"/>
              <a:buNone/>
            </a:pPr>
            <a:r>
              <a:t/>
            </a:r>
            <a:endParaRPr sz="1400"/>
          </a:p>
          <a:p>
            <a:pPr indent="-88900" lvl="2" marL="1079500" rtl="0" algn="l">
              <a:spcBef>
                <a:spcPts val="0"/>
              </a:spcBef>
              <a:spcAft>
                <a:spcPts val="0"/>
              </a:spcAft>
              <a:buClr>
                <a:schemeClr val="dk1"/>
              </a:buClr>
              <a:buSzPts val="1200"/>
              <a:buFont typeface="Arial"/>
              <a:buNone/>
            </a:pPr>
            <a:r>
              <a:t/>
            </a:r>
            <a:endParaRPr sz="1400"/>
          </a:p>
          <a:p>
            <a:pPr indent="-88900" lvl="2" marL="1079500" rtl="0" algn="l">
              <a:spcBef>
                <a:spcPts val="0"/>
              </a:spcBef>
              <a:spcAft>
                <a:spcPts val="0"/>
              </a:spcAft>
              <a:buClr>
                <a:schemeClr val="dk1"/>
              </a:buClr>
              <a:buSzPts val="1200"/>
              <a:buFont typeface="Arial"/>
              <a:buNone/>
            </a:pPr>
            <a:r>
              <a:t/>
            </a:r>
            <a:endParaRPr sz="1400"/>
          </a:p>
        </p:txBody>
      </p:sp>
      <p:sp>
        <p:nvSpPr>
          <p:cNvPr id="1125" name="Google Shape;1125;g224b85bb0e2_6_127: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24b85bb0e2_6_13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g224b85bb0e2_6_139: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38" name="Google Shape;1138;g224b85bb0e2_6_139: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24b85bb0e2_6_148: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g224b85bb0e2_6_148: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148" name="Google Shape;1148;g224b85bb0e2_6_148: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24b85bb0e2_6_15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g224b85bb0e2_6_157: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solidFill>
                <a:srgbClr val="1B1B1B"/>
              </a:solidFill>
              <a:latin typeface="Arial"/>
              <a:ea typeface="Arial"/>
              <a:cs typeface="Arial"/>
              <a:sym typeface="Arial"/>
            </a:endParaRPr>
          </a:p>
        </p:txBody>
      </p:sp>
      <p:sp>
        <p:nvSpPr>
          <p:cNvPr id="1158" name="Google Shape;1158;g224b85bb0e2_6_157: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24b85bb0e2_6_16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g224b85bb0e2_6_165: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Clr>
                <a:schemeClr val="dk1"/>
              </a:buClr>
              <a:buSzPts val="1200"/>
              <a:buFont typeface="Calibri"/>
              <a:buNone/>
            </a:pPr>
            <a:r>
              <a:t/>
            </a:r>
            <a:endParaRPr sz="1400">
              <a:solidFill>
                <a:srgbClr val="1B1B1B"/>
              </a:solidFill>
              <a:latin typeface="Arial"/>
              <a:ea typeface="Arial"/>
              <a:cs typeface="Arial"/>
              <a:sym typeface="Arial"/>
            </a:endParaRPr>
          </a:p>
        </p:txBody>
      </p:sp>
      <p:sp>
        <p:nvSpPr>
          <p:cNvPr id="1167" name="Google Shape;1167;g224b85bb0e2_6_165: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224b85bb0e2_6_173: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g224b85bb0e2_6_173: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solidFill>
                <a:srgbClr val="1B1B1B"/>
              </a:solidFill>
              <a:latin typeface="Arial"/>
              <a:ea typeface="Arial"/>
              <a:cs typeface="Arial"/>
              <a:sym typeface="Arial"/>
            </a:endParaRPr>
          </a:p>
        </p:txBody>
      </p:sp>
      <p:sp>
        <p:nvSpPr>
          <p:cNvPr id="1176" name="Google Shape;1176;g224b85bb0e2_6_173: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24b85bb0e2_6_181: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g224b85bb0e2_6_181: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Clr>
                <a:schemeClr val="dk1"/>
              </a:buClr>
              <a:buSzPts val="1200"/>
              <a:buFont typeface="Calibri"/>
              <a:buNone/>
            </a:pPr>
            <a:r>
              <a:t/>
            </a:r>
            <a:endParaRPr sz="1400">
              <a:solidFill>
                <a:srgbClr val="1B1B1B"/>
              </a:solidFill>
              <a:latin typeface="Arial"/>
              <a:ea typeface="Arial"/>
              <a:cs typeface="Arial"/>
              <a:sym typeface="Arial"/>
            </a:endParaRPr>
          </a:p>
        </p:txBody>
      </p:sp>
      <p:sp>
        <p:nvSpPr>
          <p:cNvPr id="1185" name="Google Shape;1185;g224b85bb0e2_6_181: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24b783241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24b783241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24b85bb0e2_6_18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g224b85bb0e2_6_189: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b="0" i="0" lang="en" sz="1400">
                <a:solidFill>
                  <a:srgbClr val="000000"/>
                </a:solidFill>
                <a:latin typeface="Times New Roman"/>
                <a:ea typeface="Times New Roman"/>
                <a:cs typeface="Times New Roman"/>
                <a:sym typeface="Times New Roman"/>
              </a:rPr>
              <a:t> </a:t>
            </a:r>
            <a:endParaRPr sz="1400"/>
          </a:p>
        </p:txBody>
      </p:sp>
      <p:sp>
        <p:nvSpPr>
          <p:cNvPr id="1194" name="Google Shape;1194;g224b85bb0e2_6_189: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24b85bb0e2_6_19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g224b85bb0e2_6_197:notes"/>
          <p:cNvSpPr txBox="1"/>
          <p:nvPr>
            <p:ph idx="1" type="body"/>
          </p:nvPr>
        </p:nvSpPr>
        <p:spPr>
          <a:xfrm>
            <a:off x="685800" y="4400550"/>
            <a:ext cx="5486400" cy="360045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400"/>
          </a:p>
        </p:txBody>
      </p:sp>
      <p:sp>
        <p:nvSpPr>
          <p:cNvPr id="1203" name="Google Shape;1203;g224b85bb0e2_6_197:notes"/>
          <p:cNvSpPr txBox="1"/>
          <p:nvPr>
            <p:ph idx="12" type="sldNum"/>
          </p:nvPr>
        </p:nvSpPr>
        <p:spPr>
          <a:xfrm>
            <a:off x="3884613" y="8685214"/>
            <a:ext cx="2971800" cy="458787"/>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244e8dd20e9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244e8dd20e9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24b85bb0e2_11_80: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20" name="Google Shape;1220;g224b85bb0e2_11_80: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224b85bb0e2_11_9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38" name="Google Shape;1238;g224b85bb0e2_11_98: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224b85bb0e2_11_107: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48" name="Google Shape;1248;g224b85bb0e2_11_107: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224b85bb0e2_11_118: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59" name="Google Shape;1259;g224b85bb0e2_11_118: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24b85bb0e2_11_12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71" name="Google Shape;1271;g224b85bb0e2_11_12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224b85bb0e2_11_13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77" name="Google Shape;1277;g224b85bb0e2_11_13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24b85bb0e2_11_13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83" name="Google Shape;1283;g224b85bb0e2_11_13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44e8dd20e9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44e8dd20e9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24b85bb0e2_11_14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89" name="Google Shape;1289;g224b85bb0e2_11_14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24b85bb0e2_11_14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295" name="Google Shape;1295;g224b85bb0e2_11_14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24b85bb0e2_11_15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01" name="Google Shape;1301;g224b85bb0e2_11_15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224b85bb0e2_11_15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07" name="Google Shape;1307;g224b85bb0e2_11_15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24b85bb0e2_11_16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13" name="Google Shape;1313;g224b85bb0e2_11_16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24b85bb0e2_11_169: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19" name="Google Shape;1319;g224b85bb0e2_11_169: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224b85bb0e2_11_174: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25" name="Google Shape;1325;g224b85bb0e2_11_174: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224b85bb0e2_11_185: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37" name="Google Shape;1337;g224b85bb0e2_11_18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224b85bb0e2_11_195:notes"/>
          <p:cNvSpPr txBox="1"/>
          <p:nvPr>
            <p:ph idx="1" type="body"/>
          </p:nvPr>
        </p:nvSpPr>
        <p:spPr>
          <a:xfrm>
            <a:off x="685800" y="4400550"/>
            <a:ext cx="5486400" cy="360045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348" name="Google Shape;1348;g224b85bb0e2_11_195:notes"/>
          <p:cNvSpPr/>
          <p:nvPr>
            <p:ph idx="2" type="sldImg"/>
          </p:nvPr>
        </p:nvSpPr>
        <p:spPr>
          <a:xfrm>
            <a:off x="701951" y="1143000"/>
            <a:ext cx="5454098" cy="3085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44e8dd20e9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44e8dd20e9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44e8dd20e9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44e8dd20e9_1_1: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224b85bb0e2_16_21: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g224b85bb0e2_16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24b85bb0e2_16_109: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g224b85bb0e2_16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224b85bb0e2_16_115: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g224b85bb0e2_16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24b85bb0e2_16_126: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g224b85bb0e2_16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224b85bb0e2_16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g224b85bb0e2_16_134: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Here are the types of services very broadly all of our grantees are required to provide:</a:t>
            </a:r>
            <a:endParaRPr/>
          </a:p>
          <a:p>
            <a:pPr indent="0" lvl="0" marL="0" rtl="0" algn="l">
              <a:spcBef>
                <a:spcPts val="0"/>
              </a:spcBef>
              <a:spcAft>
                <a:spcPts val="0"/>
              </a:spcAft>
              <a:buNone/>
            </a:pPr>
            <a:r>
              <a:t/>
            </a:r>
            <a:endParaRPr/>
          </a:p>
          <a:p>
            <a:pPr indent="0" lvl="0" marL="0" rtl="0" algn="l">
              <a:spcBef>
                <a:spcPts val="0"/>
              </a:spcBef>
              <a:spcAft>
                <a:spcPts val="0"/>
              </a:spcAft>
              <a:buNone/>
            </a:pPr>
            <a:br>
              <a:rPr b="0" i="0" lang="en" sz="1800">
                <a:solidFill>
                  <a:srgbClr val="000000"/>
                </a:solidFill>
                <a:latin typeface="Calibri"/>
                <a:ea typeface="Calibri"/>
                <a:cs typeface="Calibri"/>
                <a:sym typeface="Calibri"/>
              </a:rPr>
            </a:br>
            <a:r>
              <a:rPr b="0" i="0" lang="en" sz="1800">
                <a:solidFill>
                  <a:srgbClr val="000000"/>
                </a:solidFill>
                <a:latin typeface="Calibri"/>
                <a:ea typeface="Calibri"/>
                <a:cs typeface="Calibri"/>
                <a:sym typeface="Calibri"/>
              </a:rPr>
              <a:t>Slide 18: 43% of all TDCJ residents do not have a verified high school diploma or high school equivalency certificate. (photo attached)</a:t>
            </a:r>
            <a:endParaRPr/>
          </a:p>
          <a:p>
            <a:pPr indent="0" lvl="0" marL="0" rtl="0" algn="l">
              <a:spcBef>
                <a:spcPts val="0"/>
              </a:spcBef>
              <a:spcAft>
                <a:spcPts val="0"/>
              </a:spcAft>
              <a:buNone/>
            </a:pPr>
            <a:r>
              <a:rPr b="0" i="0" lang="en" sz="1800">
                <a:solidFill>
                  <a:srgbClr val="000000"/>
                </a:solidFill>
                <a:latin typeface="Calibri"/>
                <a:ea typeface="Calibri"/>
                <a:cs typeface="Calibri"/>
                <a:sym typeface="Calibri"/>
              </a:rPr>
              <a:t>Slide 43: I do not have a relevant photo for this.</a:t>
            </a:r>
            <a:endParaRPr/>
          </a:p>
          <a:p>
            <a:pPr indent="0" lvl="0" marL="0" rtl="0" algn="l">
              <a:spcBef>
                <a:spcPts val="0"/>
              </a:spcBef>
              <a:spcAft>
                <a:spcPts val="0"/>
              </a:spcAft>
              <a:buNone/>
            </a:pPr>
            <a:r>
              <a:rPr b="0" i="0" lang="en" sz="1800">
                <a:solidFill>
                  <a:srgbClr val="000000"/>
                </a:solidFill>
                <a:latin typeface="Calibri"/>
                <a:ea typeface="Calibri"/>
                <a:cs typeface="Calibri"/>
                <a:sym typeface="Calibri"/>
              </a:rPr>
              <a:t>Slide 47: Revise to read "Recidivism rates for the TDCJ population continue to be among the lowest in the country with the current overall recidivism rate at 20.3%." (I just removed "inmate")</a:t>
            </a:r>
            <a:endParaRPr/>
          </a:p>
          <a:p>
            <a:pPr indent="0" lvl="0" marL="0" rtl="0" algn="l">
              <a:spcBef>
                <a:spcPts val="0"/>
              </a:spcBef>
              <a:spcAft>
                <a:spcPts val="0"/>
              </a:spcAft>
              <a:buNone/>
            </a:pPr>
            <a:r>
              <a:t/>
            </a:r>
            <a:endParaRPr/>
          </a:p>
        </p:txBody>
      </p:sp>
      <p:sp>
        <p:nvSpPr>
          <p:cNvPr id="1404" name="Google Shape;1404;g224b85bb0e2_16_1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224f3ad80ae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1" name="Google Shape;1481;g224f3ad80ae_0_31: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Here are the types of services very broadly all of our grantees are required to provide:</a:t>
            </a:r>
            <a:endParaRPr/>
          </a:p>
          <a:p>
            <a:pPr indent="0" lvl="0" marL="0" rtl="0" algn="l">
              <a:spcBef>
                <a:spcPts val="0"/>
              </a:spcBef>
              <a:spcAft>
                <a:spcPts val="0"/>
              </a:spcAft>
              <a:buNone/>
            </a:pPr>
            <a:r>
              <a:t/>
            </a:r>
            <a:endParaRPr/>
          </a:p>
          <a:p>
            <a:pPr indent="0" lvl="0" marL="0" rtl="0" algn="l">
              <a:spcBef>
                <a:spcPts val="0"/>
              </a:spcBef>
              <a:spcAft>
                <a:spcPts val="0"/>
              </a:spcAft>
              <a:buNone/>
            </a:pPr>
            <a:br>
              <a:rPr b="0" i="0" lang="en" sz="1800">
                <a:solidFill>
                  <a:srgbClr val="000000"/>
                </a:solidFill>
                <a:latin typeface="Calibri"/>
                <a:ea typeface="Calibri"/>
                <a:cs typeface="Calibri"/>
                <a:sym typeface="Calibri"/>
              </a:rPr>
            </a:br>
            <a:r>
              <a:rPr b="0" i="0" lang="en" sz="1800">
                <a:solidFill>
                  <a:srgbClr val="000000"/>
                </a:solidFill>
                <a:latin typeface="Calibri"/>
                <a:ea typeface="Calibri"/>
                <a:cs typeface="Calibri"/>
                <a:sym typeface="Calibri"/>
              </a:rPr>
              <a:t>Slide 18: 43% of all TDCJ residents do not have a verified high school diploma or high school equivalency certificate. (photo attached)</a:t>
            </a:r>
            <a:endParaRPr/>
          </a:p>
          <a:p>
            <a:pPr indent="0" lvl="0" marL="0" rtl="0" algn="l">
              <a:spcBef>
                <a:spcPts val="0"/>
              </a:spcBef>
              <a:spcAft>
                <a:spcPts val="0"/>
              </a:spcAft>
              <a:buNone/>
            </a:pPr>
            <a:r>
              <a:rPr b="0" i="0" lang="en" sz="1800">
                <a:solidFill>
                  <a:srgbClr val="000000"/>
                </a:solidFill>
                <a:latin typeface="Calibri"/>
                <a:ea typeface="Calibri"/>
                <a:cs typeface="Calibri"/>
                <a:sym typeface="Calibri"/>
              </a:rPr>
              <a:t>Slide 43: I do not have a relevant photo for this.</a:t>
            </a:r>
            <a:endParaRPr/>
          </a:p>
          <a:p>
            <a:pPr indent="0" lvl="0" marL="0" rtl="0" algn="l">
              <a:spcBef>
                <a:spcPts val="0"/>
              </a:spcBef>
              <a:spcAft>
                <a:spcPts val="0"/>
              </a:spcAft>
              <a:buNone/>
            </a:pPr>
            <a:r>
              <a:rPr b="0" i="0" lang="en" sz="1800">
                <a:solidFill>
                  <a:srgbClr val="000000"/>
                </a:solidFill>
                <a:latin typeface="Calibri"/>
                <a:ea typeface="Calibri"/>
                <a:cs typeface="Calibri"/>
                <a:sym typeface="Calibri"/>
              </a:rPr>
              <a:t>Slide 47: Revise to read "Recidivism rates for the TDCJ population continue to be among the lowest in the country with the current overall recidivism rate at 20.3%." (I just removed "inmate")</a:t>
            </a:r>
            <a:endParaRPr/>
          </a:p>
          <a:p>
            <a:pPr indent="0" lvl="0" marL="0" rtl="0" algn="l">
              <a:spcBef>
                <a:spcPts val="0"/>
              </a:spcBef>
              <a:spcAft>
                <a:spcPts val="0"/>
              </a:spcAft>
              <a:buNone/>
            </a:pPr>
            <a:r>
              <a:t/>
            </a:r>
            <a:endParaRPr/>
          </a:p>
        </p:txBody>
      </p:sp>
      <p:sp>
        <p:nvSpPr>
          <p:cNvPr id="1482" name="Google Shape;1482;g224f3ad80ae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224b85bb0e2_16_211: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g224b85bb0e2_16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224b85bb0e2_16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8" name="Google Shape;1568;g224b85bb0e2_16_219: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latin typeface="Arial"/>
                <a:ea typeface="Arial"/>
                <a:cs typeface="Arial"/>
                <a:sym typeface="Arial"/>
              </a:rPr>
              <a:t>So, who is eligible for our program?</a:t>
            </a:r>
            <a:endParaRPr sz="1800">
              <a:latin typeface="Calibri"/>
              <a:ea typeface="Calibri"/>
              <a:cs typeface="Calibri"/>
              <a:sym typeface="Calibri"/>
            </a:endParaRPr>
          </a:p>
          <a:p>
            <a:pPr indent="-342900" lvl="0" marL="342900" marR="0" rtl="0" algn="l">
              <a:lnSpc>
                <a:spcPct val="107000"/>
              </a:lnSpc>
              <a:spcBef>
                <a:spcPts val="0"/>
              </a:spcBef>
              <a:spcAft>
                <a:spcPts val="0"/>
              </a:spcAft>
              <a:buClr>
                <a:schemeClr val="dk1"/>
              </a:buClr>
              <a:buSzPts val="1200"/>
              <a:buFont typeface="Noto Sans Symbols"/>
              <a:buChar char="∙"/>
            </a:pPr>
            <a:r>
              <a:rPr lang="en" sz="1200">
                <a:latin typeface="Arial"/>
                <a:ea typeface="Arial"/>
                <a:cs typeface="Arial"/>
                <a:sym typeface="Arial"/>
              </a:rPr>
              <a:t>Someone that shows a need to improve their foundational skills. They demonstrate this need by testing below 12.9 (12</a:t>
            </a:r>
            <a:r>
              <a:rPr baseline="30000" lang="en" sz="1200">
                <a:latin typeface="Arial"/>
                <a:ea typeface="Arial"/>
                <a:cs typeface="Arial"/>
                <a:sym typeface="Arial"/>
              </a:rPr>
              <a:t>th</a:t>
            </a:r>
            <a:r>
              <a:rPr lang="en" sz="1200">
                <a:latin typeface="Arial"/>
                <a:ea typeface="Arial"/>
                <a:cs typeface="Arial"/>
                <a:sym typeface="Arial"/>
              </a:rPr>
              <a:t> grade level) on a (National Reporting System) NRS Approved Assessment</a:t>
            </a:r>
            <a:endParaRPr sz="1600">
              <a:latin typeface="Calibri"/>
              <a:ea typeface="Calibri"/>
              <a:cs typeface="Calibri"/>
              <a:sym typeface="Calibri"/>
            </a:endParaRPr>
          </a:p>
          <a:p>
            <a:pPr indent="-342900" lvl="0" marL="342900" marR="0" rtl="0" algn="l">
              <a:lnSpc>
                <a:spcPct val="107000"/>
              </a:lnSpc>
              <a:spcBef>
                <a:spcPts val="0"/>
              </a:spcBef>
              <a:spcAft>
                <a:spcPts val="0"/>
              </a:spcAft>
              <a:buClr>
                <a:schemeClr val="dk1"/>
              </a:buClr>
              <a:buSzPts val="1200"/>
              <a:buFont typeface="Noto Sans Symbols"/>
              <a:buChar char="∙"/>
            </a:pPr>
            <a:r>
              <a:rPr lang="en" sz="1200">
                <a:latin typeface="Arial"/>
                <a:ea typeface="Arial"/>
                <a:cs typeface="Arial"/>
                <a:sym typeface="Arial"/>
              </a:rPr>
              <a:t>an English Language Learner, </a:t>
            </a:r>
            <a:endParaRPr sz="1600">
              <a:latin typeface="Calibri"/>
              <a:ea typeface="Calibri"/>
              <a:cs typeface="Calibri"/>
              <a:sym typeface="Calibri"/>
            </a:endParaRPr>
          </a:p>
          <a:p>
            <a:pPr indent="-342900" lvl="0" marL="342900" marR="0" rtl="0" algn="l">
              <a:lnSpc>
                <a:spcPct val="107000"/>
              </a:lnSpc>
              <a:spcBef>
                <a:spcPts val="0"/>
              </a:spcBef>
              <a:spcAft>
                <a:spcPts val="0"/>
              </a:spcAft>
              <a:buClr>
                <a:schemeClr val="dk1"/>
              </a:buClr>
              <a:buSzPts val="1200"/>
              <a:buFont typeface="Noto Sans Symbols"/>
              <a:buChar char="∙"/>
            </a:pPr>
            <a:r>
              <a:rPr lang="en" sz="1200">
                <a:latin typeface="Arial"/>
                <a:ea typeface="Arial"/>
                <a:cs typeface="Arial"/>
                <a:sym typeface="Arial"/>
              </a:rPr>
              <a:t>and anyone Lacking a high school diploma or High School Equivalency (GED).  </a:t>
            </a:r>
            <a:endParaRPr sz="1600">
              <a:latin typeface="Calibri"/>
              <a:ea typeface="Calibri"/>
              <a:cs typeface="Calibri"/>
              <a:sym typeface="Calibri"/>
            </a:endParaRPr>
          </a:p>
          <a:p>
            <a:pPr indent="-342900" lvl="0" marL="342900" marR="0" rtl="0" algn="l">
              <a:lnSpc>
                <a:spcPct val="107000"/>
              </a:lnSpc>
              <a:spcBef>
                <a:spcPts val="0"/>
              </a:spcBef>
              <a:spcAft>
                <a:spcPts val="0"/>
              </a:spcAft>
              <a:buClr>
                <a:schemeClr val="dk1"/>
              </a:buClr>
              <a:buSzPts val="1200"/>
              <a:buFont typeface="Noto Sans Symbols"/>
              <a:buChar char="∙"/>
            </a:pPr>
            <a:r>
              <a:rPr lang="en" sz="1200">
                <a:latin typeface="Arial"/>
                <a:ea typeface="Arial"/>
                <a:cs typeface="Arial"/>
                <a:sym typeface="Arial"/>
              </a:rPr>
              <a:t>A common misconception is that we only provide services to individuals without a HSD/HSE; however, even if someone has an HSD or HSE, if they show a need to improve their foundational skills via a NRS approved test, they are eligible for AEL services.  So, even those who may have graduated from high school and now are looking to enroll into post-secondary or acquire an occupational credential may still be good candidates for our program.  AEL services will help to ensure they are college ready and do not fall into developmental education or can understand the terminology/mathematics to complete their occupational training. </a:t>
            </a:r>
            <a:endParaRPr sz="1600">
              <a:latin typeface="Calibri"/>
              <a:ea typeface="Calibri"/>
              <a:cs typeface="Calibri"/>
              <a:sym typeface="Calibri"/>
            </a:endParaRPr>
          </a:p>
          <a:p>
            <a:pPr indent="0" lvl="0" marL="0" rtl="0" algn="l">
              <a:spcBef>
                <a:spcPts val="800"/>
              </a:spcBef>
              <a:spcAft>
                <a:spcPts val="0"/>
              </a:spcAft>
              <a:buNone/>
            </a:pPr>
            <a:r>
              <a:t/>
            </a:r>
            <a:endParaRPr/>
          </a:p>
        </p:txBody>
      </p:sp>
      <p:sp>
        <p:nvSpPr>
          <p:cNvPr id="1569" name="Google Shape;1569;g224b85bb0e2_16_2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224b85bb0e2_16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6" name="Google Shape;1576;g224b85bb0e2_16_226: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latin typeface="Arial"/>
                <a:ea typeface="Arial"/>
                <a:cs typeface="Arial"/>
                <a:sym typeface="Arial"/>
              </a:rPr>
              <a:t>TWC requires programs to provide additional documents for customers that are of compulsory age.  In this table you will see that for a 16-year-old, AEL services can be provided by court order only.  For 17- and 18-year-olds, they need to attest that they’re not enrolled in school, this could be done by filling out a self-attestation form or providing a withdrawal form from their school, as well as one of the following listed here.  </a:t>
            </a:r>
            <a:endParaRPr sz="1800">
              <a:latin typeface="Calibri"/>
              <a:ea typeface="Calibri"/>
              <a:cs typeface="Calibri"/>
              <a:sym typeface="Calibri"/>
            </a:endParaRPr>
          </a:p>
          <a:p>
            <a:pPr indent="0" lvl="0" marL="0" marR="0" rtl="0" algn="l">
              <a:spcBef>
                <a:spcPts val="0"/>
              </a:spcBef>
              <a:spcAft>
                <a:spcPts val="0"/>
              </a:spcAft>
              <a:buNone/>
            </a:pPr>
            <a:r>
              <a:rPr lang="en" sz="1200">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Clr>
                <a:schemeClr val="dk1"/>
              </a:buClr>
              <a:buSzPts val="1200"/>
              <a:buFont typeface="Noto Sans Symbols"/>
              <a:buChar char="∙"/>
            </a:pPr>
            <a:r>
              <a:rPr lang="en" sz="1200">
                <a:latin typeface="Arial"/>
                <a:ea typeface="Arial"/>
                <a:cs typeface="Arial"/>
                <a:sym typeface="Arial"/>
              </a:rPr>
              <a:t>Briefly explain self-attestation form – list of questions… withdrawal letter/form…</a:t>
            </a:r>
            <a:endParaRPr sz="1600">
              <a:latin typeface="Calibri"/>
              <a:ea typeface="Calibri"/>
              <a:cs typeface="Calibri"/>
              <a:sym typeface="Calibri"/>
            </a:endParaRPr>
          </a:p>
          <a:p>
            <a:pPr indent="0" lvl="0" marL="0" marR="0" rtl="0" algn="l">
              <a:lnSpc>
                <a:spcPct val="100000"/>
              </a:lnSpc>
              <a:spcBef>
                <a:spcPts val="800"/>
              </a:spcBef>
              <a:spcAft>
                <a:spcPts val="0"/>
              </a:spcAft>
              <a:buClr>
                <a:schemeClr val="dk1"/>
              </a:buClr>
              <a:buSzPts val="1200"/>
              <a:buFont typeface="Calibri"/>
              <a:buNone/>
            </a:pPr>
            <a:r>
              <a:t/>
            </a:r>
            <a:endParaRPr/>
          </a:p>
        </p:txBody>
      </p:sp>
      <p:sp>
        <p:nvSpPr>
          <p:cNvPr id="1577" name="Google Shape;1577;g224b85bb0e2_16_2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224b85bb0e2_16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4" name="Google Shape;1584;g224b85bb0e2_16_233: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To find out who has these versatile funds in your community, you can search for your local AEL Grantee by visiting </a:t>
            </a:r>
            <a:r>
              <a:rPr b="0" i="0" lang="en" sz="1200" u="sng" cap="none" strike="noStrike">
                <a:solidFill>
                  <a:srgbClr val="DBDBDB"/>
                </a:solidFill>
                <a:latin typeface="Calibri"/>
                <a:ea typeface="Calibri"/>
                <a:cs typeface="Calibri"/>
                <a:sym typeface="Calibri"/>
                <a:hlinkClick r:id="rId2">
                  <a:extLst>
                    <a:ext uri="{A12FA001-AC4F-418D-AE19-62706E023703}">
                      <ahyp:hlinkClr val="tx"/>
                    </a:ext>
                  </a:extLst>
                </a:hlinkClick>
              </a:rPr>
              <a:t> http://www-tcall.tamu.edu/provider/search.htm</a:t>
            </a:r>
            <a:r>
              <a:rPr b="0" i="0" lang="en" sz="1200" u="none" cap="none" strike="noStrike">
                <a:solidFill>
                  <a:srgbClr val="000000"/>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1585" name="Google Shape;1585;g224b85bb0e2_16_2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44e8dd20e9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244e8dd20e9_1_8: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224b85bb0e2_16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5" name="Google Shape;1595;g224b85bb0e2_16_243: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Next enter the city you wish to find a Program in and click search. </a:t>
            </a:r>
            <a:endParaRPr/>
          </a:p>
          <a:p>
            <a:pPr indent="0" lvl="0" marL="0" rtl="0" algn="l">
              <a:spcBef>
                <a:spcPts val="0"/>
              </a:spcBef>
              <a:spcAft>
                <a:spcPts val="0"/>
              </a:spcAft>
              <a:buNone/>
            </a:pPr>
            <a:r>
              <a:t/>
            </a:r>
            <a:endParaRPr/>
          </a:p>
        </p:txBody>
      </p:sp>
      <p:sp>
        <p:nvSpPr>
          <p:cNvPr id="1596" name="Google Shape;1596;g224b85bb0e2_16_2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224b85bb0e2_16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4" name="Google Shape;1604;g224b85bb0e2_16_251: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The first organization on the list is the AEL grant recipient and will also have an asterisk and notation stating this.  Here you can find out which services the local AEL Program provides along with their contact details and which board area they service.</a:t>
            </a:r>
            <a:endParaRPr/>
          </a:p>
          <a:p>
            <a:pPr indent="0" lvl="0" marL="0" rtl="0" algn="l">
              <a:spcBef>
                <a:spcPts val="0"/>
              </a:spcBef>
              <a:spcAft>
                <a:spcPts val="0"/>
              </a:spcAft>
              <a:buNone/>
            </a:pPr>
            <a:r>
              <a:t/>
            </a:r>
            <a:endParaRPr/>
          </a:p>
        </p:txBody>
      </p:sp>
      <p:sp>
        <p:nvSpPr>
          <p:cNvPr id="1605" name="Google Shape;1605;g224b85bb0e2_16_2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224b85bb0e2_16_257:notes"/>
          <p:cNvSpPr txBox="1"/>
          <p:nvPr>
            <p:ph idx="1" type="body"/>
          </p:nvPr>
        </p:nvSpPr>
        <p:spPr>
          <a:xfrm>
            <a:off x="685800" y="4400550"/>
            <a:ext cx="54864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g224b85bb0e2_16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224b783241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224b783241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244e8dd20e9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244e8dd20e9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244e8dd20e9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6" name="Google Shape;1636;g244e8dd20e9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44e8dd20e9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244e8dd20e9_1_254: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5.pn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5.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5.png"/><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5.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5.png"/><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5.pn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90" name="Shape 690"/>
        <p:cNvGrpSpPr/>
        <p:nvPr/>
      </p:nvGrpSpPr>
      <p:grpSpPr>
        <a:xfrm>
          <a:off x="0" y="0"/>
          <a:ext cx="0" cy="0"/>
          <a:chOff x="0" y="0"/>
          <a:chExt cx="0" cy="0"/>
        </a:xfrm>
      </p:grpSpPr>
      <p:sp>
        <p:nvSpPr>
          <p:cNvPr id="691" name="Google Shape;691;p106"/>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2" name="Google Shape;692;p106"/>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3" name="Google Shape;693;p106"/>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4" name="Shape 694"/>
        <p:cNvGrpSpPr/>
        <p:nvPr/>
      </p:nvGrpSpPr>
      <p:grpSpPr>
        <a:xfrm>
          <a:off x="0" y="0"/>
          <a:ext cx="0" cy="0"/>
          <a:chOff x="0" y="0"/>
          <a:chExt cx="0" cy="0"/>
        </a:xfrm>
      </p:grpSpPr>
      <p:sp>
        <p:nvSpPr>
          <p:cNvPr id="695" name="Google Shape;695;p107"/>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6" name="Google Shape;696;p107"/>
          <p:cNvSpPr txBox="1"/>
          <p:nvPr>
            <p:ph idx="1" type="body"/>
          </p:nvPr>
        </p:nvSpPr>
        <p:spPr>
          <a:xfrm rot="5400000">
            <a:off x="2993879" y="-582930"/>
            <a:ext cx="3154680" cy="733806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900"/>
              </a:spcBef>
              <a:spcAft>
                <a:spcPts val="0"/>
              </a:spcAft>
              <a:buSzPts val="1400"/>
              <a:buChar char="▪"/>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697" name="Google Shape;697;p107"/>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8" name="Google Shape;698;p107"/>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9" name="Google Shape;699;p107"/>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700" name="Shape 700"/>
        <p:cNvGrpSpPr/>
        <p:nvPr/>
      </p:nvGrpSpPr>
      <p:grpSpPr>
        <a:xfrm>
          <a:off x="0" y="0"/>
          <a:ext cx="0" cy="0"/>
          <a:chOff x="0" y="0"/>
          <a:chExt cx="0" cy="0"/>
        </a:xfrm>
      </p:grpSpPr>
      <p:sp>
        <p:nvSpPr>
          <p:cNvPr id="701" name="Google Shape;701;p108"/>
          <p:cNvSpPr/>
          <p:nvPr/>
        </p:nvSpPr>
        <p:spPr>
          <a:xfrm>
            <a:off x="6764484" y="0"/>
            <a:ext cx="2057400" cy="51435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2" name="Google Shape;702;p108"/>
          <p:cNvSpPr txBox="1"/>
          <p:nvPr>
            <p:ph type="title"/>
          </p:nvPr>
        </p:nvSpPr>
        <p:spPr>
          <a:xfrm rot="5400000">
            <a:off x="5559775" y="1516672"/>
            <a:ext cx="4423172" cy="1801785"/>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3" name="Google Shape;703;p108"/>
          <p:cNvSpPr txBox="1"/>
          <p:nvPr>
            <p:ph idx="1" type="body"/>
          </p:nvPr>
        </p:nvSpPr>
        <p:spPr>
          <a:xfrm rot="5400000">
            <a:off x="1407048" y="-572420"/>
            <a:ext cx="4423172" cy="5979968"/>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900"/>
              </a:spcBef>
              <a:spcAft>
                <a:spcPts val="0"/>
              </a:spcAft>
              <a:buSzPts val="1400"/>
              <a:buChar char="▪"/>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704" name="Google Shape;704;p108"/>
          <p:cNvSpPr txBox="1"/>
          <p:nvPr>
            <p:ph idx="10" type="dt"/>
          </p:nvPr>
        </p:nvSpPr>
        <p:spPr>
          <a:xfrm>
            <a:off x="628650" y="4817141"/>
            <a:ext cx="2057397"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5" name="Google Shape;705;p108"/>
          <p:cNvSpPr txBox="1"/>
          <p:nvPr>
            <p:ph idx="11" type="ftr"/>
          </p:nvPr>
        </p:nvSpPr>
        <p:spPr>
          <a:xfrm>
            <a:off x="2832101" y="4817141"/>
            <a:ext cx="3209752"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6" name="Google Shape;706;p108"/>
          <p:cNvSpPr txBox="1"/>
          <p:nvPr>
            <p:ph idx="12" type="sldNum"/>
          </p:nvPr>
        </p:nvSpPr>
        <p:spPr>
          <a:xfrm>
            <a:off x="6054786" y="4817141"/>
            <a:ext cx="659819"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851908" y="194020"/>
            <a:ext cx="7440300" cy="43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2700">
                <a:solidFill>
                  <a:srgbClr val="3B6DBD"/>
                </a:solidFill>
                <a:latin typeface="Open Sans SemiBold"/>
                <a:ea typeface="Open Sans SemiBold"/>
                <a:cs typeface="Open Sans SemiBold"/>
                <a:sym typeface="Open Sans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376951" y="1236680"/>
            <a:ext cx="3953700" cy="29622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b="1" i="0" sz="1500">
                <a:solidFill>
                  <a:schemeClr val="dk1"/>
                </a:solidFill>
                <a:latin typeface="Open Sans"/>
                <a:ea typeface="Open Sans"/>
                <a:cs typeface="Open Sans"/>
                <a:sym typeface="Open Sans"/>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4" name="Google Shape;54;p1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 name="Google Shape;56;p13"/>
          <p:cNvSpPr txBox="1"/>
          <p:nvPr>
            <p:ph idx="12" type="sldNum"/>
          </p:nvPr>
        </p:nvSpPr>
        <p:spPr>
          <a:xfrm>
            <a:off x="8358758" y="4912591"/>
            <a:ext cx="124800" cy="138600"/>
          </a:xfrm>
          <a:prstGeom prst="rect">
            <a:avLst/>
          </a:prstGeom>
          <a:noFill/>
          <a:ln>
            <a:noFill/>
          </a:ln>
        </p:spPr>
        <p:txBody>
          <a:bodyPr anchorCtr="0" anchor="t" bIns="0" lIns="0" spcFirstLastPara="1" rIns="0" wrap="square" tIns="0">
            <a:spAutoFit/>
          </a:bodyPr>
          <a:lstStyle>
            <a:lvl1pPr indent="0" lvl="0"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1pPr>
            <a:lvl2pPr indent="0" lvl="1"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2pPr>
            <a:lvl3pPr indent="0" lvl="2"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3pPr>
            <a:lvl4pPr indent="0" lvl="3"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4pPr>
            <a:lvl5pPr indent="0" lvl="4"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5pPr>
            <a:lvl6pPr indent="0" lvl="5"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6pPr>
            <a:lvl7pPr indent="0" lvl="6"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7pPr>
            <a:lvl8pPr indent="0" lvl="7"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8pPr>
            <a:lvl9pPr indent="0" lvl="8" marL="25400" marR="0" rtl="0" algn="l">
              <a:lnSpc>
                <a:spcPct val="103333"/>
              </a:lnSpc>
              <a:spcBef>
                <a:spcPts val="0"/>
              </a:spcBef>
              <a:buNone/>
              <a:defRPr b="0" i="0" sz="900" u="none" cap="none" strike="noStrike">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57" name="Shape 57"/>
        <p:cNvGrpSpPr/>
        <p:nvPr/>
      </p:nvGrpSpPr>
      <p:grpSpPr>
        <a:xfrm>
          <a:off x="0" y="0"/>
          <a:ext cx="0" cy="0"/>
          <a:chOff x="0" y="0"/>
          <a:chExt cx="0" cy="0"/>
        </a:xfrm>
      </p:grpSpPr>
      <p:sp>
        <p:nvSpPr>
          <p:cNvPr id="58" name="Google Shape;58;p14"/>
          <p:cNvSpPr txBox="1"/>
          <p:nvPr>
            <p:ph type="title"/>
          </p:nvPr>
        </p:nvSpPr>
        <p:spPr>
          <a:xfrm>
            <a:off x="328136" y="465963"/>
            <a:ext cx="8487600" cy="43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700">
                <a:solidFill>
                  <a:srgbClr val="404040"/>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14"/>
          <p:cNvSpPr txBox="1"/>
          <p:nvPr>
            <p:ph idx="1" type="body"/>
          </p:nvPr>
        </p:nvSpPr>
        <p:spPr>
          <a:xfrm>
            <a:off x="457200" y="1183005"/>
            <a:ext cx="82296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60" name="Google Shape;60;p14"/>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1" name="Google Shape;61;p14"/>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4"/>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63" name="Shape 63"/>
        <p:cNvGrpSpPr/>
        <p:nvPr/>
      </p:nvGrpSpPr>
      <p:grpSpPr>
        <a:xfrm>
          <a:off x="0" y="0"/>
          <a:ext cx="0" cy="0"/>
          <a:chOff x="0" y="0"/>
          <a:chExt cx="0" cy="0"/>
        </a:xfrm>
      </p:grpSpPr>
      <p:sp>
        <p:nvSpPr>
          <p:cNvPr id="64" name="Google Shape;64;p1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5" name="Google Shape;65;p1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6" name="Google Shape;66;p15"/>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showMasterSp="0">
  <p:cSld name="Two Content">
    <p:bg>
      <p:bgPr>
        <a:solidFill>
          <a:schemeClr val="lt1"/>
        </a:solidFill>
      </p:bgPr>
    </p:bg>
    <p:spTree>
      <p:nvGrpSpPr>
        <p:cNvPr id="67" name="Shape 67"/>
        <p:cNvGrpSpPr/>
        <p:nvPr/>
      </p:nvGrpSpPr>
      <p:grpSpPr>
        <a:xfrm>
          <a:off x="0" y="0"/>
          <a:ext cx="0" cy="0"/>
          <a:chOff x="0" y="0"/>
          <a:chExt cx="0" cy="0"/>
        </a:xfrm>
      </p:grpSpPr>
      <p:sp>
        <p:nvSpPr>
          <p:cNvPr id="68" name="Google Shape;68;p16"/>
          <p:cNvSpPr/>
          <p:nvPr/>
        </p:nvSpPr>
        <p:spPr>
          <a:xfrm>
            <a:off x="356615" y="942975"/>
            <a:ext cx="7632859" cy="0"/>
          </a:xfrm>
          <a:custGeom>
            <a:rect b="b" l="l" r="r" t="t"/>
            <a:pathLst>
              <a:path extrusionOk="0" h="120000" w="10177145">
                <a:moveTo>
                  <a:pt x="0" y="0"/>
                </a:moveTo>
                <a:lnTo>
                  <a:pt x="1017709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69" name="Google Shape;69;p16"/>
          <p:cNvPicPr preferRelativeResize="0"/>
          <p:nvPr/>
        </p:nvPicPr>
        <p:blipFill rotWithShape="1">
          <a:blip r:embed="rId2">
            <a:alphaModFix/>
          </a:blip>
          <a:srcRect b="0" l="0" r="0" t="0"/>
          <a:stretch/>
        </p:blipFill>
        <p:spPr>
          <a:xfrm>
            <a:off x="8100599" y="99370"/>
            <a:ext cx="902961" cy="651962"/>
          </a:xfrm>
          <a:prstGeom prst="rect">
            <a:avLst/>
          </a:prstGeom>
          <a:noFill/>
          <a:ln>
            <a:noFill/>
          </a:ln>
        </p:spPr>
      </p:pic>
      <p:sp>
        <p:nvSpPr>
          <p:cNvPr id="70" name="Google Shape;70;p16"/>
          <p:cNvSpPr/>
          <p:nvPr/>
        </p:nvSpPr>
        <p:spPr>
          <a:xfrm>
            <a:off x="356615" y="1448180"/>
            <a:ext cx="632460" cy="631031"/>
          </a:xfrm>
          <a:custGeom>
            <a:rect b="b" l="l" r="r" t="t"/>
            <a:pathLst>
              <a:path extrusionOk="0" h="841375" w="843280">
                <a:moveTo>
                  <a:pt x="842772" y="0"/>
                </a:moveTo>
                <a:lnTo>
                  <a:pt x="0" y="0"/>
                </a:lnTo>
                <a:lnTo>
                  <a:pt x="0" y="841248"/>
                </a:lnTo>
                <a:lnTo>
                  <a:pt x="842772" y="841248"/>
                </a:lnTo>
                <a:lnTo>
                  <a:pt x="842772"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1" name="Google Shape;71;p16"/>
          <p:cNvSpPr/>
          <p:nvPr/>
        </p:nvSpPr>
        <p:spPr>
          <a:xfrm>
            <a:off x="356615" y="2608325"/>
            <a:ext cx="632460" cy="631031"/>
          </a:xfrm>
          <a:custGeom>
            <a:rect b="b" l="l" r="r" t="t"/>
            <a:pathLst>
              <a:path extrusionOk="0" h="841375" w="843280">
                <a:moveTo>
                  <a:pt x="842772" y="0"/>
                </a:moveTo>
                <a:lnTo>
                  <a:pt x="0" y="0"/>
                </a:lnTo>
                <a:lnTo>
                  <a:pt x="0" y="841248"/>
                </a:lnTo>
                <a:lnTo>
                  <a:pt x="842772" y="841248"/>
                </a:lnTo>
                <a:lnTo>
                  <a:pt x="842772"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2" name="Google Shape;72;p16"/>
          <p:cNvSpPr/>
          <p:nvPr/>
        </p:nvSpPr>
        <p:spPr>
          <a:xfrm>
            <a:off x="4666868" y="1448180"/>
            <a:ext cx="632459" cy="631031"/>
          </a:xfrm>
          <a:custGeom>
            <a:rect b="b" l="l" r="r" t="t"/>
            <a:pathLst>
              <a:path extrusionOk="0" h="841375" w="843279">
                <a:moveTo>
                  <a:pt x="842771" y="0"/>
                </a:moveTo>
                <a:lnTo>
                  <a:pt x="0" y="0"/>
                </a:lnTo>
                <a:lnTo>
                  <a:pt x="0" y="841248"/>
                </a:lnTo>
                <a:lnTo>
                  <a:pt x="842771" y="841248"/>
                </a:lnTo>
                <a:lnTo>
                  <a:pt x="842771"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3" name="Google Shape;73;p16"/>
          <p:cNvSpPr/>
          <p:nvPr/>
        </p:nvSpPr>
        <p:spPr>
          <a:xfrm>
            <a:off x="4666868" y="2608325"/>
            <a:ext cx="632459" cy="631031"/>
          </a:xfrm>
          <a:custGeom>
            <a:rect b="b" l="l" r="r" t="t"/>
            <a:pathLst>
              <a:path extrusionOk="0" h="841375" w="843279">
                <a:moveTo>
                  <a:pt x="842771" y="0"/>
                </a:moveTo>
                <a:lnTo>
                  <a:pt x="0" y="0"/>
                </a:lnTo>
                <a:lnTo>
                  <a:pt x="0" y="841248"/>
                </a:lnTo>
                <a:lnTo>
                  <a:pt x="842771" y="841248"/>
                </a:lnTo>
                <a:lnTo>
                  <a:pt x="842771"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74" name="Google Shape;74;p16"/>
          <p:cNvPicPr preferRelativeResize="0"/>
          <p:nvPr/>
        </p:nvPicPr>
        <p:blipFill rotWithShape="1">
          <a:blip r:embed="rId3">
            <a:alphaModFix/>
          </a:blip>
          <a:srcRect b="0" l="0" r="0" t="0"/>
          <a:stretch/>
        </p:blipFill>
        <p:spPr>
          <a:xfrm>
            <a:off x="2627045" y="4928381"/>
            <a:ext cx="3877780" cy="111709"/>
          </a:xfrm>
          <a:prstGeom prst="rect">
            <a:avLst/>
          </a:prstGeom>
          <a:noFill/>
          <a:ln>
            <a:noFill/>
          </a:ln>
        </p:spPr>
      </p:pic>
      <p:sp>
        <p:nvSpPr>
          <p:cNvPr id="75" name="Google Shape;75;p16"/>
          <p:cNvSpPr txBox="1"/>
          <p:nvPr>
            <p:ph type="title"/>
          </p:nvPr>
        </p:nvSpPr>
        <p:spPr>
          <a:xfrm>
            <a:off x="328136" y="465963"/>
            <a:ext cx="8487600" cy="43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700">
                <a:solidFill>
                  <a:srgbClr val="404040"/>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6"/>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77" name="Google Shape;77;p16"/>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78" name="Google Shape;78;p1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9" name="Google Shape;79;p1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0" name="Google Shape;80;p16"/>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WHITE" type="title">
  <p:cSld name="TITLE">
    <p:bg>
      <p:bgPr>
        <a:blipFill>
          <a:blip r:embed="rId2">
            <a:alphaModFix amt="75000"/>
          </a:blip>
          <a:stretch>
            <a:fillRect/>
          </a:stretch>
        </a:blipFill>
      </p:bgPr>
    </p:bg>
    <p:spTree>
      <p:nvGrpSpPr>
        <p:cNvPr id="87" name="Shape 87"/>
        <p:cNvGrpSpPr/>
        <p:nvPr/>
      </p:nvGrpSpPr>
      <p:grpSpPr>
        <a:xfrm>
          <a:off x="0" y="0"/>
          <a:ext cx="0" cy="0"/>
          <a:chOff x="0" y="0"/>
          <a:chExt cx="0" cy="0"/>
        </a:xfrm>
      </p:grpSpPr>
      <p:pic>
        <p:nvPicPr>
          <p:cNvPr descr="HD-ShadowLong.png" id="88" name="Google Shape;88;p18"/>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89" name="Google Shape;89;p18"/>
          <p:cNvSpPr/>
          <p:nvPr/>
        </p:nvSpPr>
        <p:spPr>
          <a:xfrm>
            <a:off x="0" y="1942559"/>
            <a:ext cx="9144000" cy="1245249"/>
          </a:xfrm>
          <a:prstGeom prst="rect">
            <a:avLst/>
          </a:prstGeom>
          <a:solidFill>
            <a:srgbClr val="722E3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0" name="Google Shape;90;p18"/>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18"/>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id="92" name="Google Shape;92;p18"/>
          <p:cNvPicPr preferRelativeResize="0"/>
          <p:nvPr/>
        </p:nvPicPr>
        <p:blipFill rotWithShape="1">
          <a:blip r:embed="rId4">
            <a:alphaModFix/>
          </a:blip>
          <a:srcRect b="0" l="0" r="0" t="0"/>
          <a:stretch/>
        </p:blipFill>
        <p:spPr>
          <a:xfrm>
            <a:off x="3492794" y="549902"/>
            <a:ext cx="2139470" cy="1165058"/>
          </a:xfrm>
          <a:prstGeom prst="rect">
            <a:avLst/>
          </a:prstGeom>
          <a:noFill/>
          <a:ln>
            <a:noFill/>
          </a:ln>
        </p:spPr>
      </p:pic>
      <p:sp>
        <p:nvSpPr>
          <p:cNvPr id="93" name="Google Shape;93;p18"/>
          <p:cNvSpPr txBox="1"/>
          <p:nvPr>
            <p:ph idx="10" type="dt"/>
          </p:nvPr>
        </p:nvSpPr>
        <p:spPr>
          <a:xfrm>
            <a:off x="494415" y="4547834"/>
            <a:ext cx="8197701"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8"/>
          <p:cNvSpPr txBox="1"/>
          <p:nvPr>
            <p:ph idx="11" type="ftr"/>
          </p:nvPr>
        </p:nvSpPr>
        <p:spPr>
          <a:xfrm>
            <a:off x="510240" y="4228857"/>
            <a:ext cx="818187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solidFill>
                  <a:srgbClr val="3F3F3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GRAY">
  <p:cSld name="Title and Content - GRAY">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19"/>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97" name="Google Shape;97;p19"/>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98" name="Google Shape;98;p19"/>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99" name="Google Shape;99;p19"/>
          <p:cNvSpPr/>
          <p:nvPr/>
        </p:nvSpPr>
        <p:spPr>
          <a:xfrm>
            <a:off x="0" y="457200"/>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0" name="Google Shape;100;p19"/>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 name="Google Shape;101;p19"/>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102" name="Google Shape;102;p19"/>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103" name="Google Shape;103;p1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1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type="blank">
  <p:cSld name="BLANK">
    <p:bg>
      <p:bgPr>
        <a:solidFill>
          <a:schemeClr val="lt1"/>
        </a:solidFill>
      </p:bgPr>
    </p:bg>
    <p:spTree>
      <p:nvGrpSpPr>
        <p:cNvPr id="105" name="Shape 105"/>
        <p:cNvGrpSpPr/>
        <p:nvPr/>
      </p:nvGrpSpPr>
      <p:grpSpPr>
        <a:xfrm>
          <a:off x="0" y="0"/>
          <a:ext cx="0" cy="0"/>
          <a:chOff x="0" y="0"/>
          <a:chExt cx="0" cy="0"/>
        </a:xfrm>
      </p:grpSpPr>
      <p:sp>
        <p:nvSpPr>
          <p:cNvPr id="106" name="Google Shape;106;p2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MAROON">
  <p:cSld name="Title and Content - MAROON">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21"/>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110" name="Google Shape;110;p21"/>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111" name="Google Shape;111;p21"/>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112" name="Google Shape;112;p21"/>
          <p:cNvSpPr/>
          <p:nvPr/>
        </p:nvSpPr>
        <p:spPr>
          <a:xfrm>
            <a:off x="0" y="457200"/>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 name="Google Shape;113;p21"/>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4" name="Google Shape;114;p21"/>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115" name="Google Shape;115;p21"/>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116" name="Google Shape;116;p2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OLID WHITE">
  <p:cSld name="BLANK SOLID WHITE">
    <p:bg>
      <p:bgPr>
        <a:solidFill>
          <a:schemeClr val="lt1"/>
        </a:solidFill>
      </p:bgPr>
    </p:bg>
    <p:spTree>
      <p:nvGrpSpPr>
        <p:cNvPr id="118" name="Shape 11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WHITE" type="titleOnly">
  <p:cSld name="TITLE_ONLY">
    <p:bg>
      <p:bgPr>
        <a:blipFill>
          <a:blip r:embed="rId2">
            <a:alphaModFix amt="75000"/>
          </a:blip>
          <a:stretch>
            <a:fillRect/>
          </a:stretch>
        </a:blipFill>
      </p:bgPr>
    </p:bg>
    <p:spTree>
      <p:nvGrpSpPr>
        <p:cNvPr id="119" name="Shape 119"/>
        <p:cNvGrpSpPr/>
        <p:nvPr/>
      </p:nvGrpSpPr>
      <p:grpSpPr>
        <a:xfrm>
          <a:off x="0" y="0"/>
          <a:ext cx="0" cy="0"/>
          <a:chOff x="0" y="0"/>
          <a:chExt cx="0" cy="0"/>
        </a:xfrm>
      </p:grpSpPr>
      <p:pic>
        <p:nvPicPr>
          <p:cNvPr descr="HD-ShadowLong.png" id="120" name="Google Shape;120;p23"/>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121" name="Google Shape;121;p23"/>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122" name="Google Shape;122;p23"/>
          <p:cNvSpPr/>
          <p:nvPr/>
        </p:nvSpPr>
        <p:spPr>
          <a:xfrm>
            <a:off x="-142875" y="457200"/>
            <a:ext cx="74075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 name="Google Shape;123;p23"/>
          <p:cNvSpPr/>
          <p:nvPr/>
        </p:nvSpPr>
        <p:spPr>
          <a:xfrm>
            <a:off x="7352414" y="457200"/>
            <a:ext cx="200113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 name="Google Shape;124;p23"/>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125" name="Google Shape;125;p23"/>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126" name="Google Shape;126;p23"/>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3"/>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MAROON">
  <p:cSld name="Title 2 MAROON">
    <p:bg>
      <p:bgPr>
        <a:blipFill>
          <a:blip r:embed="rId2">
            <a:alphaModFix/>
          </a:blip>
          <a:stretch>
            <a:fillRect/>
          </a:stretch>
        </a:blipFill>
      </p:bgPr>
    </p:bg>
    <p:spTree>
      <p:nvGrpSpPr>
        <p:cNvPr id="128" name="Shape 128"/>
        <p:cNvGrpSpPr/>
        <p:nvPr/>
      </p:nvGrpSpPr>
      <p:grpSpPr>
        <a:xfrm>
          <a:off x="0" y="0"/>
          <a:ext cx="0" cy="0"/>
          <a:chOff x="0" y="0"/>
          <a:chExt cx="0" cy="0"/>
        </a:xfrm>
      </p:grpSpPr>
      <p:pic>
        <p:nvPicPr>
          <p:cNvPr descr="HD-ShadowLong.png" id="129" name="Google Shape;129;p24"/>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130" name="Google Shape;130;p24"/>
          <p:cNvSpPr/>
          <p:nvPr/>
        </p:nvSpPr>
        <p:spPr>
          <a:xfrm>
            <a:off x="0" y="1942559"/>
            <a:ext cx="9144000"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1" name="Google Shape;131;p24"/>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24"/>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33" name="Google Shape;133;p24"/>
          <p:cNvSpPr txBox="1"/>
          <p:nvPr>
            <p:ph idx="10" type="dt"/>
          </p:nvPr>
        </p:nvSpPr>
        <p:spPr>
          <a:xfrm>
            <a:off x="494415" y="4547834"/>
            <a:ext cx="8197701"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4"/>
          <p:cNvSpPr txBox="1"/>
          <p:nvPr>
            <p:ph idx="11" type="ftr"/>
          </p:nvPr>
        </p:nvSpPr>
        <p:spPr>
          <a:xfrm>
            <a:off x="510240" y="4228857"/>
            <a:ext cx="818187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Logo&#10;&#10;Description automatically generated" id="135" name="Google Shape;135;p24"/>
          <p:cNvPicPr preferRelativeResize="0"/>
          <p:nvPr/>
        </p:nvPicPr>
        <p:blipFill rotWithShape="1">
          <a:blip r:embed="rId4">
            <a:alphaModFix/>
          </a:blip>
          <a:srcRect b="0" l="0" r="0" t="0"/>
          <a:stretch/>
        </p:blipFill>
        <p:spPr>
          <a:xfrm>
            <a:off x="3492794" y="549902"/>
            <a:ext cx="2139470" cy="11650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 MAROON">
  <p:cSld name="SECTION 1 - MAROON">
    <p:bg>
      <p:bgPr>
        <a:blipFill>
          <a:blip r:embed="rId2">
            <a:alphaModFix/>
          </a:blip>
          <a:stretch>
            <a:fillRect/>
          </a:stretch>
        </a:blipFill>
      </p:bgPr>
    </p:bg>
    <p:spTree>
      <p:nvGrpSpPr>
        <p:cNvPr id="136" name="Shape 136"/>
        <p:cNvGrpSpPr/>
        <p:nvPr/>
      </p:nvGrpSpPr>
      <p:grpSpPr>
        <a:xfrm>
          <a:off x="0" y="0"/>
          <a:ext cx="0" cy="0"/>
          <a:chOff x="0" y="0"/>
          <a:chExt cx="0" cy="0"/>
        </a:xfrm>
      </p:grpSpPr>
      <p:pic>
        <p:nvPicPr>
          <p:cNvPr descr="HD-ShadowLong.png" id="137" name="Google Shape;137;p25"/>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138" name="Google Shape;138;p25"/>
          <p:cNvSpPr/>
          <p:nvPr/>
        </p:nvSpPr>
        <p:spPr>
          <a:xfrm>
            <a:off x="0" y="1942559"/>
            <a:ext cx="9144000"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9" name="Google Shape;139;p25"/>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0" name="Google Shape;140;p25"/>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MAROON">
  <p:cSld name="Title 1 MAROON">
    <p:bg>
      <p:bgPr>
        <a:blipFill>
          <a:blip r:embed="rId2">
            <a:alphaModFix/>
          </a:blip>
          <a:stretch>
            <a:fillRect/>
          </a:stretch>
        </a:blipFill>
      </p:bgPr>
    </p:bg>
    <p:spTree>
      <p:nvGrpSpPr>
        <p:cNvPr id="141" name="Shape 141"/>
        <p:cNvGrpSpPr/>
        <p:nvPr/>
      </p:nvGrpSpPr>
      <p:grpSpPr>
        <a:xfrm>
          <a:off x="0" y="0"/>
          <a:ext cx="0" cy="0"/>
          <a:chOff x="0" y="0"/>
          <a:chExt cx="0" cy="0"/>
        </a:xfrm>
      </p:grpSpPr>
      <p:pic>
        <p:nvPicPr>
          <p:cNvPr descr="HD-ShadowLong.png" id="142" name="Google Shape;142;p26"/>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43" name="Google Shape;143;p26"/>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44" name="Google Shape;144;p26"/>
          <p:cNvSpPr/>
          <p:nvPr/>
        </p:nvSpPr>
        <p:spPr>
          <a:xfrm>
            <a:off x="0" y="1942559"/>
            <a:ext cx="6726064"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5" name="Google Shape;145;p26"/>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6" name="Google Shape;146;p26"/>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7" name="Google Shape;147;p26"/>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48" name="Google Shape;148;p26"/>
          <p:cNvSpPr txBox="1"/>
          <p:nvPr>
            <p:ph idx="12" type="sldNum"/>
          </p:nvPr>
        </p:nvSpPr>
        <p:spPr>
          <a:xfrm>
            <a:off x="6941510" y="2062753"/>
            <a:ext cx="878916" cy="1017331"/>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sz="2700">
                <a:solidFill>
                  <a:schemeClr val="lt1"/>
                </a:solidFill>
                <a:latin typeface="Oswald"/>
                <a:ea typeface="Oswald"/>
                <a:cs typeface="Oswald"/>
                <a:sym typeface="Oswald"/>
              </a:defRPr>
            </a:lvl1pPr>
            <a:lvl2pPr indent="0" lvl="1" marL="0" algn="l">
              <a:spcBef>
                <a:spcPts val="0"/>
              </a:spcBef>
              <a:buNone/>
              <a:defRPr sz="2700">
                <a:solidFill>
                  <a:schemeClr val="lt1"/>
                </a:solidFill>
                <a:latin typeface="Oswald"/>
                <a:ea typeface="Oswald"/>
                <a:cs typeface="Oswald"/>
                <a:sym typeface="Oswald"/>
              </a:defRPr>
            </a:lvl2pPr>
            <a:lvl3pPr indent="0" lvl="2" marL="0" algn="l">
              <a:spcBef>
                <a:spcPts val="0"/>
              </a:spcBef>
              <a:buNone/>
              <a:defRPr sz="2700">
                <a:solidFill>
                  <a:schemeClr val="lt1"/>
                </a:solidFill>
                <a:latin typeface="Oswald"/>
                <a:ea typeface="Oswald"/>
                <a:cs typeface="Oswald"/>
                <a:sym typeface="Oswald"/>
              </a:defRPr>
            </a:lvl3pPr>
            <a:lvl4pPr indent="0" lvl="3" marL="0" algn="l">
              <a:spcBef>
                <a:spcPts val="0"/>
              </a:spcBef>
              <a:buNone/>
              <a:defRPr sz="2700">
                <a:solidFill>
                  <a:schemeClr val="lt1"/>
                </a:solidFill>
                <a:latin typeface="Oswald"/>
                <a:ea typeface="Oswald"/>
                <a:cs typeface="Oswald"/>
                <a:sym typeface="Oswald"/>
              </a:defRPr>
            </a:lvl4pPr>
            <a:lvl5pPr indent="0" lvl="4" marL="0" algn="l">
              <a:spcBef>
                <a:spcPts val="0"/>
              </a:spcBef>
              <a:buNone/>
              <a:defRPr sz="2700">
                <a:solidFill>
                  <a:schemeClr val="lt1"/>
                </a:solidFill>
                <a:latin typeface="Oswald"/>
                <a:ea typeface="Oswald"/>
                <a:cs typeface="Oswald"/>
                <a:sym typeface="Oswald"/>
              </a:defRPr>
            </a:lvl5pPr>
            <a:lvl6pPr indent="0" lvl="5" marL="0" algn="l">
              <a:spcBef>
                <a:spcPts val="0"/>
              </a:spcBef>
              <a:buNone/>
              <a:defRPr sz="2700">
                <a:solidFill>
                  <a:schemeClr val="lt1"/>
                </a:solidFill>
                <a:latin typeface="Oswald"/>
                <a:ea typeface="Oswald"/>
                <a:cs typeface="Oswald"/>
                <a:sym typeface="Oswald"/>
              </a:defRPr>
            </a:lvl6pPr>
            <a:lvl7pPr indent="0" lvl="6" marL="0" algn="l">
              <a:spcBef>
                <a:spcPts val="0"/>
              </a:spcBef>
              <a:buNone/>
              <a:defRPr sz="2700">
                <a:solidFill>
                  <a:schemeClr val="lt1"/>
                </a:solidFill>
                <a:latin typeface="Oswald"/>
                <a:ea typeface="Oswald"/>
                <a:cs typeface="Oswald"/>
                <a:sym typeface="Oswald"/>
              </a:defRPr>
            </a:lvl7pPr>
            <a:lvl8pPr indent="0" lvl="7" marL="0" algn="l">
              <a:spcBef>
                <a:spcPts val="0"/>
              </a:spcBef>
              <a:buNone/>
              <a:defRPr sz="2700">
                <a:solidFill>
                  <a:schemeClr val="lt1"/>
                </a:solidFill>
                <a:latin typeface="Oswald"/>
                <a:ea typeface="Oswald"/>
                <a:cs typeface="Oswald"/>
                <a:sym typeface="Oswald"/>
              </a:defRPr>
            </a:lvl8pPr>
            <a:lvl9pPr indent="0" lvl="8" marL="0" algn="l">
              <a:spcBef>
                <a:spcPts val="0"/>
              </a:spcBef>
              <a:buNone/>
              <a:defRPr sz="2700">
                <a:solidFill>
                  <a:schemeClr val="lt1"/>
                </a:solidFill>
                <a:latin typeface="Oswald"/>
                <a:ea typeface="Oswald"/>
                <a:cs typeface="Oswald"/>
                <a:sym typeface="Oswald"/>
              </a:defRPr>
            </a:lvl9pPr>
          </a:lstStyle>
          <a:p>
            <a:pPr indent="0" lvl="0" marL="0" rtl="0" algn="l">
              <a:spcBef>
                <a:spcPts val="0"/>
              </a:spcBef>
              <a:spcAft>
                <a:spcPts val="0"/>
              </a:spcAft>
              <a:buNone/>
            </a:pPr>
            <a:fld id="{00000000-1234-1234-1234-123412341234}" type="slidenum">
              <a:rPr lang="en"/>
              <a:t>‹#›</a:t>
            </a:fld>
            <a:endParaRPr/>
          </a:p>
        </p:txBody>
      </p:sp>
      <p:pic>
        <p:nvPicPr>
          <p:cNvPr descr="Text&#10;&#10;Description automatically generated" id="149" name="Google Shape;149;p26"/>
          <p:cNvPicPr preferRelativeResize="0"/>
          <p:nvPr/>
        </p:nvPicPr>
        <p:blipFill rotWithShape="1">
          <a:blip r:embed="rId5">
            <a:alphaModFix/>
          </a:blip>
          <a:srcRect b="0" l="0" r="0" t="0"/>
          <a:stretch/>
        </p:blipFill>
        <p:spPr>
          <a:xfrm>
            <a:off x="514890" y="1003120"/>
            <a:ext cx="2981325" cy="733425"/>
          </a:xfrm>
          <a:prstGeom prst="rect">
            <a:avLst/>
          </a:prstGeom>
          <a:noFill/>
          <a:ln>
            <a:noFill/>
          </a:ln>
        </p:spPr>
      </p:pic>
      <p:sp>
        <p:nvSpPr>
          <p:cNvPr id="150" name="Google Shape;150;p26"/>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p26"/>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MAROON 2 ">
  <p:cSld name="Title 1 MAROON 2 ">
    <p:bg>
      <p:bgPr>
        <a:blipFill>
          <a:blip r:embed="rId2">
            <a:alphaModFix/>
          </a:blip>
          <a:stretch>
            <a:fillRect/>
          </a:stretch>
        </a:blipFill>
      </p:bgPr>
    </p:bg>
    <p:spTree>
      <p:nvGrpSpPr>
        <p:cNvPr id="152" name="Shape 152"/>
        <p:cNvGrpSpPr/>
        <p:nvPr/>
      </p:nvGrpSpPr>
      <p:grpSpPr>
        <a:xfrm>
          <a:off x="0" y="0"/>
          <a:ext cx="0" cy="0"/>
          <a:chOff x="0" y="0"/>
          <a:chExt cx="0" cy="0"/>
        </a:xfrm>
      </p:grpSpPr>
      <p:pic>
        <p:nvPicPr>
          <p:cNvPr descr="HD-ShadowLong.png" id="153" name="Google Shape;153;p27"/>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54" name="Google Shape;154;p27"/>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55" name="Google Shape;155;p27"/>
          <p:cNvSpPr/>
          <p:nvPr/>
        </p:nvSpPr>
        <p:spPr>
          <a:xfrm>
            <a:off x="0" y="1942559"/>
            <a:ext cx="6726064"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6" name="Google Shape;156;p27"/>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7" name="Google Shape;157;p27"/>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8" name="Google Shape;158;p27"/>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59" name="Google Shape;159;p27"/>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27"/>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Logo&#10;&#10;Description automatically generated" id="161" name="Google Shape;161;p27"/>
          <p:cNvPicPr preferRelativeResize="0"/>
          <p:nvPr/>
        </p:nvPicPr>
        <p:blipFill rotWithShape="1">
          <a:blip r:embed="rId5">
            <a:alphaModFix/>
          </a:blip>
          <a:srcRect b="0" l="0" r="0" t="0"/>
          <a:stretch/>
        </p:blipFill>
        <p:spPr>
          <a:xfrm>
            <a:off x="7105650" y="2109522"/>
            <a:ext cx="1730769" cy="94249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GRAY">
  <p:cSld name="Title 1 GRAY">
    <p:spTree>
      <p:nvGrpSpPr>
        <p:cNvPr id="162" name="Shape 162"/>
        <p:cNvGrpSpPr/>
        <p:nvPr/>
      </p:nvGrpSpPr>
      <p:grpSpPr>
        <a:xfrm>
          <a:off x="0" y="0"/>
          <a:ext cx="0" cy="0"/>
          <a:chOff x="0" y="0"/>
          <a:chExt cx="0" cy="0"/>
        </a:xfrm>
      </p:grpSpPr>
      <p:pic>
        <p:nvPicPr>
          <p:cNvPr descr="HD-ShadowLong.png" id="163" name="Google Shape;163;p28"/>
          <p:cNvPicPr preferRelativeResize="0"/>
          <p:nvPr/>
        </p:nvPicPr>
        <p:blipFill rotWithShape="1">
          <a:blip r:embed="rId2">
            <a:alphaModFix/>
          </a:blip>
          <a:srcRect b="0" l="0" r="0" t="0"/>
          <a:stretch/>
        </p:blipFill>
        <p:spPr>
          <a:xfrm>
            <a:off x="1" y="3182138"/>
            <a:ext cx="6726063" cy="206957"/>
          </a:xfrm>
          <a:prstGeom prst="rect">
            <a:avLst/>
          </a:prstGeom>
          <a:noFill/>
          <a:ln>
            <a:noFill/>
          </a:ln>
        </p:spPr>
      </p:pic>
      <p:pic>
        <p:nvPicPr>
          <p:cNvPr descr="HD-ShadowShort.png" id="164" name="Google Shape;164;p28"/>
          <p:cNvPicPr preferRelativeResize="0"/>
          <p:nvPr/>
        </p:nvPicPr>
        <p:blipFill rotWithShape="1">
          <a:blip r:embed="rId3">
            <a:alphaModFix/>
          </a:blip>
          <a:srcRect b="0" l="0" r="0" t="0"/>
          <a:stretch/>
        </p:blipFill>
        <p:spPr>
          <a:xfrm>
            <a:off x="6833787" y="3182884"/>
            <a:ext cx="2307831" cy="207705"/>
          </a:xfrm>
          <a:prstGeom prst="rect">
            <a:avLst/>
          </a:prstGeom>
          <a:noFill/>
          <a:ln>
            <a:noFill/>
          </a:ln>
        </p:spPr>
      </p:pic>
      <p:sp>
        <p:nvSpPr>
          <p:cNvPr id="165" name="Google Shape;165;p28"/>
          <p:cNvSpPr/>
          <p:nvPr/>
        </p:nvSpPr>
        <p:spPr>
          <a:xfrm>
            <a:off x="0" y="1942559"/>
            <a:ext cx="6726064" cy="12452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6" name="Google Shape;166;p28"/>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7" name="Google Shape;167;p28"/>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descr="Text&#10;&#10;Description automatically generated" id="168" name="Google Shape;168;p28"/>
          <p:cNvPicPr preferRelativeResize="0"/>
          <p:nvPr/>
        </p:nvPicPr>
        <p:blipFill rotWithShape="1">
          <a:blip r:embed="rId4">
            <a:alphaModFix/>
          </a:blip>
          <a:srcRect b="0" l="0" r="0" t="0"/>
          <a:stretch/>
        </p:blipFill>
        <p:spPr>
          <a:xfrm>
            <a:off x="514890" y="1003120"/>
            <a:ext cx="2981325" cy="733425"/>
          </a:xfrm>
          <a:prstGeom prst="rect">
            <a:avLst/>
          </a:prstGeom>
          <a:noFill/>
          <a:ln>
            <a:noFill/>
          </a:ln>
        </p:spPr>
      </p:pic>
      <p:sp>
        <p:nvSpPr>
          <p:cNvPr id="169" name="Google Shape;169;p28"/>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0" name="Google Shape;170;p28"/>
          <p:cNvSpPr txBox="1"/>
          <p:nvPr>
            <p:ph idx="12" type="sldNum"/>
          </p:nvPr>
        </p:nvSpPr>
        <p:spPr>
          <a:xfrm>
            <a:off x="6941510" y="2062753"/>
            <a:ext cx="878916" cy="1017331"/>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sz="2700">
                <a:solidFill>
                  <a:schemeClr val="lt1"/>
                </a:solidFill>
                <a:latin typeface="Oswald"/>
                <a:ea typeface="Oswald"/>
                <a:cs typeface="Oswald"/>
                <a:sym typeface="Oswald"/>
              </a:defRPr>
            </a:lvl1pPr>
            <a:lvl2pPr indent="0" lvl="1" marL="0" algn="l">
              <a:spcBef>
                <a:spcPts val="0"/>
              </a:spcBef>
              <a:buNone/>
              <a:defRPr sz="2700">
                <a:solidFill>
                  <a:schemeClr val="lt1"/>
                </a:solidFill>
                <a:latin typeface="Oswald"/>
                <a:ea typeface="Oswald"/>
                <a:cs typeface="Oswald"/>
                <a:sym typeface="Oswald"/>
              </a:defRPr>
            </a:lvl2pPr>
            <a:lvl3pPr indent="0" lvl="2" marL="0" algn="l">
              <a:spcBef>
                <a:spcPts val="0"/>
              </a:spcBef>
              <a:buNone/>
              <a:defRPr sz="2700">
                <a:solidFill>
                  <a:schemeClr val="lt1"/>
                </a:solidFill>
                <a:latin typeface="Oswald"/>
                <a:ea typeface="Oswald"/>
                <a:cs typeface="Oswald"/>
                <a:sym typeface="Oswald"/>
              </a:defRPr>
            </a:lvl3pPr>
            <a:lvl4pPr indent="0" lvl="3" marL="0" algn="l">
              <a:spcBef>
                <a:spcPts val="0"/>
              </a:spcBef>
              <a:buNone/>
              <a:defRPr sz="2700">
                <a:solidFill>
                  <a:schemeClr val="lt1"/>
                </a:solidFill>
                <a:latin typeface="Oswald"/>
                <a:ea typeface="Oswald"/>
                <a:cs typeface="Oswald"/>
                <a:sym typeface="Oswald"/>
              </a:defRPr>
            </a:lvl4pPr>
            <a:lvl5pPr indent="0" lvl="4" marL="0" algn="l">
              <a:spcBef>
                <a:spcPts val="0"/>
              </a:spcBef>
              <a:buNone/>
              <a:defRPr sz="2700">
                <a:solidFill>
                  <a:schemeClr val="lt1"/>
                </a:solidFill>
                <a:latin typeface="Oswald"/>
                <a:ea typeface="Oswald"/>
                <a:cs typeface="Oswald"/>
                <a:sym typeface="Oswald"/>
              </a:defRPr>
            </a:lvl5pPr>
            <a:lvl6pPr indent="0" lvl="5" marL="0" algn="l">
              <a:spcBef>
                <a:spcPts val="0"/>
              </a:spcBef>
              <a:buNone/>
              <a:defRPr sz="2700">
                <a:solidFill>
                  <a:schemeClr val="lt1"/>
                </a:solidFill>
                <a:latin typeface="Oswald"/>
                <a:ea typeface="Oswald"/>
                <a:cs typeface="Oswald"/>
                <a:sym typeface="Oswald"/>
              </a:defRPr>
            </a:lvl6pPr>
            <a:lvl7pPr indent="0" lvl="6" marL="0" algn="l">
              <a:spcBef>
                <a:spcPts val="0"/>
              </a:spcBef>
              <a:buNone/>
              <a:defRPr sz="2700">
                <a:solidFill>
                  <a:schemeClr val="lt1"/>
                </a:solidFill>
                <a:latin typeface="Oswald"/>
                <a:ea typeface="Oswald"/>
                <a:cs typeface="Oswald"/>
                <a:sym typeface="Oswald"/>
              </a:defRPr>
            </a:lvl7pPr>
            <a:lvl8pPr indent="0" lvl="7" marL="0" algn="l">
              <a:spcBef>
                <a:spcPts val="0"/>
              </a:spcBef>
              <a:buNone/>
              <a:defRPr sz="2700">
                <a:solidFill>
                  <a:schemeClr val="lt1"/>
                </a:solidFill>
                <a:latin typeface="Oswald"/>
                <a:ea typeface="Oswald"/>
                <a:cs typeface="Oswald"/>
                <a:sym typeface="Oswald"/>
              </a:defRPr>
            </a:lvl8pPr>
            <a:lvl9pPr indent="0" lvl="8" marL="0" algn="l">
              <a:spcBef>
                <a:spcPts val="0"/>
              </a:spcBef>
              <a:buNone/>
              <a:defRPr sz="2700">
                <a:solidFill>
                  <a:schemeClr val="lt1"/>
                </a:solidFill>
                <a:latin typeface="Oswald"/>
                <a:ea typeface="Oswald"/>
                <a:cs typeface="Oswald"/>
                <a:sym typeface="Oswald"/>
              </a:defRPr>
            </a:lvl9pPr>
          </a:lstStyle>
          <a:p>
            <a:pPr indent="0" lvl="0" marL="0" rtl="0" algn="l">
              <a:spcBef>
                <a:spcPts val="0"/>
              </a:spcBef>
              <a:spcAft>
                <a:spcPts val="0"/>
              </a:spcAft>
              <a:buNone/>
            </a:pPr>
            <a:fld id="{00000000-1234-1234-1234-123412341234}" type="slidenum">
              <a:rPr lang="en"/>
              <a:t>‹#›</a:t>
            </a:fld>
            <a:endParaRPr/>
          </a:p>
        </p:txBody>
      </p:sp>
      <p:sp>
        <p:nvSpPr>
          <p:cNvPr id="171" name="Google Shape;171;p2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2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WHITE">
  <p:cSld name="Title 1 WHITE">
    <p:bg>
      <p:bgPr>
        <a:blipFill>
          <a:blip r:embed="rId2">
            <a:alphaModFix amt="75000"/>
          </a:blip>
          <a:stretch>
            <a:fillRect/>
          </a:stretch>
        </a:blipFill>
      </p:bgPr>
    </p:bg>
    <p:spTree>
      <p:nvGrpSpPr>
        <p:cNvPr id="173" name="Shape 173"/>
        <p:cNvGrpSpPr/>
        <p:nvPr/>
      </p:nvGrpSpPr>
      <p:grpSpPr>
        <a:xfrm>
          <a:off x="0" y="0"/>
          <a:ext cx="0" cy="0"/>
          <a:chOff x="0" y="0"/>
          <a:chExt cx="0" cy="0"/>
        </a:xfrm>
      </p:grpSpPr>
      <p:pic>
        <p:nvPicPr>
          <p:cNvPr descr="HD-ShadowLong.png" id="174" name="Google Shape;174;p29"/>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75" name="Google Shape;175;p29"/>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76" name="Google Shape;176;p29"/>
          <p:cNvSpPr/>
          <p:nvPr/>
        </p:nvSpPr>
        <p:spPr>
          <a:xfrm>
            <a:off x="-271129" y="1942559"/>
            <a:ext cx="6997194" cy="1245249"/>
          </a:xfrm>
          <a:prstGeom prst="rect">
            <a:avLst/>
          </a:prstGeom>
          <a:solidFill>
            <a:srgbClr val="FEFEFE"/>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7" name="Google Shape;177;p29"/>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rgbClr val="3F3F3F"/>
              </a:buClr>
              <a:buSzPts val="4100"/>
              <a:buFont typeface="Oswald"/>
              <a:buNone/>
              <a:defRPr sz="41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8" name="Google Shape;178;p29"/>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79" name="Google Shape;179;p29"/>
          <p:cNvSpPr/>
          <p:nvPr/>
        </p:nvSpPr>
        <p:spPr>
          <a:xfrm>
            <a:off x="6833786" y="1942559"/>
            <a:ext cx="240546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0" name="Google Shape;180;p29"/>
          <p:cNvSpPr txBox="1"/>
          <p:nvPr>
            <p:ph idx="12" type="sldNum"/>
          </p:nvPr>
        </p:nvSpPr>
        <p:spPr>
          <a:xfrm>
            <a:off x="6941510" y="2062753"/>
            <a:ext cx="878916" cy="1017331"/>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sz="2700">
                <a:solidFill>
                  <a:srgbClr val="888888"/>
                </a:solidFill>
                <a:latin typeface="Oswald"/>
                <a:ea typeface="Oswald"/>
                <a:cs typeface="Oswald"/>
                <a:sym typeface="Oswald"/>
              </a:defRPr>
            </a:lvl1pPr>
            <a:lvl2pPr indent="0" lvl="1" marL="0" algn="l">
              <a:spcBef>
                <a:spcPts val="0"/>
              </a:spcBef>
              <a:buNone/>
              <a:defRPr sz="2700">
                <a:solidFill>
                  <a:srgbClr val="888888"/>
                </a:solidFill>
                <a:latin typeface="Oswald"/>
                <a:ea typeface="Oswald"/>
                <a:cs typeface="Oswald"/>
                <a:sym typeface="Oswald"/>
              </a:defRPr>
            </a:lvl2pPr>
            <a:lvl3pPr indent="0" lvl="2" marL="0" algn="l">
              <a:spcBef>
                <a:spcPts val="0"/>
              </a:spcBef>
              <a:buNone/>
              <a:defRPr sz="2700">
                <a:solidFill>
                  <a:srgbClr val="888888"/>
                </a:solidFill>
                <a:latin typeface="Oswald"/>
                <a:ea typeface="Oswald"/>
                <a:cs typeface="Oswald"/>
                <a:sym typeface="Oswald"/>
              </a:defRPr>
            </a:lvl3pPr>
            <a:lvl4pPr indent="0" lvl="3" marL="0" algn="l">
              <a:spcBef>
                <a:spcPts val="0"/>
              </a:spcBef>
              <a:buNone/>
              <a:defRPr sz="2700">
                <a:solidFill>
                  <a:srgbClr val="888888"/>
                </a:solidFill>
                <a:latin typeface="Oswald"/>
                <a:ea typeface="Oswald"/>
                <a:cs typeface="Oswald"/>
                <a:sym typeface="Oswald"/>
              </a:defRPr>
            </a:lvl4pPr>
            <a:lvl5pPr indent="0" lvl="4" marL="0" algn="l">
              <a:spcBef>
                <a:spcPts val="0"/>
              </a:spcBef>
              <a:buNone/>
              <a:defRPr sz="2700">
                <a:solidFill>
                  <a:srgbClr val="888888"/>
                </a:solidFill>
                <a:latin typeface="Oswald"/>
                <a:ea typeface="Oswald"/>
                <a:cs typeface="Oswald"/>
                <a:sym typeface="Oswald"/>
              </a:defRPr>
            </a:lvl5pPr>
            <a:lvl6pPr indent="0" lvl="5" marL="0" algn="l">
              <a:spcBef>
                <a:spcPts val="0"/>
              </a:spcBef>
              <a:buNone/>
              <a:defRPr sz="2700">
                <a:solidFill>
                  <a:srgbClr val="888888"/>
                </a:solidFill>
                <a:latin typeface="Oswald"/>
                <a:ea typeface="Oswald"/>
                <a:cs typeface="Oswald"/>
                <a:sym typeface="Oswald"/>
              </a:defRPr>
            </a:lvl6pPr>
            <a:lvl7pPr indent="0" lvl="6" marL="0" algn="l">
              <a:spcBef>
                <a:spcPts val="0"/>
              </a:spcBef>
              <a:buNone/>
              <a:defRPr sz="2700">
                <a:solidFill>
                  <a:srgbClr val="888888"/>
                </a:solidFill>
                <a:latin typeface="Oswald"/>
                <a:ea typeface="Oswald"/>
                <a:cs typeface="Oswald"/>
                <a:sym typeface="Oswald"/>
              </a:defRPr>
            </a:lvl7pPr>
            <a:lvl8pPr indent="0" lvl="7" marL="0" algn="l">
              <a:spcBef>
                <a:spcPts val="0"/>
              </a:spcBef>
              <a:buNone/>
              <a:defRPr sz="2700">
                <a:solidFill>
                  <a:srgbClr val="888888"/>
                </a:solidFill>
                <a:latin typeface="Oswald"/>
                <a:ea typeface="Oswald"/>
                <a:cs typeface="Oswald"/>
                <a:sym typeface="Oswald"/>
              </a:defRPr>
            </a:lvl8pPr>
            <a:lvl9pPr indent="0" lvl="8" marL="0" algn="l">
              <a:spcBef>
                <a:spcPts val="0"/>
              </a:spcBef>
              <a:buNone/>
              <a:defRPr sz="2700">
                <a:solidFill>
                  <a:srgbClr val="888888"/>
                </a:solidFill>
                <a:latin typeface="Oswald"/>
                <a:ea typeface="Oswald"/>
                <a:cs typeface="Oswald"/>
                <a:sym typeface="Oswald"/>
              </a:defRPr>
            </a:lvl9pPr>
          </a:lstStyle>
          <a:p>
            <a:pPr indent="0" lvl="0" marL="0" rtl="0" algn="l">
              <a:spcBef>
                <a:spcPts val="0"/>
              </a:spcBef>
              <a:spcAft>
                <a:spcPts val="0"/>
              </a:spcAft>
              <a:buNone/>
            </a:pPr>
            <a:fld id="{00000000-1234-1234-1234-123412341234}" type="slidenum">
              <a:rPr lang="en"/>
              <a:t>‹#›</a:t>
            </a:fld>
            <a:endParaRPr/>
          </a:p>
        </p:txBody>
      </p:sp>
      <p:pic>
        <p:nvPicPr>
          <p:cNvPr id="181" name="Google Shape;181;p29"/>
          <p:cNvPicPr preferRelativeResize="0"/>
          <p:nvPr/>
        </p:nvPicPr>
        <p:blipFill rotWithShape="1">
          <a:blip r:embed="rId5">
            <a:alphaModFix/>
          </a:blip>
          <a:srcRect b="0" l="0" r="0" t="0"/>
          <a:stretch/>
        </p:blipFill>
        <p:spPr>
          <a:xfrm>
            <a:off x="514890" y="1003120"/>
            <a:ext cx="2981325" cy="733425"/>
          </a:xfrm>
          <a:prstGeom prst="rect">
            <a:avLst/>
          </a:prstGeom>
          <a:noFill/>
          <a:ln>
            <a:noFill/>
          </a:ln>
        </p:spPr>
      </p:pic>
      <p:sp>
        <p:nvSpPr>
          <p:cNvPr id="182" name="Google Shape;182;p2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3" name="Google Shape;183;p2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1 MAROON">
  <p:cSld name="1_Title 1 MAROON">
    <p:bg>
      <p:bgPr>
        <a:blipFill>
          <a:blip r:embed="rId2">
            <a:alphaModFix/>
          </a:blip>
          <a:stretch>
            <a:fillRect/>
          </a:stretch>
        </a:blipFill>
      </p:bgPr>
    </p:bg>
    <p:spTree>
      <p:nvGrpSpPr>
        <p:cNvPr id="184" name="Shape 184"/>
        <p:cNvGrpSpPr/>
        <p:nvPr/>
      </p:nvGrpSpPr>
      <p:grpSpPr>
        <a:xfrm>
          <a:off x="0" y="0"/>
          <a:ext cx="0" cy="0"/>
          <a:chOff x="0" y="0"/>
          <a:chExt cx="0" cy="0"/>
        </a:xfrm>
      </p:grpSpPr>
      <p:pic>
        <p:nvPicPr>
          <p:cNvPr descr="HD-ShadowLong.png" id="185" name="Google Shape;185;p30"/>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186" name="Google Shape;186;p30"/>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187" name="Google Shape;187;p30"/>
          <p:cNvSpPr/>
          <p:nvPr/>
        </p:nvSpPr>
        <p:spPr>
          <a:xfrm>
            <a:off x="0" y="1942559"/>
            <a:ext cx="6726064" cy="1245249"/>
          </a:xfrm>
          <a:prstGeom prst="rect">
            <a:avLst/>
          </a:prstGeom>
          <a:solidFill>
            <a:srgbClr val="0C0C0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8" name="Google Shape;188;p30"/>
          <p:cNvSpPr/>
          <p:nvPr/>
        </p:nvSpPr>
        <p:spPr>
          <a:xfrm>
            <a:off x="6833786" y="1942559"/>
            <a:ext cx="23864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9" name="Google Shape;189;p30"/>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0" name="Google Shape;190;p30"/>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descr="Logo&#10;&#10;Description automatically generated" id="191" name="Google Shape;191;p30"/>
          <p:cNvPicPr preferRelativeResize="0"/>
          <p:nvPr/>
        </p:nvPicPr>
        <p:blipFill rotWithShape="1">
          <a:blip r:embed="rId5">
            <a:alphaModFix/>
          </a:blip>
          <a:srcRect b="0" l="0" r="0" t="0"/>
          <a:stretch/>
        </p:blipFill>
        <p:spPr>
          <a:xfrm>
            <a:off x="7105650" y="2109522"/>
            <a:ext cx="1730769" cy="942498"/>
          </a:xfrm>
          <a:prstGeom prst="rect">
            <a:avLst/>
          </a:prstGeom>
          <a:noFill/>
          <a:ln>
            <a:noFill/>
          </a:ln>
        </p:spPr>
      </p:pic>
      <p:sp>
        <p:nvSpPr>
          <p:cNvPr id="192" name="Google Shape;192;p3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p3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1 GRAY">
  <p:cSld name="1_Title 1 GRAY">
    <p:spTree>
      <p:nvGrpSpPr>
        <p:cNvPr id="194" name="Shape 194"/>
        <p:cNvGrpSpPr/>
        <p:nvPr/>
      </p:nvGrpSpPr>
      <p:grpSpPr>
        <a:xfrm>
          <a:off x="0" y="0"/>
          <a:ext cx="0" cy="0"/>
          <a:chOff x="0" y="0"/>
          <a:chExt cx="0" cy="0"/>
        </a:xfrm>
      </p:grpSpPr>
      <p:pic>
        <p:nvPicPr>
          <p:cNvPr descr="HD-ShadowLong.png" id="195" name="Google Shape;195;p31"/>
          <p:cNvPicPr preferRelativeResize="0"/>
          <p:nvPr/>
        </p:nvPicPr>
        <p:blipFill rotWithShape="1">
          <a:blip r:embed="rId2">
            <a:alphaModFix/>
          </a:blip>
          <a:srcRect b="0" l="0" r="0" t="0"/>
          <a:stretch/>
        </p:blipFill>
        <p:spPr>
          <a:xfrm>
            <a:off x="1" y="3182138"/>
            <a:ext cx="6726063" cy="206957"/>
          </a:xfrm>
          <a:prstGeom prst="rect">
            <a:avLst/>
          </a:prstGeom>
          <a:noFill/>
          <a:ln>
            <a:noFill/>
          </a:ln>
        </p:spPr>
      </p:pic>
      <p:pic>
        <p:nvPicPr>
          <p:cNvPr descr="HD-ShadowShort.png" id="196" name="Google Shape;196;p31"/>
          <p:cNvPicPr preferRelativeResize="0"/>
          <p:nvPr/>
        </p:nvPicPr>
        <p:blipFill rotWithShape="1">
          <a:blip r:embed="rId3">
            <a:alphaModFix/>
          </a:blip>
          <a:srcRect b="0" l="0" r="0" t="0"/>
          <a:stretch/>
        </p:blipFill>
        <p:spPr>
          <a:xfrm>
            <a:off x="6833787" y="3182884"/>
            <a:ext cx="2307831" cy="207705"/>
          </a:xfrm>
          <a:prstGeom prst="rect">
            <a:avLst/>
          </a:prstGeom>
          <a:noFill/>
          <a:ln>
            <a:noFill/>
          </a:ln>
        </p:spPr>
      </p:pic>
      <p:sp>
        <p:nvSpPr>
          <p:cNvPr id="197" name="Google Shape;197;p31"/>
          <p:cNvSpPr/>
          <p:nvPr/>
        </p:nvSpPr>
        <p:spPr>
          <a:xfrm>
            <a:off x="0" y="1942559"/>
            <a:ext cx="6726064" cy="12452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8" name="Google Shape;198;p31"/>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9" name="Google Shape;199;p31"/>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200" name="Google Shape;200;p31"/>
          <p:cNvSpPr/>
          <p:nvPr/>
        </p:nvSpPr>
        <p:spPr>
          <a:xfrm>
            <a:off x="6833786" y="1942559"/>
            <a:ext cx="2395939"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01" name="Google Shape;201;p31"/>
          <p:cNvPicPr preferRelativeResize="0"/>
          <p:nvPr/>
        </p:nvPicPr>
        <p:blipFill rotWithShape="1">
          <a:blip r:embed="rId4">
            <a:alphaModFix/>
          </a:blip>
          <a:srcRect b="0" l="0" r="0" t="0"/>
          <a:stretch/>
        </p:blipFill>
        <p:spPr>
          <a:xfrm>
            <a:off x="7105650" y="2109522"/>
            <a:ext cx="1730769" cy="942498"/>
          </a:xfrm>
          <a:prstGeom prst="rect">
            <a:avLst/>
          </a:prstGeom>
          <a:noFill/>
          <a:ln>
            <a:noFill/>
          </a:ln>
        </p:spPr>
      </p:pic>
      <p:sp>
        <p:nvSpPr>
          <p:cNvPr id="202" name="Google Shape;202;p3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p3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1 WHITE">
  <p:cSld name="1_Title 1 WHITE">
    <p:bg>
      <p:bgPr>
        <a:blipFill>
          <a:blip r:embed="rId2">
            <a:alphaModFix amt="75000"/>
          </a:blip>
          <a:stretch>
            <a:fillRect/>
          </a:stretch>
        </a:blipFill>
      </p:bgPr>
    </p:bg>
    <p:spTree>
      <p:nvGrpSpPr>
        <p:cNvPr id="204" name="Shape 204"/>
        <p:cNvGrpSpPr/>
        <p:nvPr/>
      </p:nvGrpSpPr>
      <p:grpSpPr>
        <a:xfrm>
          <a:off x="0" y="0"/>
          <a:ext cx="0" cy="0"/>
          <a:chOff x="0" y="0"/>
          <a:chExt cx="0" cy="0"/>
        </a:xfrm>
      </p:grpSpPr>
      <p:pic>
        <p:nvPicPr>
          <p:cNvPr descr="HD-ShadowLong.png" id="205" name="Google Shape;205;p32"/>
          <p:cNvPicPr preferRelativeResize="0"/>
          <p:nvPr/>
        </p:nvPicPr>
        <p:blipFill rotWithShape="1">
          <a:blip r:embed="rId3">
            <a:alphaModFix/>
          </a:blip>
          <a:srcRect b="0" l="0" r="0" t="0"/>
          <a:stretch/>
        </p:blipFill>
        <p:spPr>
          <a:xfrm>
            <a:off x="1" y="3182138"/>
            <a:ext cx="6726063" cy="206957"/>
          </a:xfrm>
          <a:prstGeom prst="rect">
            <a:avLst/>
          </a:prstGeom>
          <a:noFill/>
          <a:ln>
            <a:noFill/>
          </a:ln>
        </p:spPr>
      </p:pic>
      <p:pic>
        <p:nvPicPr>
          <p:cNvPr descr="HD-ShadowShort.png" id="206" name="Google Shape;206;p32"/>
          <p:cNvPicPr preferRelativeResize="0"/>
          <p:nvPr/>
        </p:nvPicPr>
        <p:blipFill rotWithShape="1">
          <a:blip r:embed="rId4">
            <a:alphaModFix/>
          </a:blip>
          <a:srcRect b="0" l="0" r="0" t="0"/>
          <a:stretch/>
        </p:blipFill>
        <p:spPr>
          <a:xfrm>
            <a:off x="6833787" y="3182884"/>
            <a:ext cx="2307831" cy="207705"/>
          </a:xfrm>
          <a:prstGeom prst="rect">
            <a:avLst/>
          </a:prstGeom>
          <a:noFill/>
          <a:ln>
            <a:noFill/>
          </a:ln>
        </p:spPr>
      </p:pic>
      <p:sp>
        <p:nvSpPr>
          <p:cNvPr id="207" name="Google Shape;207;p32"/>
          <p:cNvSpPr/>
          <p:nvPr/>
        </p:nvSpPr>
        <p:spPr>
          <a:xfrm>
            <a:off x="-271129" y="1942559"/>
            <a:ext cx="6997194" cy="1245249"/>
          </a:xfrm>
          <a:prstGeom prst="rect">
            <a:avLst/>
          </a:prstGeom>
          <a:solidFill>
            <a:srgbClr val="FEFEFE"/>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8" name="Google Shape;208;p32"/>
          <p:cNvSpPr txBox="1"/>
          <p:nvPr>
            <p:ph type="ctrTitle"/>
          </p:nvPr>
        </p:nvSpPr>
        <p:spPr>
          <a:xfrm>
            <a:off x="510241" y="1954589"/>
            <a:ext cx="6108101" cy="1029803"/>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rgbClr val="3F3F3F"/>
              </a:buClr>
              <a:buSzPts val="4100"/>
              <a:buFont typeface="Oswald"/>
              <a:buNone/>
              <a:defRPr sz="41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9" name="Google Shape;209;p32"/>
          <p:cNvSpPr txBox="1"/>
          <p:nvPr>
            <p:ph idx="1" type="subTitle"/>
          </p:nvPr>
        </p:nvSpPr>
        <p:spPr>
          <a:xfrm>
            <a:off x="510241" y="3295529"/>
            <a:ext cx="6108101" cy="838265"/>
          </a:xfrm>
          <a:prstGeom prst="rect">
            <a:avLst/>
          </a:prstGeom>
          <a:noFill/>
          <a:ln>
            <a:noFill/>
          </a:ln>
        </p:spPr>
        <p:txBody>
          <a:bodyPr anchorCtr="0" anchor="t" bIns="34275" lIns="68575" spcFirstLastPara="1" rIns="68575" wrap="square" tIns="34275">
            <a:normAutofit/>
          </a:bodyPr>
          <a:lstStyle>
            <a:lvl1pPr lvl="0" algn="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0" name="Google Shape;210;p32"/>
          <p:cNvSpPr/>
          <p:nvPr/>
        </p:nvSpPr>
        <p:spPr>
          <a:xfrm>
            <a:off x="6833786" y="1942559"/>
            <a:ext cx="2310214" cy="1245249"/>
          </a:xfrm>
          <a:prstGeom prst="rect">
            <a:avLst/>
          </a:prstGeom>
          <a:solidFill>
            <a:srgbClr val="722E3C"/>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11" name="Google Shape;211;p32"/>
          <p:cNvPicPr preferRelativeResize="0"/>
          <p:nvPr/>
        </p:nvPicPr>
        <p:blipFill rotWithShape="1">
          <a:blip r:embed="rId5">
            <a:alphaModFix/>
          </a:blip>
          <a:srcRect b="0" l="0" r="0" t="0"/>
          <a:stretch/>
        </p:blipFill>
        <p:spPr>
          <a:xfrm>
            <a:off x="7105650" y="2109522"/>
            <a:ext cx="1730769" cy="942498"/>
          </a:xfrm>
          <a:prstGeom prst="rect">
            <a:avLst/>
          </a:prstGeom>
          <a:noFill/>
          <a:ln>
            <a:noFill/>
          </a:ln>
        </p:spPr>
      </p:pic>
      <p:sp>
        <p:nvSpPr>
          <p:cNvPr id="212" name="Google Shape;212;p32"/>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3" name="Google Shape;213;p32"/>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GRAY">
  <p:cSld name="Title 2 GRAY">
    <p:bg>
      <p:bgPr>
        <a:blipFill>
          <a:blip r:embed="rId2">
            <a:alphaModFix/>
          </a:blip>
          <a:stretch>
            <a:fillRect/>
          </a:stretch>
        </a:blipFill>
      </p:bgPr>
    </p:bg>
    <p:spTree>
      <p:nvGrpSpPr>
        <p:cNvPr id="214" name="Shape 214"/>
        <p:cNvGrpSpPr/>
        <p:nvPr/>
      </p:nvGrpSpPr>
      <p:grpSpPr>
        <a:xfrm>
          <a:off x="0" y="0"/>
          <a:ext cx="0" cy="0"/>
          <a:chOff x="0" y="0"/>
          <a:chExt cx="0" cy="0"/>
        </a:xfrm>
      </p:grpSpPr>
      <p:pic>
        <p:nvPicPr>
          <p:cNvPr descr="HD-ShadowLong.png" id="215" name="Google Shape;215;p33"/>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216" name="Google Shape;216;p33"/>
          <p:cNvSpPr/>
          <p:nvPr/>
        </p:nvSpPr>
        <p:spPr>
          <a:xfrm>
            <a:off x="0" y="1942559"/>
            <a:ext cx="9144000" cy="1245249"/>
          </a:xfrm>
          <a:prstGeom prst="rect">
            <a:avLst/>
          </a:prstGeom>
          <a:solidFill>
            <a:srgbClr val="59595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217" name="Google Shape;217;p33"/>
          <p:cNvSpPr txBox="1"/>
          <p:nvPr>
            <p:ph type="ctrTitle"/>
          </p:nvPr>
        </p:nvSpPr>
        <p:spPr>
          <a:xfrm>
            <a:off x="510242" y="1954590"/>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8" name="Google Shape;218;p33"/>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pic>
        <p:nvPicPr>
          <p:cNvPr descr="Logo&#10;&#10;Description automatically generated" id="219" name="Google Shape;219;p33"/>
          <p:cNvPicPr preferRelativeResize="0"/>
          <p:nvPr/>
        </p:nvPicPr>
        <p:blipFill rotWithShape="1">
          <a:blip r:embed="rId4">
            <a:alphaModFix/>
          </a:blip>
          <a:srcRect b="0" l="0" r="0" t="0"/>
          <a:stretch/>
        </p:blipFill>
        <p:spPr>
          <a:xfrm>
            <a:off x="3492794" y="549902"/>
            <a:ext cx="2139470" cy="1165058"/>
          </a:xfrm>
          <a:prstGeom prst="rect">
            <a:avLst/>
          </a:prstGeom>
          <a:noFill/>
          <a:ln>
            <a:noFill/>
          </a:ln>
        </p:spPr>
      </p:pic>
      <p:sp>
        <p:nvSpPr>
          <p:cNvPr id="220" name="Google Shape;220;p33"/>
          <p:cNvSpPr txBox="1"/>
          <p:nvPr>
            <p:ph idx="10" type="dt"/>
          </p:nvPr>
        </p:nvSpPr>
        <p:spPr>
          <a:xfrm>
            <a:off x="494415" y="4547834"/>
            <a:ext cx="8197701"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1" name="Google Shape;221;p33"/>
          <p:cNvSpPr txBox="1"/>
          <p:nvPr>
            <p:ph idx="11" type="ftr"/>
          </p:nvPr>
        </p:nvSpPr>
        <p:spPr>
          <a:xfrm>
            <a:off x="510240" y="4228857"/>
            <a:ext cx="818187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 GRAY">
  <p:cSld name="SECTION 1 - GRAY">
    <p:bg>
      <p:bgPr>
        <a:blipFill>
          <a:blip r:embed="rId2">
            <a:alphaModFix/>
          </a:blip>
          <a:stretch>
            <a:fillRect/>
          </a:stretch>
        </a:blipFill>
      </p:bgPr>
    </p:bg>
    <p:spTree>
      <p:nvGrpSpPr>
        <p:cNvPr id="222" name="Shape 222"/>
        <p:cNvGrpSpPr/>
        <p:nvPr/>
      </p:nvGrpSpPr>
      <p:grpSpPr>
        <a:xfrm>
          <a:off x="0" y="0"/>
          <a:ext cx="0" cy="0"/>
          <a:chOff x="0" y="0"/>
          <a:chExt cx="0" cy="0"/>
        </a:xfrm>
      </p:grpSpPr>
      <p:pic>
        <p:nvPicPr>
          <p:cNvPr descr="HD-ShadowLong.png" id="223" name="Google Shape;223;p34"/>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224" name="Google Shape;224;p34"/>
          <p:cNvSpPr/>
          <p:nvPr/>
        </p:nvSpPr>
        <p:spPr>
          <a:xfrm>
            <a:off x="0" y="1942559"/>
            <a:ext cx="9144000" cy="1245249"/>
          </a:xfrm>
          <a:prstGeom prst="rect">
            <a:avLst/>
          </a:prstGeom>
          <a:solidFill>
            <a:srgbClr val="59595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225" name="Google Shape;225;p34"/>
          <p:cNvSpPr txBox="1"/>
          <p:nvPr>
            <p:ph type="ctrTitle"/>
          </p:nvPr>
        </p:nvSpPr>
        <p:spPr>
          <a:xfrm>
            <a:off x="510242" y="1954590"/>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 name="Google Shape;226;p34"/>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 WHITE">
  <p:cSld name="SECTION 1 - WHITE">
    <p:bg>
      <p:bgPr>
        <a:blipFill>
          <a:blip r:embed="rId2">
            <a:alphaModFix amt="75000"/>
          </a:blip>
          <a:stretch>
            <a:fillRect/>
          </a:stretch>
        </a:blipFill>
      </p:bgPr>
    </p:bg>
    <p:spTree>
      <p:nvGrpSpPr>
        <p:cNvPr id="227" name="Shape 227"/>
        <p:cNvGrpSpPr/>
        <p:nvPr/>
      </p:nvGrpSpPr>
      <p:grpSpPr>
        <a:xfrm>
          <a:off x="0" y="0"/>
          <a:ext cx="0" cy="0"/>
          <a:chOff x="0" y="0"/>
          <a:chExt cx="0" cy="0"/>
        </a:xfrm>
      </p:grpSpPr>
      <p:pic>
        <p:nvPicPr>
          <p:cNvPr descr="HD-ShadowLong.png" id="228" name="Google Shape;228;p35"/>
          <p:cNvPicPr preferRelativeResize="0"/>
          <p:nvPr/>
        </p:nvPicPr>
        <p:blipFill rotWithShape="1">
          <a:blip r:embed="rId3">
            <a:alphaModFix/>
          </a:blip>
          <a:srcRect b="0" l="0" r="0" t="0"/>
          <a:stretch/>
        </p:blipFill>
        <p:spPr>
          <a:xfrm>
            <a:off x="1" y="3182138"/>
            <a:ext cx="6726063" cy="206957"/>
          </a:xfrm>
          <a:prstGeom prst="rect">
            <a:avLst/>
          </a:prstGeom>
          <a:noFill/>
          <a:ln>
            <a:noFill/>
          </a:ln>
        </p:spPr>
      </p:pic>
      <p:sp>
        <p:nvSpPr>
          <p:cNvPr id="229" name="Google Shape;229;p35"/>
          <p:cNvSpPr/>
          <p:nvPr/>
        </p:nvSpPr>
        <p:spPr>
          <a:xfrm>
            <a:off x="0" y="1942559"/>
            <a:ext cx="9144000" cy="1245249"/>
          </a:xfrm>
          <a:prstGeom prst="rect">
            <a:avLst/>
          </a:prstGeom>
          <a:solidFill>
            <a:srgbClr val="722E3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0" name="Google Shape;230;p35"/>
          <p:cNvSpPr txBox="1"/>
          <p:nvPr>
            <p:ph type="ctrTitle"/>
          </p:nvPr>
        </p:nvSpPr>
        <p:spPr>
          <a:xfrm>
            <a:off x="510242" y="1946615"/>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1" name="Google Shape;231;p35"/>
          <p:cNvSpPr txBox="1"/>
          <p:nvPr>
            <p:ph idx="1" type="subTitle"/>
          </p:nvPr>
        </p:nvSpPr>
        <p:spPr>
          <a:xfrm>
            <a:off x="510242" y="3295529"/>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3F3F3F"/>
              </a:buClr>
              <a:buSzPts val="1500"/>
              <a:buNone/>
              <a:defRPr sz="1500">
                <a:solidFill>
                  <a:srgbClr val="3F3F3F"/>
                </a:solidFill>
              </a:defRPr>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 - MAROON">
  <p:cSld name="SECTION 2 - MAROON">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36"/>
          <p:cNvSpPr txBox="1"/>
          <p:nvPr>
            <p:ph type="ctrTitle"/>
          </p:nvPr>
        </p:nvSpPr>
        <p:spPr>
          <a:xfrm>
            <a:off x="510242" y="1523970"/>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4" name="Google Shape;234;p36"/>
          <p:cNvSpPr txBox="1"/>
          <p:nvPr>
            <p:ph idx="1" type="subTitle"/>
          </p:nvPr>
        </p:nvSpPr>
        <p:spPr>
          <a:xfrm>
            <a:off x="510242" y="2561882"/>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 - GRAY">
  <p:cSld name="SECTION 2 - GRAY">
    <p:bg>
      <p:bgPr>
        <a:blipFill>
          <a:blip r:embed="rId2">
            <a:alphaModFix/>
          </a:blip>
          <a:stretch>
            <a:fillRect/>
          </a:stretch>
        </a:blipFill>
      </p:bgPr>
    </p:bg>
    <p:spTree>
      <p:nvGrpSpPr>
        <p:cNvPr id="235" name="Shape 235"/>
        <p:cNvGrpSpPr/>
        <p:nvPr/>
      </p:nvGrpSpPr>
      <p:grpSpPr>
        <a:xfrm>
          <a:off x="0" y="0"/>
          <a:ext cx="0" cy="0"/>
          <a:chOff x="0" y="0"/>
          <a:chExt cx="0" cy="0"/>
        </a:xfrm>
      </p:grpSpPr>
      <p:sp>
        <p:nvSpPr>
          <p:cNvPr id="236" name="Google Shape;236;p37"/>
          <p:cNvSpPr txBox="1"/>
          <p:nvPr>
            <p:ph type="ctrTitle"/>
          </p:nvPr>
        </p:nvSpPr>
        <p:spPr>
          <a:xfrm>
            <a:off x="510242" y="1523971"/>
            <a:ext cx="8173901" cy="1029803"/>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100"/>
              <a:buFont typeface="Oswald"/>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7" name="Google Shape;237;p37"/>
          <p:cNvSpPr txBox="1"/>
          <p:nvPr>
            <p:ph idx="1" type="subTitle"/>
          </p:nvPr>
        </p:nvSpPr>
        <p:spPr>
          <a:xfrm>
            <a:off x="510242" y="2561883"/>
            <a:ext cx="8173901" cy="83826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500"/>
              <a:buNone/>
              <a:defRPr sz="15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MAROON" type="secHead">
  <p:cSld name="SECTION_HEADER">
    <p:bg>
      <p:bgPr>
        <a:blipFill>
          <a:blip r:embed="rId2">
            <a:alphaModFix/>
          </a:blip>
          <a:stretch>
            <a:fillRect/>
          </a:stretch>
        </a:blipFill>
      </p:bgPr>
    </p:bg>
    <p:spTree>
      <p:nvGrpSpPr>
        <p:cNvPr id="238" name="Shape 238"/>
        <p:cNvGrpSpPr/>
        <p:nvPr/>
      </p:nvGrpSpPr>
      <p:grpSpPr>
        <a:xfrm>
          <a:off x="0" y="0"/>
          <a:ext cx="0" cy="0"/>
          <a:chOff x="0" y="0"/>
          <a:chExt cx="0" cy="0"/>
        </a:xfrm>
      </p:grpSpPr>
      <p:pic>
        <p:nvPicPr>
          <p:cNvPr descr="HD-ShadowLong.png" id="239" name="Google Shape;239;p38"/>
          <p:cNvPicPr preferRelativeResize="0"/>
          <p:nvPr/>
        </p:nvPicPr>
        <p:blipFill rotWithShape="1">
          <a:blip r:embed="rId3">
            <a:alphaModFix/>
          </a:blip>
          <a:srcRect b="0" l="0" r="0" t="0"/>
          <a:stretch/>
        </p:blipFill>
        <p:spPr>
          <a:xfrm>
            <a:off x="1" y="3022900"/>
            <a:ext cx="7245870" cy="240873"/>
          </a:xfrm>
          <a:prstGeom prst="rect">
            <a:avLst/>
          </a:prstGeom>
          <a:noFill/>
          <a:ln>
            <a:noFill/>
          </a:ln>
        </p:spPr>
      </p:pic>
      <p:sp>
        <p:nvSpPr>
          <p:cNvPr id="240" name="Google Shape;240;p38"/>
          <p:cNvSpPr/>
          <p:nvPr/>
        </p:nvSpPr>
        <p:spPr>
          <a:xfrm>
            <a:off x="0" y="2002421"/>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41" name="Google Shape;241;p38"/>
          <p:cNvPicPr preferRelativeResize="0"/>
          <p:nvPr/>
        </p:nvPicPr>
        <p:blipFill rotWithShape="1">
          <a:blip r:embed="rId3">
            <a:alphaModFix/>
          </a:blip>
          <a:srcRect b="0" l="0" r="0" t="0"/>
          <a:stretch/>
        </p:blipFill>
        <p:spPr>
          <a:xfrm>
            <a:off x="-1" y="3025831"/>
            <a:ext cx="7257327" cy="240873"/>
          </a:xfrm>
          <a:prstGeom prst="rect">
            <a:avLst/>
          </a:prstGeom>
          <a:noFill/>
          <a:ln>
            <a:noFill/>
          </a:ln>
        </p:spPr>
      </p:pic>
      <p:sp>
        <p:nvSpPr>
          <p:cNvPr id="242" name="Google Shape;242;p38"/>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lt1"/>
              </a:buClr>
              <a:buSzPts val="2700"/>
              <a:buFont typeface="Oswald"/>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3" name="Google Shape;243;p38"/>
          <p:cNvSpPr txBox="1"/>
          <p:nvPr>
            <p:ph idx="1" type="body"/>
          </p:nvPr>
        </p:nvSpPr>
        <p:spPr>
          <a:xfrm>
            <a:off x="300692"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chemeClr val="lt1"/>
              </a:buClr>
              <a:buSzPts val="1500"/>
              <a:buNone/>
              <a:defRPr sz="1500">
                <a:solidFill>
                  <a:schemeClr val="lt1"/>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44" name="Google Shape;244;p38"/>
          <p:cNvPicPr preferRelativeResize="0"/>
          <p:nvPr/>
        </p:nvPicPr>
        <p:blipFill rotWithShape="1">
          <a:blip r:embed="rId4">
            <a:alphaModFix/>
          </a:blip>
          <a:srcRect b="0" l="0" r="0" t="0"/>
          <a:stretch/>
        </p:blipFill>
        <p:spPr>
          <a:xfrm>
            <a:off x="7358297" y="3023645"/>
            <a:ext cx="1783321" cy="160499"/>
          </a:xfrm>
          <a:prstGeom prst="rect">
            <a:avLst/>
          </a:prstGeom>
          <a:noFill/>
          <a:ln>
            <a:noFill/>
          </a:ln>
        </p:spPr>
      </p:pic>
      <p:sp>
        <p:nvSpPr>
          <p:cNvPr id="245" name="Google Shape;245;p38"/>
          <p:cNvSpPr/>
          <p:nvPr/>
        </p:nvSpPr>
        <p:spPr>
          <a:xfrm>
            <a:off x="7352414" y="2002421"/>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46" name="Google Shape;246;p38"/>
          <p:cNvPicPr preferRelativeResize="0"/>
          <p:nvPr/>
        </p:nvPicPr>
        <p:blipFill rotWithShape="1">
          <a:blip r:embed="rId5">
            <a:alphaModFix/>
          </a:blip>
          <a:srcRect b="0" l="0" r="0" t="0"/>
          <a:stretch/>
        </p:blipFill>
        <p:spPr>
          <a:xfrm>
            <a:off x="7543578" y="2119047"/>
            <a:ext cx="1435716" cy="781826"/>
          </a:xfrm>
          <a:prstGeom prst="rect">
            <a:avLst/>
          </a:prstGeom>
          <a:noFill/>
          <a:ln>
            <a:noFill/>
          </a:ln>
        </p:spPr>
      </p:pic>
      <p:sp>
        <p:nvSpPr>
          <p:cNvPr id="247" name="Google Shape;247;p3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 name="Google Shape;248;p3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GRAY">
  <p:cSld name="SECTION 3 - GRAY">
    <p:bg>
      <p:bgPr>
        <a:blipFill>
          <a:blip r:embed="rId2">
            <a:alphaModFix/>
          </a:blip>
          <a:stretch>
            <a:fillRect/>
          </a:stretch>
        </a:blipFill>
      </p:bgPr>
    </p:bg>
    <p:spTree>
      <p:nvGrpSpPr>
        <p:cNvPr id="249" name="Shape 249"/>
        <p:cNvGrpSpPr/>
        <p:nvPr/>
      </p:nvGrpSpPr>
      <p:grpSpPr>
        <a:xfrm>
          <a:off x="0" y="0"/>
          <a:ext cx="0" cy="0"/>
          <a:chOff x="0" y="0"/>
          <a:chExt cx="0" cy="0"/>
        </a:xfrm>
      </p:grpSpPr>
      <p:pic>
        <p:nvPicPr>
          <p:cNvPr descr="HD-ShadowLong.png" id="250" name="Google Shape;250;p39"/>
          <p:cNvPicPr preferRelativeResize="0"/>
          <p:nvPr/>
        </p:nvPicPr>
        <p:blipFill rotWithShape="1">
          <a:blip r:embed="rId3">
            <a:alphaModFix/>
          </a:blip>
          <a:srcRect b="0" l="0" r="0" t="0"/>
          <a:stretch/>
        </p:blipFill>
        <p:spPr>
          <a:xfrm>
            <a:off x="1" y="3022900"/>
            <a:ext cx="7245870" cy="240873"/>
          </a:xfrm>
          <a:prstGeom prst="rect">
            <a:avLst/>
          </a:prstGeom>
          <a:noFill/>
          <a:ln>
            <a:noFill/>
          </a:ln>
        </p:spPr>
      </p:pic>
      <p:sp>
        <p:nvSpPr>
          <p:cNvPr id="251" name="Google Shape;251;p39"/>
          <p:cNvSpPr/>
          <p:nvPr/>
        </p:nvSpPr>
        <p:spPr>
          <a:xfrm>
            <a:off x="0" y="2002421"/>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52" name="Google Shape;252;p39"/>
          <p:cNvPicPr preferRelativeResize="0"/>
          <p:nvPr/>
        </p:nvPicPr>
        <p:blipFill rotWithShape="1">
          <a:blip r:embed="rId3">
            <a:alphaModFix/>
          </a:blip>
          <a:srcRect b="0" l="0" r="0" t="0"/>
          <a:stretch/>
        </p:blipFill>
        <p:spPr>
          <a:xfrm>
            <a:off x="-1" y="3025831"/>
            <a:ext cx="7257327" cy="240873"/>
          </a:xfrm>
          <a:prstGeom prst="rect">
            <a:avLst/>
          </a:prstGeom>
          <a:noFill/>
          <a:ln>
            <a:noFill/>
          </a:ln>
        </p:spPr>
      </p:pic>
      <p:sp>
        <p:nvSpPr>
          <p:cNvPr id="253" name="Google Shape;253;p39"/>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lt1"/>
              </a:buClr>
              <a:buSzPts val="2700"/>
              <a:buFont typeface="Oswald"/>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4" name="Google Shape;254;p39"/>
          <p:cNvSpPr txBox="1"/>
          <p:nvPr>
            <p:ph idx="1" type="body"/>
          </p:nvPr>
        </p:nvSpPr>
        <p:spPr>
          <a:xfrm>
            <a:off x="291167"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chemeClr val="lt1"/>
              </a:buClr>
              <a:buSzPts val="1500"/>
              <a:buNone/>
              <a:defRPr sz="1500">
                <a:solidFill>
                  <a:schemeClr val="lt1"/>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55" name="Google Shape;255;p39"/>
          <p:cNvPicPr preferRelativeResize="0"/>
          <p:nvPr/>
        </p:nvPicPr>
        <p:blipFill rotWithShape="1">
          <a:blip r:embed="rId4">
            <a:alphaModFix/>
          </a:blip>
          <a:srcRect b="0" l="0" r="0" t="0"/>
          <a:stretch/>
        </p:blipFill>
        <p:spPr>
          <a:xfrm>
            <a:off x="7358297" y="3023645"/>
            <a:ext cx="1783321" cy="160499"/>
          </a:xfrm>
          <a:prstGeom prst="rect">
            <a:avLst/>
          </a:prstGeom>
          <a:noFill/>
          <a:ln>
            <a:noFill/>
          </a:ln>
        </p:spPr>
      </p:pic>
      <p:sp>
        <p:nvSpPr>
          <p:cNvPr id="256" name="Google Shape;256;p39"/>
          <p:cNvSpPr/>
          <p:nvPr/>
        </p:nvSpPr>
        <p:spPr>
          <a:xfrm>
            <a:off x="7352414" y="2002421"/>
            <a:ext cx="188683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57" name="Google Shape;257;p39"/>
          <p:cNvPicPr preferRelativeResize="0"/>
          <p:nvPr/>
        </p:nvPicPr>
        <p:blipFill rotWithShape="1">
          <a:blip r:embed="rId5">
            <a:alphaModFix/>
          </a:blip>
          <a:srcRect b="0" l="0" r="0" t="0"/>
          <a:stretch/>
        </p:blipFill>
        <p:spPr>
          <a:xfrm>
            <a:off x="7543578" y="2119047"/>
            <a:ext cx="1435716" cy="781826"/>
          </a:xfrm>
          <a:prstGeom prst="rect">
            <a:avLst/>
          </a:prstGeom>
          <a:noFill/>
          <a:ln>
            <a:noFill/>
          </a:ln>
        </p:spPr>
      </p:pic>
      <p:sp>
        <p:nvSpPr>
          <p:cNvPr id="258" name="Google Shape;258;p3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3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WHITE">
  <p:cSld name="SECTION 3 - WHITE">
    <p:bg>
      <p:bgPr>
        <a:blipFill>
          <a:blip r:embed="rId2">
            <a:alphaModFix amt="75000"/>
          </a:blip>
          <a:stretch>
            <a:fillRect/>
          </a:stretch>
        </a:blipFill>
      </p:bgPr>
    </p:bg>
    <p:spTree>
      <p:nvGrpSpPr>
        <p:cNvPr id="260" name="Shape 260"/>
        <p:cNvGrpSpPr/>
        <p:nvPr/>
      </p:nvGrpSpPr>
      <p:grpSpPr>
        <a:xfrm>
          <a:off x="0" y="0"/>
          <a:ext cx="0" cy="0"/>
          <a:chOff x="0" y="0"/>
          <a:chExt cx="0" cy="0"/>
        </a:xfrm>
      </p:grpSpPr>
      <p:pic>
        <p:nvPicPr>
          <p:cNvPr descr="HD-ShadowLong.png" id="261" name="Google Shape;261;p40"/>
          <p:cNvPicPr preferRelativeResize="0"/>
          <p:nvPr/>
        </p:nvPicPr>
        <p:blipFill rotWithShape="1">
          <a:blip r:embed="rId3">
            <a:alphaModFix/>
          </a:blip>
          <a:srcRect b="0" l="0" r="0" t="0"/>
          <a:stretch/>
        </p:blipFill>
        <p:spPr>
          <a:xfrm>
            <a:off x="1" y="3022900"/>
            <a:ext cx="7245870" cy="240873"/>
          </a:xfrm>
          <a:prstGeom prst="rect">
            <a:avLst/>
          </a:prstGeom>
          <a:noFill/>
          <a:ln>
            <a:noFill/>
          </a:ln>
        </p:spPr>
      </p:pic>
      <p:sp>
        <p:nvSpPr>
          <p:cNvPr id="262" name="Google Shape;262;p40"/>
          <p:cNvSpPr/>
          <p:nvPr/>
        </p:nvSpPr>
        <p:spPr>
          <a:xfrm>
            <a:off x="-104775" y="2002421"/>
            <a:ext cx="73694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63" name="Google Shape;263;p40"/>
          <p:cNvPicPr preferRelativeResize="0"/>
          <p:nvPr/>
        </p:nvPicPr>
        <p:blipFill rotWithShape="1">
          <a:blip r:embed="rId3">
            <a:alphaModFix/>
          </a:blip>
          <a:srcRect b="0" l="0" r="0" t="0"/>
          <a:stretch/>
        </p:blipFill>
        <p:spPr>
          <a:xfrm>
            <a:off x="-1" y="3025831"/>
            <a:ext cx="7257327" cy="240873"/>
          </a:xfrm>
          <a:prstGeom prst="rect">
            <a:avLst/>
          </a:prstGeom>
          <a:noFill/>
          <a:ln>
            <a:noFill/>
          </a:ln>
        </p:spPr>
      </p:pic>
      <p:sp>
        <p:nvSpPr>
          <p:cNvPr id="264" name="Google Shape;264;p40"/>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3F3F3F"/>
              </a:buClr>
              <a:buSzPts val="2700"/>
              <a:buFont typeface="Oswald"/>
              <a:buNone/>
              <a:defRPr sz="27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5" name="Google Shape;265;p40"/>
          <p:cNvSpPr txBox="1"/>
          <p:nvPr>
            <p:ph idx="1" type="body"/>
          </p:nvPr>
        </p:nvSpPr>
        <p:spPr>
          <a:xfrm>
            <a:off x="291167"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rgbClr val="3F3F3F"/>
              </a:buClr>
              <a:buSzPts val="1500"/>
              <a:buNone/>
              <a:defRPr sz="1500">
                <a:solidFill>
                  <a:srgbClr val="3F3F3F"/>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66" name="Google Shape;266;p40"/>
          <p:cNvPicPr preferRelativeResize="0"/>
          <p:nvPr/>
        </p:nvPicPr>
        <p:blipFill rotWithShape="1">
          <a:blip r:embed="rId4">
            <a:alphaModFix/>
          </a:blip>
          <a:srcRect b="0" l="0" r="0" t="0"/>
          <a:stretch/>
        </p:blipFill>
        <p:spPr>
          <a:xfrm>
            <a:off x="7358297" y="3023645"/>
            <a:ext cx="1783321" cy="160499"/>
          </a:xfrm>
          <a:prstGeom prst="rect">
            <a:avLst/>
          </a:prstGeom>
          <a:noFill/>
          <a:ln>
            <a:noFill/>
          </a:ln>
        </p:spPr>
      </p:pic>
      <p:sp>
        <p:nvSpPr>
          <p:cNvPr id="267" name="Google Shape;267;p40"/>
          <p:cNvSpPr/>
          <p:nvPr/>
        </p:nvSpPr>
        <p:spPr>
          <a:xfrm>
            <a:off x="7352414" y="2002421"/>
            <a:ext cx="186778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68" name="Google Shape;268;p40"/>
          <p:cNvPicPr preferRelativeResize="0"/>
          <p:nvPr/>
        </p:nvPicPr>
        <p:blipFill rotWithShape="1">
          <a:blip r:embed="rId5">
            <a:alphaModFix/>
          </a:blip>
          <a:srcRect b="0" l="0" r="0" t="0"/>
          <a:stretch/>
        </p:blipFill>
        <p:spPr>
          <a:xfrm>
            <a:off x="7543578" y="2119047"/>
            <a:ext cx="1435716" cy="781826"/>
          </a:xfrm>
          <a:prstGeom prst="rect">
            <a:avLst/>
          </a:prstGeom>
          <a:noFill/>
          <a:ln>
            <a:noFill/>
          </a:ln>
        </p:spPr>
      </p:pic>
      <p:sp>
        <p:nvSpPr>
          <p:cNvPr id="269" name="Google Shape;269;p4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4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 SOLID WHITE">
  <p:cSld name="SECTION 3 - SOLID WHITE">
    <p:bg>
      <p:bgPr>
        <a:solidFill>
          <a:schemeClr val="lt1"/>
        </a:solidFill>
      </p:bgPr>
    </p:bg>
    <p:spTree>
      <p:nvGrpSpPr>
        <p:cNvPr id="271" name="Shape 271"/>
        <p:cNvGrpSpPr/>
        <p:nvPr/>
      </p:nvGrpSpPr>
      <p:grpSpPr>
        <a:xfrm>
          <a:off x="0" y="0"/>
          <a:ext cx="0" cy="0"/>
          <a:chOff x="0" y="0"/>
          <a:chExt cx="0" cy="0"/>
        </a:xfrm>
      </p:grpSpPr>
      <p:pic>
        <p:nvPicPr>
          <p:cNvPr descr="HD-ShadowLong.png" id="272" name="Google Shape;272;p41"/>
          <p:cNvPicPr preferRelativeResize="0"/>
          <p:nvPr/>
        </p:nvPicPr>
        <p:blipFill rotWithShape="1">
          <a:blip r:embed="rId2">
            <a:alphaModFix/>
          </a:blip>
          <a:srcRect b="0" l="0" r="0" t="0"/>
          <a:stretch/>
        </p:blipFill>
        <p:spPr>
          <a:xfrm>
            <a:off x="1" y="3022900"/>
            <a:ext cx="7245870" cy="240873"/>
          </a:xfrm>
          <a:prstGeom prst="rect">
            <a:avLst/>
          </a:prstGeom>
          <a:noFill/>
          <a:ln>
            <a:noFill/>
          </a:ln>
        </p:spPr>
      </p:pic>
      <p:sp>
        <p:nvSpPr>
          <p:cNvPr id="273" name="Google Shape;273;p41"/>
          <p:cNvSpPr/>
          <p:nvPr/>
        </p:nvSpPr>
        <p:spPr>
          <a:xfrm>
            <a:off x="-76200" y="2002421"/>
            <a:ext cx="734089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HD-ShadowLong.png" id="274" name="Google Shape;274;p41"/>
          <p:cNvPicPr preferRelativeResize="0"/>
          <p:nvPr/>
        </p:nvPicPr>
        <p:blipFill rotWithShape="1">
          <a:blip r:embed="rId2">
            <a:alphaModFix/>
          </a:blip>
          <a:srcRect b="0" l="0" r="0" t="0"/>
          <a:stretch/>
        </p:blipFill>
        <p:spPr>
          <a:xfrm>
            <a:off x="-1" y="3025831"/>
            <a:ext cx="7257327" cy="240873"/>
          </a:xfrm>
          <a:prstGeom prst="rect">
            <a:avLst/>
          </a:prstGeom>
          <a:noFill/>
          <a:ln>
            <a:noFill/>
          </a:ln>
        </p:spPr>
      </p:pic>
      <p:sp>
        <p:nvSpPr>
          <p:cNvPr id="275" name="Google Shape;275;p41"/>
          <p:cNvSpPr txBox="1"/>
          <p:nvPr>
            <p:ph type="title"/>
          </p:nvPr>
        </p:nvSpPr>
        <p:spPr>
          <a:xfrm>
            <a:off x="-166877" y="2205416"/>
            <a:ext cx="7210395" cy="818091"/>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3F3F3F"/>
              </a:buClr>
              <a:buSzPts val="2700"/>
              <a:buFont typeface="Oswald"/>
              <a:buNone/>
              <a:defRPr sz="2700">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6" name="Google Shape;276;p41"/>
          <p:cNvSpPr txBox="1"/>
          <p:nvPr>
            <p:ph idx="1" type="body"/>
          </p:nvPr>
        </p:nvSpPr>
        <p:spPr>
          <a:xfrm>
            <a:off x="291167" y="3116978"/>
            <a:ext cx="6747808" cy="1278013"/>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rgbClr val="3F3F3F"/>
              </a:buClr>
              <a:buSzPts val="1500"/>
              <a:buNone/>
              <a:defRPr sz="1500">
                <a:solidFill>
                  <a:srgbClr val="3F3F3F"/>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pic>
        <p:nvPicPr>
          <p:cNvPr descr="HD-ShadowShort.png" id="277" name="Google Shape;277;p41"/>
          <p:cNvPicPr preferRelativeResize="0"/>
          <p:nvPr/>
        </p:nvPicPr>
        <p:blipFill rotWithShape="1">
          <a:blip r:embed="rId3">
            <a:alphaModFix/>
          </a:blip>
          <a:srcRect b="0" l="0" r="0" t="0"/>
          <a:stretch/>
        </p:blipFill>
        <p:spPr>
          <a:xfrm>
            <a:off x="7358297" y="3023645"/>
            <a:ext cx="1783321" cy="160499"/>
          </a:xfrm>
          <a:prstGeom prst="rect">
            <a:avLst/>
          </a:prstGeom>
          <a:noFill/>
          <a:ln>
            <a:noFill/>
          </a:ln>
        </p:spPr>
      </p:pic>
      <p:sp>
        <p:nvSpPr>
          <p:cNvPr id="278" name="Google Shape;278;p41"/>
          <p:cNvSpPr/>
          <p:nvPr/>
        </p:nvSpPr>
        <p:spPr>
          <a:xfrm>
            <a:off x="7352414" y="2002421"/>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279" name="Google Shape;279;p41"/>
          <p:cNvPicPr preferRelativeResize="0"/>
          <p:nvPr/>
        </p:nvPicPr>
        <p:blipFill rotWithShape="1">
          <a:blip r:embed="rId4">
            <a:alphaModFix/>
          </a:blip>
          <a:srcRect b="0" l="0" r="0" t="0"/>
          <a:stretch/>
        </p:blipFill>
        <p:spPr>
          <a:xfrm>
            <a:off x="7543578" y="2119047"/>
            <a:ext cx="1435716" cy="781826"/>
          </a:xfrm>
          <a:prstGeom prst="rect">
            <a:avLst/>
          </a:prstGeom>
          <a:noFill/>
          <a:ln>
            <a:noFill/>
          </a:ln>
        </p:spPr>
      </p:pic>
      <p:sp>
        <p:nvSpPr>
          <p:cNvPr id="280" name="Google Shape;280;p4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1" name="Google Shape;281;p4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MAROON">
  <p:cSld name="BLANK MAROON">
    <p:bg>
      <p:bgPr>
        <a:blipFill>
          <a:blip r:embed="rId2">
            <a:alphaModFix/>
          </a:blip>
          <a:stretch>
            <a:fillRect/>
          </a:stretch>
        </a:blipFill>
      </p:bgPr>
    </p:bg>
    <p:spTree>
      <p:nvGrpSpPr>
        <p:cNvPr id="282" name="Shape 282"/>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MAROON NOTILE">
  <p:cSld name="BLANK MAROON NOTILE">
    <p:bg>
      <p:bgPr>
        <a:blipFill>
          <a:blip r:embed="rId2">
            <a:alphaModFix/>
          </a:blip>
          <a:stretch>
            <a:fillRect/>
          </a:stretch>
        </a:blipFill>
      </p:bgPr>
    </p:bg>
    <p:spTree>
      <p:nvGrpSpPr>
        <p:cNvPr id="283" name="Shape 283"/>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AY">
  <p:cSld name="BLANK GRAY">
    <p:bg>
      <p:bgPr>
        <a:blipFill>
          <a:blip r:embed="rId2">
            <a:alphaModFix/>
          </a:blip>
          <a:stretch>
            <a:fillRect/>
          </a:stretch>
        </a:blipFill>
      </p:bgPr>
    </p:bg>
    <p:spTree>
      <p:nvGrpSpPr>
        <p:cNvPr id="284" name="Shape 284"/>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AY NOTILE">
  <p:cSld name="BLANK GRAY NOTILE">
    <p:bg>
      <p:bgPr>
        <a:blipFill>
          <a:blip r:embed="rId2">
            <a:alphaModFix/>
          </a:blip>
          <a:stretch>
            <a:fillRect/>
          </a:stretch>
        </a:blipFill>
      </p:bgPr>
    </p:bg>
    <p:spTree>
      <p:nvGrpSpPr>
        <p:cNvPr id="285" name="Shape 285"/>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p:cSld name="BLANK WHITE">
    <p:bg>
      <p:bgPr>
        <a:blipFill>
          <a:blip r:embed="rId2">
            <a:alphaModFix amt="75000"/>
          </a:blip>
          <a:stretch>
            <a:fillRect/>
          </a:stretch>
        </a:blipFill>
      </p:bgPr>
    </p:bg>
    <p:spTree>
      <p:nvGrpSpPr>
        <p:cNvPr id="286" name="Shape 286"/>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NOTILE">
  <p:cSld name="BLANK WHITE NOTILE">
    <p:bg>
      <p:bgPr>
        <a:blipFill>
          <a:blip r:embed="rId2">
            <a:alphaModFix amt="75000"/>
          </a:blip>
          <a:stretch>
            <a:fillRect/>
          </a:stretch>
        </a:blipFill>
      </p:bgPr>
    </p:bg>
    <p:spTree>
      <p:nvGrpSpPr>
        <p:cNvPr id="287" name="Shape 287"/>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MAROON">
  <p:cSld name="Blank with Headline - MAROON">
    <p:bg>
      <p:bgPr>
        <a:blipFill>
          <a:blip r:embed="rId2">
            <a:alphaModFix/>
          </a:blip>
          <a:stretch>
            <a:fillRect/>
          </a:stretch>
        </a:blipFill>
      </p:bgPr>
    </p:bg>
    <p:spTree>
      <p:nvGrpSpPr>
        <p:cNvPr id="288" name="Shape 288"/>
        <p:cNvGrpSpPr/>
        <p:nvPr/>
      </p:nvGrpSpPr>
      <p:grpSpPr>
        <a:xfrm>
          <a:off x="0" y="0"/>
          <a:ext cx="0" cy="0"/>
          <a:chOff x="0" y="0"/>
          <a:chExt cx="0" cy="0"/>
        </a:xfrm>
      </p:grpSpPr>
      <p:pic>
        <p:nvPicPr>
          <p:cNvPr descr="HD-ShadowLong.png" id="289" name="Google Shape;289;p48"/>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290" name="Google Shape;290;p48"/>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291" name="Google Shape;291;p48"/>
          <p:cNvSpPr/>
          <p:nvPr/>
        </p:nvSpPr>
        <p:spPr>
          <a:xfrm>
            <a:off x="0" y="457200"/>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2" name="Google Shape;292;p48"/>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93" name="Google Shape;293;p48"/>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294" name="Google Shape;294;p48"/>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295" name="Google Shape;295;p4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4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GRAY">
  <p:cSld name="Blank with Headline - GRAY">
    <p:bg>
      <p:bgPr>
        <a:blipFill>
          <a:blip r:embed="rId2">
            <a:alphaModFix/>
          </a:blip>
          <a:stretch>
            <a:fillRect/>
          </a:stretch>
        </a:blipFill>
      </p:bgPr>
    </p:bg>
    <p:spTree>
      <p:nvGrpSpPr>
        <p:cNvPr id="297" name="Shape 297"/>
        <p:cNvGrpSpPr/>
        <p:nvPr/>
      </p:nvGrpSpPr>
      <p:grpSpPr>
        <a:xfrm>
          <a:off x="0" y="0"/>
          <a:ext cx="0" cy="0"/>
          <a:chOff x="0" y="0"/>
          <a:chExt cx="0" cy="0"/>
        </a:xfrm>
      </p:grpSpPr>
      <p:pic>
        <p:nvPicPr>
          <p:cNvPr descr="HD-ShadowLong.png" id="298" name="Google Shape;298;p49"/>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299" name="Google Shape;299;p49"/>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00" name="Google Shape;300;p49"/>
          <p:cNvSpPr/>
          <p:nvPr/>
        </p:nvSpPr>
        <p:spPr>
          <a:xfrm>
            <a:off x="0" y="457200"/>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1" name="Google Shape;301;p49"/>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2" name="Google Shape;302;p49"/>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03" name="Google Shape;303;p49"/>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04" name="Google Shape;304;p4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4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Headline - SOLID WHITE">
  <p:cSld name="Blank with Headline - SOLID WHITE">
    <p:bg>
      <p:bgPr>
        <a:solidFill>
          <a:schemeClr val="lt1"/>
        </a:solidFill>
      </p:bgPr>
    </p:bg>
    <p:spTree>
      <p:nvGrpSpPr>
        <p:cNvPr id="306" name="Shape 306"/>
        <p:cNvGrpSpPr/>
        <p:nvPr/>
      </p:nvGrpSpPr>
      <p:grpSpPr>
        <a:xfrm>
          <a:off x="0" y="0"/>
          <a:ext cx="0" cy="0"/>
          <a:chOff x="0" y="0"/>
          <a:chExt cx="0" cy="0"/>
        </a:xfrm>
      </p:grpSpPr>
      <p:pic>
        <p:nvPicPr>
          <p:cNvPr descr="HD-ShadowLong.png" id="307" name="Google Shape;307;p50"/>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308" name="Google Shape;308;p50"/>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09" name="Google Shape;309;p50"/>
          <p:cNvSpPr/>
          <p:nvPr/>
        </p:nvSpPr>
        <p:spPr>
          <a:xfrm>
            <a:off x="-66675" y="457200"/>
            <a:ext cx="73313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0" name="Google Shape;310;p50"/>
          <p:cNvSpPr/>
          <p:nvPr/>
        </p:nvSpPr>
        <p:spPr>
          <a:xfrm>
            <a:off x="7352414" y="457200"/>
            <a:ext cx="189636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1" name="Google Shape;311;p50"/>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12" name="Google Shape;312;p50"/>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13" name="Google Shape;313;p5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5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WHITE">
  <p:cSld name="Title and Content - WHITE">
    <p:bg>
      <p:bgPr>
        <a:blipFill>
          <a:blip r:embed="rId2">
            <a:alphaModFix amt="75000"/>
          </a:blip>
          <a:stretch>
            <a:fillRect/>
          </a:stretch>
        </a:blipFill>
      </p:bgPr>
    </p:bg>
    <p:spTree>
      <p:nvGrpSpPr>
        <p:cNvPr id="315" name="Shape 315"/>
        <p:cNvGrpSpPr/>
        <p:nvPr/>
      </p:nvGrpSpPr>
      <p:grpSpPr>
        <a:xfrm>
          <a:off x="0" y="0"/>
          <a:ext cx="0" cy="0"/>
          <a:chOff x="0" y="0"/>
          <a:chExt cx="0" cy="0"/>
        </a:xfrm>
      </p:grpSpPr>
      <p:sp>
        <p:nvSpPr>
          <p:cNvPr id="316" name="Google Shape;316;p51"/>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317" name="Google Shape;317;p51"/>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18" name="Google Shape;318;p51"/>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19" name="Google Shape;319;p51"/>
          <p:cNvSpPr/>
          <p:nvPr/>
        </p:nvSpPr>
        <p:spPr>
          <a:xfrm>
            <a:off x="-104775" y="457200"/>
            <a:ext cx="7369470"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0" name="Google Shape;320;p51"/>
          <p:cNvSpPr/>
          <p:nvPr/>
        </p:nvSpPr>
        <p:spPr>
          <a:xfrm>
            <a:off x="7352414" y="457200"/>
            <a:ext cx="186778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1" name="Google Shape;321;p51"/>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22" name="Google Shape;322;p51"/>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23" name="Google Shape;323;p5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5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SOLID WHITE">
  <p:cSld name="Title and Content - SOLID WHITE">
    <p:bg>
      <p:bgPr>
        <a:solidFill>
          <a:schemeClr val="lt1"/>
        </a:solidFill>
      </p:bgPr>
    </p:bg>
    <p:spTree>
      <p:nvGrpSpPr>
        <p:cNvPr id="325" name="Shape 325"/>
        <p:cNvGrpSpPr/>
        <p:nvPr/>
      </p:nvGrpSpPr>
      <p:grpSpPr>
        <a:xfrm>
          <a:off x="0" y="0"/>
          <a:ext cx="0" cy="0"/>
          <a:chOff x="0" y="0"/>
          <a:chExt cx="0" cy="0"/>
        </a:xfrm>
      </p:grpSpPr>
      <p:sp>
        <p:nvSpPr>
          <p:cNvPr id="326" name="Google Shape;326;p52"/>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Long.png" id="327" name="Google Shape;327;p52"/>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328" name="Google Shape;328;p52"/>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29" name="Google Shape;329;p52"/>
          <p:cNvSpPr/>
          <p:nvPr/>
        </p:nvSpPr>
        <p:spPr>
          <a:xfrm>
            <a:off x="-76200" y="457200"/>
            <a:ext cx="734089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0" name="Google Shape;330;p52"/>
          <p:cNvSpPr/>
          <p:nvPr/>
        </p:nvSpPr>
        <p:spPr>
          <a:xfrm>
            <a:off x="7352414" y="457200"/>
            <a:ext cx="19154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1" name="Google Shape;331;p52"/>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332" name="Google Shape;332;p52"/>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33" name="Google Shape;333;p52"/>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52"/>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MAROON">
  <p:cSld name="Content - MAROON">
    <p:bg>
      <p:bgPr>
        <a:blipFill>
          <a:blip r:embed="rId2">
            <a:alphaModFix/>
          </a:blip>
          <a:stretch>
            <a:fillRect/>
          </a:stretch>
        </a:blipFill>
      </p:bgPr>
    </p:bg>
    <p:spTree>
      <p:nvGrpSpPr>
        <p:cNvPr id="335" name="Shape 335"/>
        <p:cNvGrpSpPr/>
        <p:nvPr/>
      </p:nvGrpSpPr>
      <p:grpSpPr>
        <a:xfrm>
          <a:off x="0" y="0"/>
          <a:ext cx="0" cy="0"/>
          <a:chOff x="0" y="0"/>
          <a:chExt cx="0" cy="0"/>
        </a:xfrm>
      </p:grpSpPr>
      <p:sp>
        <p:nvSpPr>
          <p:cNvPr id="336" name="Google Shape;336;p53"/>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HD-ShadowShort.png" id="337" name="Google Shape;337;p53"/>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38" name="Google Shape;338;p53"/>
          <p:cNvSpPr/>
          <p:nvPr/>
        </p:nvSpPr>
        <p:spPr>
          <a:xfrm>
            <a:off x="7352414" y="457200"/>
            <a:ext cx="189636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Logo&#10;&#10;Description automatically generated" id="339" name="Google Shape;339;p53"/>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40" name="Google Shape;340;p53"/>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1" name="Google Shape;341;p53"/>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GRAY">
  <p:cSld name="1_Title and Content - GRAY">
    <p:bg>
      <p:bgPr>
        <a:blipFill>
          <a:blip r:embed="rId2">
            <a:alphaModFix/>
          </a:blip>
          <a:stretch>
            <a:fillRect/>
          </a:stretch>
        </a:blipFill>
      </p:bgPr>
    </p:bg>
    <p:spTree>
      <p:nvGrpSpPr>
        <p:cNvPr id="342" name="Shape 342"/>
        <p:cNvGrpSpPr/>
        <p:nvPr/>
      </p:nvGrpSpPr>
      <p:grpSpPr>
        <a:xfrm>
          <a:off x="0" y="0"/>
          <a:ext cx="0" cy="0"/>
          <a:chOff x="0" y="0"/>
          <a:chExt cx="0" cy="0"/>
        </a:xfrm>
      </p:grpSpPr>
      <p:pic>
        <p:nvPicPr>
          <p:cNvPr descr="HD-ShadowShort.png" id="343" name="Google Shape;343;p54"/>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44" name="Google Shape;344;p54"/>
          <p:cNvSpPr/>
          <p:nvPr/>
        </p:nvSpPr>
        <p:spPr>
          <a:xfrm>
            <a:off x="7352414" y="457200"/>
            <a:ext cx="179158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5" name="Google Shape;345;p54"/>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46" name="Google Shape;346;p54"/>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47" name="Google Shape;347;p54"/>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8" name="Google Shape;348;p54"/>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WHITE">
  <p:cSld name="1_Title and Content - WHITE">
    <p:bg>
      <p:bgPr>
        <a:blipFill>
          <a:blip r:embed="rId2">
            <a:alphaModFix amt="75000"/>
          </a:blip>
          <a:stretch>
            <a:fillRect/>
          </a:stretch>
        </a:blipFill>
      </p:bgPr>
    </p:bg>
    <p:spTree>
      <p:nvGrpSpPr>
        <p:cNvPr id="349" name="Shape 349"/>
        <p:cNvGrpSpPr/>
        <p:nvPr/>
      </p:nvGrpSpPr>
      <p:grpSpPr>
        <a:xfrm>
          <a:off x="0" y="0"/>
          <a:ext cx="0" cy="0"/>
          <a:chOff x="0" y="0"/>
          <a:chExt cx="0" cy="0"/>
        </a:xfrm>
      </p:grpSpPr>
      <p:pic>
        <p:nvPicPr>
          <p:cNvPr descr="HD-ShadowShort.png" id="350" name="Google Shape;350;p55"/>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351" name="Google Shape;351;p55"/>
          <p:cNvSpPr/>
          <p:nvPr/>
        </p:nvSpPr>
        <p:spPr>
          <a:xfrm>
            <a:off x="7352414" y="457200"/>
            <a:ext cx="1877311"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2" name="Google Shape;352;p55"/>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53" name="Google Shape;353;p55"/>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354" name="Google Shape;354;p55"/>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5" name="Google Shape;355;p55"/>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SOLID WHITE">
  <p:cSld name="1_Title and Content - SOLID WHITE">
    <p:bg>
      <p:bgPr>
        <a:solidFill>
          <a:schemeClr val="lt1"/>
        </a:solidFill>
      </p:bgPr>
    </p:bg>
    <p:spTree>
      <p:nvGrpSpPr>
        <p:cNvPr id="356" name="Shape 356"/>
        <p:cNvGrpSpPr/>
        <p:nvPr/>
      </p:nvGrpSpPr>
      <p:grpSpPr>
        <a:xfrm>
          <a:off x="0" y="0"/>
          <a:ext cx="0" cy="0"/>
          <a:chOff x="0" y="0"/>
          <a:chExt cx="0" cy="0"/>
        </a:xfrm>
      </p:grpSpPr>
      <p:pic>
        <p:nvPicPr>
          <p:cNvPr descr="HD-ShadowShort.png" id="357" name="Google Shape;357;p56"/>
          <p:cNvPicPr preferRelativeResize="0"/>
          <p:nvPr/>
        </p:nvPicPr>
        <p:blipFill rotWithShape="1">
          <a:blip r:embed="rId2">
            <a:alphaModFix/>
          </a:blip>
          <a:srcRect b="0" l="0" r="0" t="0"/>
          <a:stretch/>
        </p:blipFill>
        <p:spPr>
          <a:xfrm>
            <a:off x="7358297" y="1478425"/>
            <a:ext cx="1783321" cy="160499"/>
          </a:xfrm>
          <a:prstGeom prst="rect">
            <a:avLst/>
          </a:prstGeom>
          <a:noFill/>
          <a:ln>
            <a:noFill/>
          </a:ln>
        </p:spPr>
      </p:pic>
      <p:sp>
        <p:nvSpPr>
          <p:cNvPr id="358" name="Google Shape;358;p56"/>
          <p:cNvSpPr/>
          <p:nvPr/>
        </p:nvSpPr>
        <p:spPr>
          <a:xfrm>
            <a:off x="0" y="457200"/>
            <a:ext cx="7264695" cy="102614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9" name="Google Shape;359;p56"/>
          <p:cNvSpPr/>
          <p:nvPr/>
        </p:nvSpPr>
        <p:spPr>
          <a:xfrm>
            <a:off x="7352414" y="457200"/>
            <a:ext cx="1886836"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0" name="Google Shape;360;p56"/>
          <p:cNvSpPr txBox="1"/>
          <p:nvPr>
            <p:ph idx="1" type="body"/>
          </p:nvPr>
        </p:nvSpPr>
        <p:spPr>
          <a:xfrm>
            <a:off x="510242" y="442732"/>
            <a:ext cx="6634233" cy="400941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61" name="Google Shape;361;p56"/>
          <p:cNvPicPr preferRelativeResize="0"/>
          <p:nvPr/>
        </p:nvPicPr>
        <p:blipFill rotWithShape="1">
          <a:blip r:embed="rId3">
            <a:alphaModFix/>
          </a:blip>
          <a:srcRect b="0" l="0" r="0" t="0"/>
          <a:stretch/>
        </p:blipFill>
        <p:spPr>
          <a:xfrm>
            <a:off x="7534053" y="573827"/>
            <a:ext cx="1435716" cy="781826"/>
          </a:xfrm>
          <a:prstGeom prst="rect">
            <a:avLst/>
          </a:prstGeom>
          <a:noFill/>
          <a:ln>
            <a:noFill/>
          </a:ln>
        </p:spPr>
      </p:pic>
      <p:sp>
        <p:nvSpPr>
          <p:cNvPr id="362" name="Google Shape;362;p56"/>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3" name="Google Shape;363;p56"/>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MAROON">
  <p:cSld name="TITLE TWO COL MAROON">
    <p:bg>
      <p:bgPr>
        <a:blipFill>
          <a:blip r:embed="rId2">
            <a:alphaModFix/>
          </a:blip>
          <a:stretch>
            <a:fillRect/>
          </a:stretch>
        </a:blipFill>
      </p:bgPr>
    </p:bg>
    <p:spTree>
      <p:nvGrpSpPr>
        <p:cNvPr id="364" name="Shape 364"/>
        <p:cNvGrpSpPr/>
        <p:nvPr/>
      </p:nvGrpSpPr>
      <p:grpSpPr>
        <a:xfrm>
          <a:off x="0" y="0"/>
          <a:ext cx="0" cy="0"/>
          <a:chOff x="0" y="0"/>
          <a:chExt cx="0" cy="0"/>
        </a:xfrm>
      </p:grpSpPr>
      <p:pic>
        <p:nvPicPr>
          <p:cNvPr descr="HD-ShadowLong.png" id="365" name="Google Shape;365;p57"/>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66" name="Google Shape;366;p57"/>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67" name="Google Shape;367;p57"/>
          <p:cNvSpPr/>
          <p:nvPr/>
        </p:nvSpPr>
        <p:spPr>
          <a:xfrm>
            <a:off x="0" y="457200"/>
            <a:ext cx="7264695" cy="102614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8" name="Google Shape;368;p57"/>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9" name="Google Shape;369;p57"/>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0" name="Google Shape;370;p57"/>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71" name="Google Shape;371;p57"/>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72" name="Google Shape;372;p57"/>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73" name="Google Shape;373;p57"/>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4" name="Google Shape;374;p57"/>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GRAY">
  <p:cSld name="TITLE TWO COL GRAY">
    <p:bg>
      <p:bgPr>
        <a:blipFill>
          <a:blip r:embed="rId2">
            <a:alphaModFix/>
          </a:blip>
          <a:stretch>
            <a:fillRect/>
          </a:stretch>
        </a:blipFill>
      </p:bgPr>
    </p:bg>
    <p:spTree>
      <p:nvGrpSpPr>
        <p:cNvPr id="375" name="Shape 375"/>
        <p:cNvGrpSpPr/>
        <p:nvPr/>
      </p:nvGrpSpPr>
      <p:grpSpPr>
        <a:xfrm>
          <a:off x="0" y="0"/>
          <a:ext cx="0" cy="0"/>
          <a:chOff x="0" y="0"/>
          <a:chExt cx="0" cy="0"/>
        </a:xfrm>
      </p:grpSpPr>
      <p:pic>
        <p:nvPicPr>
          <p:cNvPr descr="HD-ShadowLong.png" id="376" name="Google Shape;376;p58"/>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77" name="Google Shape;377;p58"/>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78" name="Google Shape;378;p58"/>
          <p:cNvSpPr/>
          <p:nvPr/>
        </p:nvSpPr>
        <p:spPr>
          <a:xfrm>
            <a:off x="0" y="457200"/>
            <a:ext cx="7264695" cy="1026149"/>
          </a:xfrm>
          <a:prstGeom prst="rect">
            <a:avLst/>
          </a:prstGeom>
          <a:solidFill>
            <a:srgbClr val="595959"/>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 name="Google Shape;379;p58"/>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0" name="Google Shape;380;p58"/>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1" name="Google Shape;381;p58"/>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82" name="Google Shape;382;p58"/>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83" name="Google Shape;383;p58"/>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84" name="Google Shape;384;p58"/>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5" name="Google Shape;385;p58"/>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WHITE">
  <p:cSld name="TITLE TWO COL WHITE">
    <p:bg>
      <p:bgPr>
        <a:blipFill>
          <a:blip r:embed="rId2">
            <a:alphaModFix amt="75000"/>
          </a:blip>
          <a:stretch>
            <a:fillRect/>
          </a:stretch>
        </a:blipFill>
      </p:bgPr>
    </p:bg>
    <p:spTree>
      <p:nvGrpSpPr>
        <p:cNvPr id="386" name="Shape 386"/>
        <p:cNvGrpSpPr/>
        <p:nvPr/>
      </p:nvGrpSpPr>
      <p:grpSpPr>
        <a:xfrm>
          <a:off x="0" y="0"/>
          <a:ext cx="0" cy="0"/>
          <a:chOff x="0" y="0"/>
          <a:chExt cx="0" cy="0"/>
        </a:xfrm>
      </p:grpSpPr>
      <p:pic>
        <p:nvPicPr>
          <p:cNvPr descr="HD-ShadowLong.png" id="387" name="Google Shape;387;p59"/>
          <p:cNvPicPr preferRelativeResize="0"/>
          <p:nvPr/>
        </p:nvPicPr>
        <p:blipFill rotWithShape="1">
          <a:blip r:embed="rId3">
            <a:alphaModFix/>
          </a:blip>
          <a:srcRect b="0" l="0" r="0" t="0"/>
          <a:stretch/>
        </p:blipFill>
        <p:spPr>
          <a:xfrm>
            <a:off x="1" y="1477680"/>
            <a:ext cx="7245870" cy="240873"/>
          </a:xfrm>
          <a:prstGeom prst="rect">
            <a:avLst/>
          </a:prstGeom>
          <a:noFill/>
          <a:ln>
            <a:noFill/>
          </a:ln>
        </p:spPr>
      </p:pic>
      <p:pic>
        <p:nvPicPr>
          <p:cNvPr descr="HD-ShadowShort.png" id="388" name="Google Shape;388;p59"/>
          <p:cNvPicPr preferRelativeResize="0"/>
          <p:nvPr/>
        </p:nvPicPr>
        <p:blipFill rotWithShape="1">
          <a:blip r:embed="rId4">
            <a:alphaModFix/>
          </a:blip>
          <a:srcRect b="0" l="0" r="0" t="0"/>
          <a:stretch/>
        </p:blipFill>
        <p:spPr>
          <a:xfrm>
            <a:off x="7358297" y="1478425"/>
            <a:ext cx="1783321" cy="160499"/>
          </a:xfrm>
          <a:prstGeom prst="rect">
            <a:avLst/>
          </a:prstGeom>
          <a:noFill/>
          <a:ln>
            <a:noFill/>
          </a:ln>
        </p:spPr>
      </p:pic>
      <p:sp>
        <p:nvSpPr>
          <p:cNvPr id="389" name="Google Shape;389;p59"/>
          <p:cNvSpPr/>
          <p:nvPr/>
        </p:nvSpPr>
        <p:spPr>
          <a:xfrm>
            <a:off x="-133350" y="457200"/>
            <a:ext cx="739804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0" name="Google Shape;390;p59"/>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1" name="Google Shape;391;p59"/>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2" name="Google Shape;392;p59"/>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93" name="Google Shape;393;p59"/>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394" name="Google Shape;394;p59"/>
          <p:cNvPicPr preferRelativeResize="0"/>
          <p:nvPr/>
        </p:nvPicPr>
        <p:blipFill rotWithShape="1">
          <a:blip r:embed="rId5">
            <a:alphaModFix/>
          </a:blip>
          <a:srcRect b="0" l="0" r="0" t="0"/>
          <a:stretch/>
        </p:blipFill>
        <p:spPr>
          <a:xfrm>
            <a:off x="7534053" y="573827"/>
            <a:ext cx="1435716" cy="781826"/>
          </a:xfrm>
          <a:prstGeom prst="rect">
            <a:avLst/>
          </a:prstGeom>
          <a:noFill/>
          <a:ln>
            <a:noFill/>
          </a:ln>
        </p:spPr>
      </p:pic>
      <p:sp>
        <p:nvSpPr>
          <p:cNvPr id="395" name="Google Shape;395;p59"/>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6" name="Google Shape;396;p59"/>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COL SOLID WHITE">
  <p:cSld name="TITLE TWO COL SOLID WHITE">
    <p:bg>
      <p:bgPr>
        <a:solidFill>
          <a:schemeClr val="lt1"/>
        </a:solidFill>
      </p:bgPr>
    </p:bg>
    <p:spTree>
      <p:nvGrpSpPr>
        <p:cNvPr id="397" name="Shape 397"/>
        <p:cNvGrpSpPr/>
        <p:nvPr/>
      </p:nvGrpSpPr>
      <p:grpSpPr>
        <a:xfrm>
          <a:off x="0" y="0"/>
          <a:ext cx="0" cy="0"/>
          <a:chOff x="0" y="0"/>
          <a:chExt cx="0" cy="0"/>
        </a:xfrm>
      </p:grpSpPr>
      <p:pic>
        <p:nvPicPr>
          <p:cNvPr descr="HD-ShadowLong.png" id="398" name="Google Shape;398;p60"/>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399" name="Google Shape;399;p60"/>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00" name="Google Shape;400;p60"/>
          <p:cNvSpPr/>
          <p:nvPr/>
        </p:nvSpPr>
        <p:spPr>
          <a:xfrm>
            <a:off x="-95250" y="457200"/>
            <a:ext cx="7359945" cy="1026149"/>
          </a:xfrm>
          <a:prstGeom prst="rect">
            <a:avLst/>
          </a:prstGeom>
          <a:solidFill>
            <a:schemeClr val="lt1"/>
          </a:solidFill>
          <a:ln cap="flat" cmpd="sng" w="9525">
            <a:solidFill>
              <a:srgbClr val="D8D8D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1" name="Google Shape;401;p60"/>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2" name="Google Shape;402;p60"/>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2700"/>
              <a:buFont typeface="Oswald"/>
              <a:buNone/>
              <a:defRPr>
                <a:solidFill>
                  <a:srgbClr val="3F3F3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3" name="Google Shape;403;p60"/>
          <p:cNvSpPr txBox="1"/>
          <p:nvPr>
            <p:ph idx="1" type="body"/>
          </p:nvPr>
        </p:nvSpPr>
        <p:spPr>
          <a:xfrm>
            <a:off x="510240" y="1752655"/>
            <a:ext cx="3632643"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04" name="Google Shape;404;p60"/>
          <p:cNvSpPr txBox="1"/>
          <p:nvPr>
            <p:ph idx="2" type="body"/>
          </p:nvPr>
        </p:nvSpPr>
        <p:spPr>
          <a:xfrm>
            <a:off x="4195592" y="1752655"/>
            <a:ext cx="3633958" cy="2699487"/>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05" name="Google Shape;405;p60"/>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06" name="Google Shape;406;p60"/>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7" name="Google Shape;407;p60"/>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MAROON">
  <p:cSld name="TWO COL NO TITLE MAROON">
    <p:bg>
      <p:bgPr>
        <a:blipFill>
          <a:blip r:embed="rId2">
            <a:alphaModFix/>
          </a:blip>
          <a:stretch>
            <a:fillRect/>
          </a:stretch>
        </a:blipFill>
      </p:bgPr>
    </p:bg>
    <p:spTree>
      <p:nvGrpSpPr>
        <p:cNvPr id="408" name="Shape 408"/>
        <p:cNvGrpSpPr/>
        <p:nvPr/>
      </p:nvGrpSpPr>
      <p:grpSpPr>
        <a:xfrm>
          <a:off x="0" y="0"/>
          <a:ext cx="0" cy="0"/>
          <a:chOff x="0" y="0"/>
          <a:chExt cx="0" cy="0"/>
        </a:xfrm>
      </p:grpSpPr>
      <p:pic>
        <p:nvPicPr>
          <p:cNvPr descr="HD-ShadowShort.png" id="409" name="Google Shape;409;p61"/>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10" name="Google Shape;410;p61"/>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1" name="Google Shape;411;p61"/>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12" name="Google Shape;412;p61"/>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13" name="Google Shape;413;p61"/>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14" name="Google Shape;414;p61"/>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5" name="Google Shape;415;p61"/>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GRAY">
  <p:cSld name="TWO COL NO TITLE GRAY">
    <p:bg>
      <p:bgPr>
        <a:blipFill>
          <a:blip r:embed="rId2">
            <a:alphaModFix/>
          </a:blip>
          <a:stretch>
            <a:fillRect/>
          </a:stretch>
        </a:blipFill>
      </p:bgPr>
    </p:bg>
    <p:spTree>
      <p:nvGrpSpPr>
        <p:cNvPr id="416" name="Shape 416"/>
        <p:cNvGrpSpPr/>
        <p:nvPr/>
      </p:nvGrpSpPr>
      <p:grpSpPr>
        <a:xfrm>
          <a:off x="0" y="0"/>
          <a:ext cx="0" cy="0"/>
          <a:chOff x="0" y="0"/>
          <a:chExt cx="0" cy="0"/>
        </a:xfrm>
      </p:grpSpPr>
      <p:pic>
        <p:nvPicPr>
          <p:cNvPr descr="HD-ShadowShort.png" id="417" name="Google Shape;417;p62"/>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18" name="Google Shape;418;p62"/>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9" name="Google Shape;419;p62"/>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20" name="Google Shape;420;p62"/>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o"/>
              <a:defRPr/>
            </a:lvl3pPr>
            <a:lvl4pPr indent="-228600" lvl="3" marL="1828800" algn="l">
              <a:lnSpc>
                <a:spcPct val="90000"/>
              </a:lnSpc>
              <a:spcBef>
                <a:spcPts val="400"/>
              </a:spcBef>
              <a:spcAft>
                <a:spcPts val="0"/>
              </a:spcAft>
              <a:buClr>
                <a:schemeClr val="lt1"/>
              </a:buClr>
              <a:buSzPts val="1400"/>
              <a:buNone/>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21" name="Google Shape;421;p62"/>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22" name="Google Shape;422;p62"/>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3" name="Google Shape;423;p62"/>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lt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WHITE">
  <p:cSld name="TWO COL NO TITLE WHITE">
    <p:bg>
      <p:bgPr>
        <a:blipFill>
          <a:blip r:embed="rId2">
            <a:alphaModFix amt="75000"/>
          </a:blip>
          <a:stretch>
            <a:fillRect/>
          </a:stretch>
        </a:blipFill>
      </p:bgPr>
    </p:bg>
    <p:spTree>
      <p:nvGrpSpPr>
        <p:cNvPr id="424" name="Shape 424"/>
        <p:cNvGrpSpPr/>
        <p:nvPr/>
      </p:nvGrpSpPr>
      <p:grpSpPr>
        <a:xfrm>
          <a:off x="0" y="0"/>
          <a:ext cx="0" cy="0"/>
          <a:chOff x="0" y="0"/>
          <a:chExt cx="0" cy="0"/>
        </a:xfrm>
      </p:grpSpPr>
      <p:pic>
        <p:nvPicPr>
          <p:cNvPr descr="HD-ShadowShort.png" id="425" name="Google Shape;425;p63"/>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26" name="Google Shape;426;p63"/>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7" name="Google Shape;427;p63"/>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28" name="Google Shape;428;p63"/>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29" name="Google Shape;429;p63"/>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30" name="Google Shape;430;p63"/>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1" name="Google Shape;431;p63"/>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 NO TITLE SOLID WHITE">
  <p:cSld name="TWO COL NO TITLE SOLID WHITE">
    <p:bg>
      <p:bgPr>
        <a:solidFill>
          <a:schemeClr val="lt1"/>
        </a:solidFill>
      </p:bgPr>
    </p:bg>
    <p:spTree>
      <p:nvGrpSpPr>
        <p:cNvPr id="432" name="Shape 432"/>
        <p:cNvGrpSpPr/>
        <p:nvPr/>
      </p:nvGrpSpPr>
      <p:grpSpPr>
        <a:xfrm>
          <a:off x="0" y="0"/>
          <a:ext cx="0" cy="0"/>
          <a:chOff x="0" y="0"/>
          <a:chExt cx="0" cy="0"/>
        </a:xfrm>
      </p:grpSpPr>
      <p:pic>
        <p:nvPicPr>
          <p:cNvPr descr="HD-ShadowShort.png" id="433" name="Google Shape;433;p64"/>
          <p:cNvPicPr preferRelativeResize="0"/>
          <p:nvPr/>
        </p:nvPicPr>
        <p:blipFill rotWithShape="1">
          <a:blip r:embed="rId2">
            <a:alphaModFix/>
          </a:blip>
          <a:srcRect b="0" l="0" r="0" t="0"/>
          <a:stretch/>
        </p:blipFill>
        <p:spPr>
          <a:xfrm>
            <a:off x="7358297" y="1478425"/>
            <a:ext cx="1783321" cy="160499"/>
          </a:xfrm>
          <a:prstGeom prst="rect">
            <a:avLst/>
          </a:prstGeom>
          <a:noFill/>
          <a:ln>
            <a:noFill/>
          </a:ln>
        </p:spPr>
      </p:pic>
      <p:sp>
        <p:nvSpPr>
          <p:cNvPr id="434" name="Google Shape;434;p64"/>
          <p:cNvSpPr/>
          <p:nvPr/>
        </p:nvSpPr>
        <p:spPr>
          <a:xfrm>
            <a:off x="7352414" y="457200"/>
            <a:ext cx="1789204" cy="1026149"/>
          </a:xfrm>
          <a:prstGeom prst="rect">
            <a:avLst/>
          </a:prstGeom>
          <a:solidFill>
            <a:srgbClr val="722E3C"/>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5" name="Google Shape;435;p64"/>
          <p:cNvSpPr txBox="1"/>
          <p:nvPr>
            <p:ph idx="1" type="body"/>
          </p:nvPr>
        </p:nvSpPr>
        <p:spPr>
          <a:xfrm>
            <a:off x="510240"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436" name="Google Shape;436;p64"/>
          <p:cNvSpPr txBox="1"/>
          <p:nvPr>
            <p:ph idx="2" type="body"/>
          </p:nvPr>
        </p:nvSpPr>
        <p:spPr>
          <a:xfrm>
            <a:off x="3872565" y="419100"/>
            <a:ext cx="3242610" cy="41148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rgbClr val="3F3F3F"/>
              </a:buClr>
              <a:buSzPts val="1800"/>
              <a:buChar char="▪"/>
              <a:defRPr>
                <a:solidFill>
                  <a:srgbClr val="3F3F3F"/>
                </a:solidFill>
              </a:defRPr>
            </a:lvl1pPr>
            <a:lvl2pPr indent="-323850" lvl="1" marL="914400" algn="l">
              <a:lnSpc>
                <a:spcPct val="90000"/>
              </a:lnSpc>
              <a:spcBef>
                <a:spcPts val="400"/>
              </a:spcBef>
              <a:spcAft>
                <a:spcPts val="0"/>
              </a:spcAft>
              <a:buClr>
                <a:srgbClr val="3F3F3F"/>
              </a:buClr>
              <a:buSzPts val="1500"/>
              <a:buChar char="•"/>
              <a:defRPr>
                <a:solidFill>
                  <a:srgbClr val="3F3F3F"/>
                </a:solidFill>
              </a:defRPr>
            </a:lvl2pPr>
            <a:lvl3pPr indent="-317500" lvl="2" marL="1371600" algn="l">
              <a:lnSpc>
                <a:spcPct val="90000"/>
              </a:lnSpc>
              <a:spcBef>
                <a:spcPts val="400"/>
              </a:spcBef>
              <a:spcAft>
                <a:spcPts val="0"/>
              </a:spcAft>
              <a:buClr>
                <a:srgbClr val="3F3F3F"/>
              </a:buClr>
              <a:buSzPts val="1400"/>
              <a:buChar char="o"/>
              <a:defRPr>
                <a:solidFill>
                  <a:srgbClr val="3F3F3F"/>
                </a:solidFill>
              </a:defRPr>
            </a:lvl3pPr>
            <a:lvl4pPr indent="-228600" lvl="3" marL="1828800" algn="l">
              <a:lnSpc>
                <a:spcPct val="90000"/>
              </a:lnSpc>
              <a:spcBef>
                <a:spcPts val="400"/>
              </a:spcBef>
              <a:spcAft>
                <a:spcPts val="0"/>
              </a:spcAft>
              <a:buClr>
                <a:srgbClr val="3F3F3F"/>
              </a:buClr>
              <a:buSzPts val="1200"/>
              <a:buNone/>
              <a:defRPr>
                <a:solidFill>
                  <a:srgbClr val="3F3F3F"/>
                </a:solidFill>
              </a:defRPr>
            </a:lvl4pPr>
            <a:lvl5pPr indent="-304800" lvl="4" marL="2286000" algn="l">
              <a:lnSpc>
                <a:spcPct val="90000"/>
              </a:lnSpc>
              <a:spcBef>
                <a:spcPts val="400"/>
              </a:spcBef>
              <a:spcAft>
                <a:spcPts val="0"/>
              </a:spcAft>
              <a:buClr>
                <a:srgbClr val="3F3F3F"/>
              </a:buClr>
              <a:buSzPts val="1200"/>
              <a:buChar char="▪"/>
              <a:defRPr>
                <a:solidFill>
                  <a:srgbClr val="3F3F3F"/>
                </a:solidFill>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pic>
        <p:nvPicPr>
          <p:cNvPr descr="Logo&#10;&#10;Description automatically generated" id="437" name="Google Shape;437;p64"/>
          <p:cNvPicPr preferRelativeResize="0"/>
          <p:nvPr/>
        </p:nvPicPr>
        <p:blipFill rotWithShape="1">
          <a:blip r:embed="rId3">
            <a:alphaModFix/>
          </a:blip>
          <a:srcRect b="0" l="0" r="0" t="0"/>
          <a:stretch/>
        </p:blipFill>
        <p:spPr>
          <a:xfrm>
            <a:off x="7534053" y="573827"/>
            <a:ext cx="1435716" cy="781826"/>
          </a:xfrm>
          <a:prstGeom prst="rect">
            <a:avLst/>
          </a:prstGeom>
          <a:noFill/>
          <a:ln>
            <a:noFill/>
          </a:ln>
        </p:spPr>
      </p:pic>
      <p:sp>
        <p:nvSpPr>
          <p:cNvPr id="438" name="Google Shape;438;p64"/>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9" name="Google Shape;439;p64"/>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rgbClr val="3F3F3F"/>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bg>
      <p:bgPr>
        <a:blipFill>
          <a:blip r:embed="rId2">
            <a:alphaModFix/>
          </a:blip>
          <a:stretch>
            <a:fillRect/>
          </a:stretch>
        </a:blipFill>
      </p:bgPr>
    </p:bg>
    <p:spTree>
      <p:nvGrpSpPr>
        <p:cNvPr id="440" name="Shape 440"/>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MAROON">
  <p:cSld name="Title and Content - MAROON">
    <p:spTree>
      <p:nvGrpSpPr>
        <p:cNvPr id="447" name="Shape 447"/>
        <p:cNvGrpSpPr/>
        <p:nvPr/>
      </p:nvGrpSpPr>
      <p:grpSpPr>
        <a:xfrm>
          <a:off x="0" y="0"/>
          <a:ext cx="0" cy="0"/>
          <a:chOff x="0" y="0"/>
          <a:chExt cx="0" cy="0"/>
        </a:xfrm>
      </p:grpSpPr>
      <p:sp>
        <p:nvSpPr>
          <p:cNvPr id="448" name="Google Shape;448;p6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HD-ShadowLong.png" id="449" name="Google Shape;449;p67"/>
          <p:cNvPicPr preferRelativeResize="0"/>
          <p:nvPr/>
        </p:nvPicPr>
        <p:blipFill rotWithShape="1">
          <a:blip r:embed="rId2">
            <a:alphaModFix/>
          </a:blip>
          <a:srcRect b="0" l="0" r="0" t="0"/>
          <a:stretch/>
        </p:blipFill>
        <p:spPr>
          <a:xfrm>
            <a:off x="1" y="1477680"/>
            <a:ext cx="7245870" cy="240873"/>
          </a:xfrm>
          <a:prstGeom prst="rect">
            <a:avLst/>
          </a:prstGeom>
          <a:noFill/>
          <a:ln>
            <a:noFill/>
          </a:ln>
        </p:spPr>
      </p:pic>
      <p:pic>
        <p:nvPicPr>
          <p:cNvPr descr="HD-ShadowShort.png" id="450" name="Google Shape;450;p67"/>
          <p:cNvPicPr preferRelativeResize="0"/>
          <p:nvPr/>
        </p:nvPicPr>
        <p:blipFill rotWithShape="1">
          <a:blip r:embed="rId3">
            <a:alphaModFix/>
          </a:blip>
          <a:srcRect b="0" l="0" r="0" t="0"/>
          <a:stretch/>
        </p:blipFill>
        <p:spPr>
          <a:xfrm>
            <a:off x="7358297" y="1478425"/>
            <a:ext cx="1783321" cy="160499"/>
          </a:xfrm>
          <a:prstGeom prst="rect">
            <a:avLst/>
          </a:prstGeom>
          <a:noFill/>
          <a:ln>
            <a:noFill/>
          </a:ln>
        </p:spPr>
      </p:pic>
      <p:sp>
        <p:nvSpPr>
          <p:cNvPr id="451" name="Google Shape;451;p67"/>
          <p:cNvSpPr/>
          <p:nvPr/>
        </p:nvSpPr>
        <p:spPr>
          <a:xfrm>
            <a:off x="0" y="457200"/>
            <a:ext cx="7264695" cy="102614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2" name="Google Shape;452;p67"/>
          <p:cNvSpPr/>
          <p:nvPr/>
        </p:nvSpPr>
        <p:spPr>
          <a:xfrm>
            <a:off x="7352414" y="457200"/>
            <a:ext cx="1877311" cy="1026149"/>
          </a:xfrm>
          <a:prstGeom prst="rect">
            <a:avLst/>
          </a:prstGeom>
          <a:solidFill>
            <a:srgbClr val="722E3C"/>
          </a:solidFill>
          <a:ln cap="flat" cmpd="sng" w="9525">
            <a:solidFill>
              <a:schemeClr val="dk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3" name="Google Shape;453;p67"/>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Logo&#10;&#10;Description automatically generated" id="454" name="Google Shape;454;p67"/>
          <p:cNvPicPr preferRelativeResize="0"/>
          <p:nvPr/>
        </p:nvPicPr>
        <p:blipFill rotWithShape="1">
          <a:blip r:embed="rId4">
            <a:alphaModFix/>
          </a:blip>
          <a:srcRect b="0" l="0" r="0" t="0"/>
          <a:stretch/>
        </p:blipFill>
        <p:spPr>
          <a:xfrm>
            <a:off x="7534053" y="573827"/>
            <a:ext cx="1435716" cy="781826"/>
          </a:xfrm>
          <a:prstGeom prst="rect">
            <a:avLst/>
          </a:prstGeom>
          <a:noFill/>
          <a:ln>
            <a:noFill/>
          </a:ln>
        </p:spPr>
      </p:pic>
      <p:sp>
        <p:nvSpPr>
          <p:cNvPr id="455" name="Google Shape;455;p67"/>
          <p:cNvSpPr txBox="1"/>
          <p:nvPr>
            <p:ph idx="10" type="dt"/>
          </p:nvPr>
        </p:nvSpPr>
        <p:spPr>
          <a:xfrm>
            <a:off x="6730036" y="4728365"/>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900">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6" name="Google Shape;456;p67"/>
          <p:cNvSpPr txBox="1"/>
          <p:nvPr>
            <p:ph idx="11" type="ftr"/>
          </p:nvPr>
        </p:nvSpPr>
        <p:spPr>
          <a:xfrm>
            <a:off x="510241" y="4728366"/>
            <a:ext cx="5152995"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900">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7" name="Shape 457"/>
        <p:cNvGrpSpPr/>
        <p:nvPr/>
      </p:nvGrpSpPr>
      <p:grpSpPr>
        <a:xfrm>
          <a:off x="0" y="0"/>
          <a:ext cx="0" cy="0"/>
          <a:chOff x="0" y="0"/>
          <a:chExt cx="0" cy="0"/>
        </a:xfrm>
      </p:grpSpPr>
      <p:sp>
        <p:nvSpPr>
          <p:cNvPr id="458" name="Google Shape;458;p6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9" name="Google Shape;459;p68"/>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60" name="Google Shape;460;p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1" name="Google Shape;461;p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2" name="Google Shape;462;p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3" name="Shape 463"/>
        <p:cNvGrpSpPr/>
        <p:nvPr/>
      </p:nvGrpSpPr>
      <p:grpSpPr>
        <a:xfrm>
          <a:off x="0" y="0"/>
          <a:ext cx="0" cy="0"/>
          <a:chOff x="0" y="0"/>
          <a:chExt cx="0" cy="0"/>
        </a:xfrm>
      </p:grpSpPr>
      <p:sp>
        <p:nvSpPr>
          <p:cNvPr id="464" name="Google Shape;464;p6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65" name="Google Shape;465;p6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6" name="Google Shape;466;p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7" name="Google Shape;467;p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8" name="Google Shape;468;p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9" name="Shape 469"/>
        <p:cNvGrpSpPr/>
        <p:nvPr/>
      </p:nvGrpSpPr>
      <p:grpSpPr>
        <a:xfrm>
          <a:off x="0" y="0"/>
          <a:ext cx="0" cy="0"/>
          <a:chOff x="0" y="0"/>
          <a:chExt cx="0" cy="0"/>
        </a:xfrm>
      </p:grpSpPr>
      <p:sp>
        <p:nvSpPr>
          <p:cNvPr id="470" name="Google Shape;470;p70"/>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1" name="Google Shape;471;p70"/>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472" name="Google Shape;472;p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3" name="Google Shape;473;p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4" name="Google Shape;474;p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5" name="Shape 475"/>
        <p:cNvGrpSpPr/>
        <p:nvPr/>
      </p:nvGrpSpPr>
      <p:grpSpPr>
        <a:xfrm>
          <a:off x="0" y="0"/>
          <a:ext cx="0" cy="0"/>
          <a:chOff x="0" y="0"/>
          <a:chExt cx="0" cy="0"/>
        </a:xfrm>
      </p:grpSpPr>
      <p:sp>
        <p:nvSpPr>
          <p:cNvPr id="476" name="Google Shape;476;p7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7" name="Google Shape;477;p71"/>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8" name="Google Shape;478;p71"/>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9" name="Google Shape;479;p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0" name="Google Shape;480;p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1" name="Google Shape;481;p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2" name="Shape 482"/>
        <p:cNvGrpSpPr/>
        <p:nvPr/>
      </p:nvGrpSpPr>
      <p:grpSpPr>
        <a:xfrm>
          <a:off x="0" y="0"/>
          <a:ext cx="0" cy="0"/>
          <a:chOff x="0" y="0"/>
          <a:chExt cx="0" cy="0"/>
        </a:xfrm>
      </p:grpSpPr>
      <p:sp>
        <p:nvSpPr>
          <p:cNvPr id="483" name="Google Shape;483;p72"/>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4" name="Google Shape;484;p72"/>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85" name="Google Shape;485;p72"/>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6" name="Google Shape;486;p72"/>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87" name="Google Shape;487;p72"/>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8" name="Google Shape;488;p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9" name="Google Shape;489;p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0" name="Google Shape;490;p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1" name="Shape 491"/>
        <p:cNvGrpSpPr/>
        <p:nvPr/>
      </p:nvGrpSpPr>
      <p:grpSpPr>
        <a:xfrm>
          <a:off x="0" y="0"/>
          <a:ext cx="0" cy="0"/>
          <a:chOff x="0" y="0"/>
          <a:chExt cx="0" cy="0"/>
        </a:xfrm>
      </p:grpSpPr>
      <p:sp>
        <p:nvSpPr>
          <p:cNvPr id="492" name="Google Shape;492;p7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3" name="Google Shape;493;p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4" name="Google Shape;494;p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5" name="Google Shape;495;p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6" name="Shape 496"/>
        <p:cNvGrpSpPr/>
        <p:nvPr/>
      </p:nvGrpSpPr>
      <p:grpSpPr>
        <a:xfrm>
          <a:off x="0" y="0"/>
          <a:ext cx="0" cy="0"/>
          <a:chOff x="0" y="0"/>
          <a:chExt cx="0" cy="0"/>
        </a:xfrm>
      </p:grpSpPr>
      <p:sp>
        <p:nvSpPr>
          <p:cNvPr id="497" name="Google Shape;497;p7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8" name="Google Shape;498;p7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9" name="Google Shape;499;p7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0" name="Shape 500"/>
        <p:cNvGrpSpPr/>
        <p:nvPr/>
      </p:nvGrpSpPr>
      <p:grpSpPr>
        <a:xfrm>
          <a:off x="0" y="0"/>
          <a:ext cx="0" cy="0"/>
          <a:chOff x="0" y="0"/>
          <a:chExt cx="0" cy="0"/>
        </a:xfrm>
      </p:grpSpPr>
      <p:sp>
        <p:nvSpPr>
          <p:cNvPr id="501" name="Google Shape;501;p75"/>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2" name="Google Shape;502;p75"/>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03" name="Google Shape;503;p75"/>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04" name="Google Shape;504;p7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5" name="Google Shape;505;p7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06" name="Google Shape;506;p7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7" name="Shape 507"/>
        <p:cNvGrpSpPr/>
        <p:nvPr/>
      </p:nvGrpSpPr>
      <p:grpSpPr>
        <a:xfrm>
          <a:off x="0" y="0"/>
          <a:ext cx="0" cy="0"/>
          <a:chOff x="0" y="0"/>
          <a:chExt cx="0" cy="0"/>
        </a:xfrm>
      </p:grpSpPr>
      <p:sp>
        <p:nvSpPr>
          <p:cNvPr id="508" name="Google Shape;508;p7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9" name="Google Shape;509;p76"/>
          <p:cNvSpPr/>
          <p:nvPr>
            <p:ph idx="2" type="pic"/>
          </p:nvPr>
        </p:nvSpPr>
        <p:spPr>
          <a:xfrm>
            <a:off x="3887391" y="740569"/>
            <a:ext cx="4629150" cy="3655219"/>
          </a:xfrm>
          <a:prstGeom prst="rect">
            <a:avLst/>
          </a:prstGeom>
          <a:noFill/>
          <a:ln>
            <a:noFill/>
          </a:ln>
        </p:spPr>
      </p:sp>
      <p:sp>
        <p:nvSpPr>
          <p:cNvPr id="510" name="Google Shape;510;p76"/>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11" name="Google Shape;511;p7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2" name="Google Shape;512;p7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3" name="Google Shape;513;p7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14" name="Shape 514"/>
        <p:cNvGrpSpPr/>
        <p:nvPr/>
      </p:nvGrpSpPr>
      <p:grpSpPr>
        <a:xfrm>
          <a:off x="0" y="0"/>
          <a:ext cx="0" cy="0"/>
          <a:chOff x="0" y="0"/>
          <a:chExt cx="0" cy="0"/>
        </a:xfrm>
      </p:grpSpPr>
      <p:sp>
        <p:nvSpPr>
          <p:cNvPr id="515" name="Google Shape;515;p7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6" name="Google Shape;516;p77"/>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7" name="Google Shape;517;p7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8" name="Google Shape;518;p7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19" name="Google Shape;519;p7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0" name="Shape 520"/>
        <p:cNvGrpSpPr/>
        <p:nvPr/>
      </p:nvGrpSpPr>
      <p:grpSpPr>
        <a:xfrm>
          <a:off x="0" y="0"/>
          <a:ext cx="0" cy="0"/>
          <a:chOff x="0" y="0"/>
          <a:chExt cx="0" cy="0"/>
        </a:xfrm>
      </p:grpSpPr>
      <p:sp>
        <p:nvSpPr>
          <p:cNvPr id="521" name="Google Shape;521;p78"/>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2" name="Google Shape;522;p78"/>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3" name="Google Shape;523;p7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4" name="Google Shape;524;p7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5" name="Google Shape;525;p7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2" name="Shape 532"/>
        <p:cNvGrpSpPr/>
        <p:nvPr/>
      </p:nvGrpSpPr>
      <p:grpSpPr>
        <a:xfrm>
          <a:off x="0" y="0"/>
          <a:ext cx="0" cy="0"/>
          <a:chOff x="0" y="0"/>
          <a:chExt cx="0" cy="0"/>
        </a:xfrm>
      </p:grpSpPr>
      <p:sp>
        <p:nvSpPr>
          <p:cNvPr id="533" name="Google Shape;533;p8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34" name="Google Shape;534;p80"/>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35" name="Google Shape;535;p8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6" name="Google Shape;536;p8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7" name="Google Shape;537;p8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8" name="Shape 538"/>
        <p:cNvGrpSpPr/>
        <p:nvPr/>
      </p:nvGrpSpPr>
      <p:grpSpPr>
        <a:xfrm>
          <a:off x="0" y="0"/>
          <a:ext cx="0" cy="0"/>
          <a:chOff x="0" y="0"/>
          <a:chExt cx="0" cy="0"/>
        </a:xfrm>
      </p:grpSpPr>
      <p:sp>
        <p:nvSpPr>
          <p:cNvPr id="539" name="Google Shape;539;p8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0" name="Google Shape;540;p8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1" name="Google Shape;541;p8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2" name="Google Shape;542;p8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3" name="Google Shape;543;p8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4" name="Shape 544"/>
        <p:cNvGrpSpPr/>
        <p:nvPr/>
      </p:nvGrpSpPr>
      <p:grpSpPr>
        <a:xfrm>
          <a:off x="0" y="0"/>
          <a:ext cx="0" cy="0"/>
          <a:chOff x="0" y="0"/>
          <a:chExt cx="0" cy="0"/>
        </a:xfrm>
      </p:grpSpPr>
      <p:sp>
        <p:nvSpPr>
          <p:cNvPr id="545" name="Google Shape;545;p8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6" name="Google Shape;546;p82"/>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7" name="Google Shape;547;p82"/>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8" name="Google Shape;548;p8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9" name="Google Shape;549;p8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0" name="Google Shape;550;p8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1" name="Shape 551"/>
        <p:cNvGrpSpPr/>
        <p:nvPr/>
      </p:nvGrpSpPr>
      <p:grpSpPr>
        <a:xfrm>
          <a:off x="0" y="0"/>
          <a:ext cx="0" cy="0"/>
          <a:chOff x="0" y="0"/>
          <a:chExt cx="0" cy="0"/>
        </a:xfrm>
      </p:grpSpPr>
      <p:sp>
        <p:nvSpPr>
          <p:cNvPr id="552" name="Google Shape;552;p8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3" name="Google Shape;553;p8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554" name="Google Shape;554;p8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5" name="Google Shape;555;p8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6" name="Google Shape;556;p8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7" name="Shape 557"/>
        <p:cNvGrpSpPr/>
        <p:nvPr/>
      </p:nvGrpSpPr>
      <p:grpSpPr>
        <a:xfrm>
          <a:off x="0" y="0"/>
          <a:ext cx="0" cy="0"/>
          <a:chOff x="0" y="0"/>
          <a:chExt cx="0" cy="0"/>
        </a:xfrm>
      </p:grpSpPr>
      <p:sp>
        <p:nvSpPr>
          <p:cNvPr id="558" name="Google Shape;558;p84"/>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9" name="Google Shape;559;p84"/>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60" name="Google Shape;560;p84"/>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1" name="Google Shape;561;p84"/>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62" name="Google Shape;562;p84"/>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3" name="Google Shape;563;p8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4" name="Google Shape;564;p8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5" name="Google Shape;565;p8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6" name="Shape 566"/>
        <p:cNvGrpSpPr/>
        <p:nvPr/>
      </p:nvGrpSpPr>
      <p:grpSpPr>
        <a:xfrm>
          <a:off x="0" y="0"/>
          <a:ext cx="0" cy="0"/>
          <a:chOff x="0" y="0"/>
          <a:chExt cx="0" cy="0"/>
        </a:xfrm>
      </p:grpSpPr>
      <p:sp>
        <p:nvSpPr>
          <p:cNvPr id="567" name="Google Shape;567;p8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8" name="Google Shape;568;p8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9" name="Google Shape;569;p8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0" name="Google Shape;570;p8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1" name="Shape 571"/>
        <p:cNvGrpSpPr/>
        <p:nvPr/>
      </p:nvGrpSpPr>
      <p:grpSpPr>
        <a:xfrm>
          <a:off x="0" y="0"/>
          <a:ext cx="0" cy="0"/>
          <a:chOff x="0" y="0"/>
          <a:chExt cx="0" cy="0"/>
        </a:xfrm>
      </p:grpSpPr>
      <p:sp>
        <p:nvSpPr>
          <p:cNvPr id="572" name="Google Shape;572;p8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3" name="Google Shape;573;p8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4" name="Google Shape;574;p8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5" name="Shape 575"/>
        <p:cNvGrpSpPr/>
        <p:nvPr/>
      </p:nvGrpSpPr>
      <p:grpSpPr>
        <a:xfrm>
          <a:off x="0" y="0"/>
          <a:ext cx="0" cy="0"/>
          <a:chOff x="0" y="0"/>
          <a:chExt cx="0" cy="0"/>
        </a:xfrm>
      </p:grpSpPr>
      <p:sp>
        <p:nvSpPr>
          <p:cNvPr id="576" name="Google Shape;576;p87"/>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7" name="Google Shape;577;p87"/>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78" name="Google Shape;578;p87"/>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79" name="Google Shape;579;p8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0" name="Google Shape;580;p8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1" name="Google Shape;581;p8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2" name="Shape 582"/>
        <p:cNvGrpSpPr/>
        <p:nvPr/>
      </p:nvGrpSpPr>
      <p:grpSpPr>
        <a:xfrm>
          <a:off x="0" y="0"/>
          <a:ext cx="0" cy="0"/>
          <a:chOff x="0" y="0"/>
          <a:chExt cx="0" cy="0"/>
        </a:xfrm>
      </p:grpSpPr>
      <p:sp>
        <p:nvSpPr>
          <p:cNvPr id="583" name="Google Shape;583;p8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4" name="Google Shape;584;p88"/>
          <p:cNvSpPr/>
          <p:nvPr>
            <p:ph idx="2" type="pic"/>
          </p:nvPr>
        </p:nvSpPr>
        <p:spPr>
          <a:xfrm>
            <a:off x="3887391" y="740569"/>
            <a:ext cx="4629150" cy="3655219"/>
          </a:xfrm>
          <a:prstGeom prst="rect">
            <a:avLst/>
          </a:prstGeom>
          <a:noFill/>
          <a:ln>
            <a:noFill/>
          </a:ln>
        </p:spPr>
      </p:sp>
      <p:sp>
        <p:nvSpPr>
          <p:cNvPr id="585" name="Google Shape;585;p88"/>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86" name="Google Shape;586;p8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7" name="Google Shape;587;p8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8" name="Google Shape;588;p8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9" name="Shape 589"/>
        <p:cNvGrpSpPr/>
        <p:nvPr/>
      </p:nvGrpSpPr>
      <p:grpSpPr>
        <a:xfrm>
          <a:off x="0" y="0"/>
          <a:ext cx="0" cy="0"/>
          <a:chOff x="0" y="0"/>
          <a:chExt cx="0" cy="0"/>
        </a:xfrm>
      </p:grpSpPr>
      <p:sp>
        <p:nvSpPr>
          <p:cNvPr id="590" name="Google Shape;590;p8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1" name="Google Shape;591;p89"/>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2" name="Google Shape;592;p8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3" name="Google Shape;593;p8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4" name="Google Shape;594;p8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5" name="Shape 595"/>
        <p:cNvGrpSpPr/>
        <p:nvPr/>
      </p:nvGrpSpPr>
      <p:grpSpPr>
        <a:xfrm>
          <a:off x="0" y="0"/>
          <a:ext cx="0" cy="0"/>
          <a:chOff x="0" y="0"/>
          <a:chExt cx="0" cy="0"/>
        </a:xfrm>
      </p:grpSpPr>
      <p:sp>
        <p:nvSpPr>
          <p:cNvPr id="596" name="Google Shape;596;p90"/>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7" name="Google Shape;597;p90"/>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8" name="Google Shape;598;p9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9" name="Google Shape;599;p9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0" name="Google Shape;600;p9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01" name="Shape 601"/>
        <p:cNvGrpSpPr/>
        <p:nvPr/>
      </p:nvGrpSpPr>
      <p:grpSpPr>
        <a:xfrm>
          <a:off x="0" y="0"/>
          <a:ext cx="0" cy="0"/>
          <a:chOff x="0" y="0"/>
          <a:chExt cx="0" cy="0"/>
        </a:xfrm>
      </p:grpSpPr>
      <p:sp>
        <p:nvSpPr>
          <p:cNvPr id="602" name="Google Shape;602;p91"/>
          <p:cNvSpPr/>
          <p:nvPr/>
        </p:nvSpPr>
        <p:spPr>
          <a:xfrm>
            <a:off x="0" y="0"/>
            <a:ext cx="9144000" cy="5143500"/>
          </a:xfrm>
          <a:prstGeom prst="rect">
            <a:avLst/>
          </a:prstGeom>
          <a:solidFill>
            <a:srgbClr val="1D376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anner">
  <p:cSld name="Title Banner">
    <p:spTree>
      <p:nvGrpSpPr>
        <p:cNvPr id="603" name="Shape 603"/>
        <p:cNvGrpSpPr/>
        <p:nvPr/>
      </p:nvGrpSpPr>
      <p:grpSpPr>
        <a:xfrm>
          <a:off x="0" y="0"/>
          <a:ext cx="0" cy="0"/>
          <a:chOff x="0" y="0"/>
          <a:chExt cx="0" cy="0"/>
        </a:xfrm>
      </p:grpSpPr>
      <p:sp>
        <p:nvSpPr>
          <p:cNvPr id="604" name="Google Shape;604;p92"/>
          <p:cNvSpPr/>
          <p:nvPr/>
        </p:nvSpPr>
        <p:spPr>
          <a:xfrm>
            <a:off x="0" y="0"/>
            <a:ext cx="9144000" cy="5143499"/>
          </a:xfrm>
          <a:prstGeom prst="rect">
            <a:avLst/>
          </a:prstGeom>
          <a:solidFill>
            <a:srgbClr val="1D376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05" name="Google Shape;605;p92"/>
          <p:cNvSpPr txBox="1"/>
          <p:nvPr>
            <p:ph type="title"/>
          </p:nvPr>
        </p:nvSpPr>
        <p:spPr>
          <a:xfrm>
            <a:off x="208772" y="178702"/>
            <a:ext cx="7886700" cy="384888"/>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000"/>
              <a:buFont typeface="Montserrat"/>
              <a:buNone/>
              <a:defRPr sz="3000">
                <a:solidFill>
                  <a:schemeClr val="lt1"/>
                </a:solidFill>
                <a:latin typeface="Montserrat"/>
                <a:ea typeface="Montserrat"/>
                <a:cs typeface="Montserrat"/>
                <a:sym typeface="Montserra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anner">
  <p:cSld name="2_Title Banner">
    <p:spTree>
      <p:nvGrpSpPr>
        <p:cNvPr id="606" name="Shape 6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14" name="Shape 614"/>
        <p:cNvGrpSpPr/>
        <p:nvPr/>
      </p:nvGrpSpPr>
      <p:grpSpPr>
        <a:xfrm>
          <a:off x="0" y="0"/>
          <a:ext cx="0" cy="0"/>
          <a:chOff x="0" y="0"/>
          <a:chExt cx="0" cy="0"/>
        </a:xfrm>
      </p:grpSpPr>
      <p:sp>
        <p:nvSpPr>
          <p:cNvPr id="615" name="Google Shape;615;p95"/>
          <p:cNvSpPr/>
          <p:nvPr/>
        </p:nvSpPr>
        <p:spPr>
          <a:xfrm>
            <a:off x="-5132" y="1544259"/>
            <a:ext cx="9146751" cy="13716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6" name="Google Shape;616;p95"/>
          <p:cNvSpPr txBox="1"/>
          <p:nvPr>
            <p:ph type="ctrTitle"/>
          </p:nvPr>
        </p:nvSpPr>
        <p:spPr>
          <a:xfrm>
            <a:off x="274319" y="1624773"/>
            <a:ext cx="8603674" cy="1304510"/>
          </a:xfrm>
          <a:prstGeom prst="rect">
            <a:avLst/>
          </a:prstGeom>
          <a:noFill/>
          <a:ln>
            <a:noFill/>
          </a:ln>
        </p:spPr>
        <p:txBody>
          <a:bodyPr anchorCtr="0" anchor="ctr" bIns="34275" lIns="68575" spcFirstLastPara="1" rIns="68575" wrap="square" tIns="34275">
            <a:normAutofit/>
          </a:bodyPr>
          <a:lstStyle>
            <a:lvl1pPr lvl="0" algn="ctr">
              <a:lnSpc>
                <a:spcPct val="80000"/>
              </a:lnSpc>
              <a:spcBef>
                <a:spcPts val="0"/>
              </a:spcBef>
              <a:spcAft>
                <a:spcPts val="0"/>
              </a:spcAft>
              <a:buClr>
                <a:schemeClr val="lt2"/>
              </a:buClr>
              <a:buSzPts val="4500"/>
              <a:buFont typeface="Corbe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7" name="Google Shape;617;p95"/>
          <p:cNvSpPr txBox="1"/>
          <p:nvPr>
            <p:ph idx="1" type="subTitle"/>
          </p:nvPr>
        </p:nvSpPr>
        <p:spPr>
          <a:xfrm>
            <a:off x="1143000" y="2997188"/>
            <a:ext cx="6858000" cy="98194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900"/>
              </a:spcBef>
              <a:spcAft>
                <a:spcPts val="0"/>
              </a:spcAft>
              <a:buSzPts val="1500"/>
              <a:buNone/>
              <a:defRPr sz="1500"/>
            </a:lvl1pPr>
            <a:lvl2pPr lvl="1" algn="ctr">
              <a:lnSpc>
                <a:spcPct val="90000"/>
              </a:lnSpc>
              <a:spcBef>
                <a:spcPts val="200"/>
              </a:spcBef>
              <a:spcAft>
                <a:spcPts val="0"/>
              </a:spcAft>
              <a:buSzPts val="1500"/>
              <a:buNone/>
              <a:defRPr sz="1500"/>
            </a:lvl2pPr>
            <a:lvl3pPr lvl="2" algn="ctr">
              <a:lnSpc>
                <a:spcPct val="90000"/>
              </a:lnSpc>
              <a:spcBef>
                <a:spcPts val="300"/>
              </a:spcBef>
              <a:spcAft>
                <a:spcPts val="0"/>
              </a:spcAft>
              <a:buSzPts val="1500"/>
              <a:buNone/>
              <a:defRPr sz="15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618" name="Google Shape;618;p95"/>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9" name="Google Shape;619;p95"/>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0" name="Google Shape;620;p95"/>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621" name="Shape 621"/>
        <p:cNvGrpSpPr/>
        <p:nvPr/>
      </p:nvGrpSpPr>
      <p:grpSpPr>
        <a:xfrm>
          <a:off x="0" y="0"/>
          <a:ext cx="0" cy="0"/>
          <a:chOff x="0" y="0"/>
          <a:chExt cx="0" cy="0"/>
        </a:xfrm>
      </p:grpSpPr>
      <p:sp>
        <p:nvSpPr>
          <p:cNvPr id="622" name="Google Shape;622;p96"/>
          <p:cNvSpPr/>
          <p:nvPr/>
        </p:nvSpPr>
        <p:spPr>
          <a:xfrm>
            <a:off x="-5132" y="1544259"/>
            <a:ext cx="9146751" cy="13716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3" name="Google Shape;623;p96"/>
          <p:cNvSpPr txBox="1"/>
          <p:nvPr>
            <p:ph type="title"/>
          </p:nvPr>
        </p:nvSpPr>
        <p:spPr>
          <a:xfrm>
            <a:off x="624893" y="1656659"/>
            <a:ext cx="7886700" cy="1257300"/>
          </a:xfrm>
          <a:prstGeom prst="rect">
            <a:avLst/>
          </a:prstGeom>
          <a:noFill/>
          <a:ln>
            <a:noFill/>
          </a:ln>
        </p:spPr>
        <p:txBody>
          <a:bodyPr anchorCtr="0" anchor="ctr" bIns="34275" lIns="68575" spcFirstLastPara="1" rIns="68575" wrap="square" tIns="34275">
            <a:noAutofit/>
          </a:bodyPr>
          <a:lstStyle>
            <a:lvl1pPr lvl="0" algn="ctr">
              <a:lnSpc>
                <a:spcPct val="80000"/>
              </a:lnSpc>
              <a:spcBef>
                <a:spcPts val="0"/>
              </a:spcBef>
              <a:spcAft>
                <a:spcPts val="0"/>
              </a:spcAft>
              <a:buClr>
                <a:schemeClr val="lt1"/>
              </a:buClr>
              <a:buSzPts val="4500"/>
              <a:buFont typeface="Corbel"/>
              <a:buNone/>
              <a:defRPr b="0"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4" name="Google Shape;624;p96"/>
          <p:cNvSpPr txBox="1"/>
          <p:nvPr>
            <p:ph idx="1" type="body"/>
          </p:nvPr>
        </p:nvSpPr>
        <p:spPr>
          <a:xfrm>
            <a:off x="624893" y="3007750"/>
            <a:ext cx="7886700" cy="880979"/>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900"/>
              </a:spcBef>
              <a:spcAft>
                <a:spcPts val="0"/>
              </a:spcAft>
              <a:buSzPts val="1500"/>
              <a:buNone/>
              <a:defRPr sz="1500">
                <a:solidFill>
                  <a:schemeClr val="dk2"/>
                </a:solidFill>
              </a:defRPr>
            </a:lvl1pPr>
            <a:lvl2pPr indent="-228600" lvl="1" marL="914400" algn="l">
              <a:lnSpc>
                <a:spcPct val="90000"/>
              </a:lnSpc>
              <a:spcBef>
                <a:spcPts val="200"/>
              </a:spcBef>
              <a:spcAft>
                <a:spcPts val="0"/>
              </a:spcAft>
              <a:buSzPts val="1400"/>
              <a:buNone/>
              <a:defRPr sz="140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100"/>
              <a:buNone/>
              <a:defRPr sz="1100">
                <a:solidFill>
                  <a:srgbClr val="888888"/>
                </a:solidFill>
              </a:defRPr>
            </a:lvl4pPr>
            <a:lvl5pPr indent="-228600" lvl="4" marL="2286000" algn="l">
              <a:lnSpc>
                <a:spcPct val="90000"/>
              </a:lnSpc>
              <a:spcBef>
                <a:spcPts val="300"/>
              </a:spcBef>
              <a:spcAft>
                <a:spcPts val="0"/>
              </a:spcAft>
              <a:buSzPts val="1100"/>
              <a:buNone/>
              <a:defRPr sz="1100">
                <a:solidFill>
                  <a:srgbClr val="888888"/>
                </a:solidFill>
              </a:defRPr>
            </a:lvl5pPr>
            <a:lvl6pPr indent="-228600" lvl="5" marL="2743200" algn="l">
              <a:lnSpc>
                <a:spcPct val="90000"/>
              </a:lnSpc>
              <a:spcBef>
                <a:spcPts val="300"/>
              </a:spcBef>
              <a:spcAft>
                <a:spcPts val="0"/>
              </a:spcAft>
              <a:buSzPts val="1100"/>
              <a:buNone/>
              <a:defRPr sz="1100">
                <a:solidFill>
                  <a:srgbClr val="888888"/>
                </a:solidFill>
              </a:defRPr>
            </a:lvl6pPr>
            <a:lvl7pPr indent="-228600" lvl="6" marL="3200400" algn="l">
              <a:lnSpc>
                <a:spcPct val="90000"/>
              </a:lnSpc>
              <a:spcBef>
                <a:spcPts val="300"/>
              </a:spcBef>
              <a:spcAft>
                <a:spcPts val="0"/>
              </a:spcAft>
              <a:buSzPts val="1100"/>
              <a:buNone/>
              <a:defRPr sz="1100">
                <a:solidFill>
                  <a:srgbClr val="888888"/>
                </a:solidFill>
              </a:defRPr>
            </a:lvl7pPr>
            <a:lvl8pPr indent="-228600" lvl="7" marL="3657600" algn="l">
              <a:lnSpc>
                <a:spcPct val="90000"/>
              </a:lnSpc>
              <a:spcBef>
                <a:spcPts val="300"/>
              </a:spcBef>
              <a:spcAft>
                <a:spcPts val="0"/>
              </a:spcAft>
              <a:buSzPts val="1100"/>
              <a:buNone/>
              <a:defRPr sz="1100">
                <a:solidFill>
                  <a:srgbClr val="888888"/>
                </a:solidFill>
              </a:defRPr>
            </a:lvl8pPr>
            <a:lvl9pPr indent="-228600" lvl="8" marL="4114800" algn="l">
              <a:lnSpc>
                <a:spcPct val="90000"/>
              </a:lnSpc>
              <a:spcBef>
                <a:spcPts val="300"/>
              </a:spcBef>
              <a:spcAft>
                <a:spcPts val="300"/>
              </a:spcAft>
              <a:buSzPts val="1100"/>
              <a:buNone/>
              <a:defRPr sz="1100">
                <a:solidFill>
                  <a:srgbClr val="888888"/>
                </a:solidFill>
              </a:defRPr>
            </a:lvl9pPr>
          </a:lstStyle>
          <a:p/>
        </p:txBody>
      </p:sp>
      <p:sp>
        <p:nvSpPr>
          <p:cNvPr id="625" name="Google Shape;625;p96"/>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6" name="Google Shape;626;p96"/>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7" name="Google Shape;627;p96"/>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b="0" sz="900">
                <a:solidFill>
                  <a:schemeClr val="dk2"/>
                </a:solidFill>
                <a:latin typeface="Corbel"/>
                <a:ea typeface="Corbel"/>
                <a:cs typeface="Corbel"/>
                <a:sym typeface="Corbel"/>
              </a:defRPr>
            </a:lvl1pPr>
            <a:lvl2pPr indent="0" lvl="1" marL="0" algn="l">
              <a:spcBef>
                <a:spcPts val="0"/>
              </a:spcBef>
              <a:buNone/>
              <a:defRPr b="0" sz="900">
                <a:solidFill>
                  <a:schemeClr val="dk2"/>
                </a:solidFill>
                <a:latin typeface="Corbel"/>
                <a:ea typeface="Corbel"/>
                <a:cs typeface="Corbel"/>
                <a:sym typeface="Corbel"/>
              </a:defRPr>
            </a:lvl2pPr>
            <a:lvl3pPr indent="0" lvl="2" marL="0" algn="l">
              <a:spcBef>
                <a:spcPts val="0"/>
              </a:spcBef>
              <a:buNone/>
              <a:defRPr b="0" sz="900">
                <a:solidFill>
                  <a:schemeClr val="dk2"/>
                </a:solidFill>
                <a:latin typeface="Corbel"/>
                <a:ea typeface="Corbel"/>
                <a:cs typeface="Corbel"/>
                <a:sym typeface="Corbel"/>
              </a:defRPr>
            </a:lvl3pPr>
            <a:lvl4pPr indent="0" lvl="3" marL="0" algn="l">
              <a:spcBef>
                <a:spcPts val="0"/>
              </a:spcBef>
              <a:buNone/>
              <a:defRPr b="0" sz="900">
                <a:solidFill>
                  <a:schemeClr val="dk2"/>
                </a:solidFill>
                <a:latin typeface="Corbel"/>
                <a:ea typeface="Corbel"/>
                <a:cs typeface="Corbel"/>
                <a:sym typeface="Corbel"/>
              </a:defRPr>
            </a:lvl4pPr>
            <a:lvl5pPr indent="0" lvl="4" marL="0" algn="l">
              <a:spcBef>
                <a:spcPts val="0"/>
              </a:spcBef>
              <a:buNone/>
              <a:defRPr b="0" sz="900">
                <a:solidFill>
                  <a:schemeClr val="dk2"/>
                </a:solidFill>
                <a:latin typeface="Corbel"/>
                <a:ea typeface="Corbel"/>
                <a:cs typeface="Corbel"/>
                <a:sym typeface="Corbel"/>
              </a:defRPr>
            </a:lvl5pPr>
            <a:lvl6pPr indent="0" lvl="5" marL="0" algn="l">
              <a:spcBef>
                <a:spcPts val="0"/>
              </a:spcBef>
              <a:buNone/>
              <a:defRPr b="0" sz="900">
                <a:solidFill>
                  <a:schemeClr val="dk2"/>
                </a:solidFill>
                <a:latin typeface="Corbel"/>
                <a:ea typeface="Corbel"/>
                <a:cs typeface="Corbel"/>
                <a:sym typeface="Corbel"/>
              </a:defRPr>
            </a:lvl6pPr>
            <a:lvl7pPr indent="0" lvl="6" marL="0" algn="l">
              <a:spcBef>
                <a:spcPts val="0"/>
              </a:spcBef>
              <a:buNone/>
              <a:defRPr b="0" sz="900">
                <a:solidFill>
                  <a:schemeClr val="dk2"/>
                </a:solidFill>
                <a:latin typeface="Corbel"/>
                <a:ea typeface="Corbel"/>
                <a:cs typeface="Corbel"/>
                <a:sym typeface="Corbel"/>
              </a:defRPr>
            </a:lvl7pPr>
            <a:lvl8pPr indent="0" lvl="7" marL="0" algn="l">
              <a:spcBef>
                <a:spcPts val="0"/>
              </a:spcBef>
              <a:buNone/>
              <a:defRPr b="0" sz="900">
                <a:solidFill>
                  <a:schemeClr val="dk2"/>
                </a:solidFill>
                <a:latin typeface="Corbel"/>
                <a:ea typeface="Corbel"/>
                <a:cs typeface="Corbel"/>
                <a:sym typeface="Corbel"/>
              </a:defRPr>
            </a:lvl8pPr>
            <a:lvl9pPr indent="0" lvl="8" marL="0" algn="l">
              <a:spcBef>
                <a:spcPts val="0"/>
              </a:spcBef>
              <a:buNone/>
              <a:defRPr b="0" sz="900">
                <a:solidFill>
                  <a:schemeClr val="dk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5" name="Shape 635"/>
        <p:cNvGrpSpPr/>
        <p:nvPr/>
      </p:nvGrpSpPr>
      <p:grpSpPr>
        <a:xfrm>
          <a:off x="0" y="0"/>
          <a:ext cx="0" cy="0"/>
          <a:chOff x="0" y="0"/>
          <a:chExt cx="0" cy="0"/>
        </a:xfrm>
      </p:grpSpPr>
      <p:sp>
        <p:nvSpPr>
          <p:cNvPr id="636" name="Google Shape;636;p98"/>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7" name="Google Shape;637;p98"/>
          <p:cNvSpPr txBox="1"/>
          <p:nvPr>
            <p:ph idx="1" type="body"/>
          </p:nvPr>
        </p:nvSpPr>
        <p:spPr>
          <a:xfrm>
            <a:off x="902189" y="1508760"/>
            <a:ext cx="7338060" cy="315468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900"/>
              </a:spcBef>
              <a:spcAft>
                <a:spcPts val="0"/>
              </a:spcAft>
              <a:buSzPts val="1400"/>
              <a:buChar char="▪"/>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638" name="Google Shape;638;p98"/>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9" name="Google Shape;639;p98"/>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0" name="Google Shape;640;p98"/>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41" name="Shape 641"/>
        <p:cNvGrpSpPr/>
        <p:nvPr/>
      </p:nvGrpSpPr>
      <p:grpSpPr>
        <a:xfrm>
          <a:off x="0" y="0"/>
          <a:ext cx="0" cy="0"/>
          <a:chOff x="0" y="0"/>
          <a:chExt cx="0" cy="0"/>
        </a:xfrm>
      </p:grpSpPr>
      <p:sp>
        <p:nvSpPr>
          <p:cNvPr id="642" name="Google Shape;642;p99"/>
          <p:cNvSpPr/>
          <p:nvPr/>
        </p:nvSpPr>
        <p:spPr>
          <a:xfrm>
            <a:off x="-5132" y="1544259"/>
            <a:ext cx="9146751" cy="13716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3" name="Google Shape;643;p99"/>
          <p:cNvSpPr txBox="1"/>
          <p:nvPr>
            <p:ph type="ctrTitle"/>
          </p:nvPr>
        </p:nvSpPr>
        <p:spPr>
          <a:xfrm>
            <a:off x="274319" y="1624773"/>
            <a:ext cx="8603674" cy="1304510"/>
          </a:xfrm>
          <a:prstGeom prst="rect">
            <a:avLst/>
          </a:prstGeom>
          <a:noFill/>
          <a:ln>
            <a:noFill/>
          </a:ln>
        </p:spPr>
        <p:txBody>
          <a:bodyPr anchorCtr="0" anchor="ctr" bIns="34275" lIns="68575" spcFirstLastPara="1" rIns="68575" wrap="square" tIns="34275">
            <a:normAutofit/>
          </a:bodyPr>
          <a:lstStyle>
            <a:lvl1pPr lvl="0" algn="ctr">
              <a:lnSpc>
                <a:spcPct val="80000"/>
              </a:lnSpc>
              <a:spcBef>
                <a:spcPts val="0"/>
              </a:spcBef>
              <a:spcAft>
                <a:spcPts val="0"/>
              </a:spcAft>
              <a:buClr>
                <a:schemeClr val="dk2"/>
              </a:buClr>
              <a:buSzPts val="4500"/>
              <a:buFont typeface="Corbe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4" name="Google Shape;644;p99"/>
          <p:cNvSpPr txBox="1"/>
          <p:nvPr>
            <p:ph idx="1" type="subTitle"/>
          </p:nvPr>
        </p:nvSpPr>
        <p:spPr>
          <a:xfrm>
            <a:off x="1143000" y="2997188"/>
            <a:ext cx="6858000" cy="98194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900"/>
              </a:spcBef>
              <a:spcAft>
                <a:spcPts val="0"/>
              </a:spcAft>
              <a:buSzPts val="1500"/>
              <a:buNone/>
              <a:defRPr sz="1500"/>
            </a:lvl1pPr>
            <a:lvl2pPr lvl="1" algn="ctr">
              <a:lnSpc>
                <a:spcPct val="90000"/>
              </a:lnSpc>
              <a:spcBef>
                <a:spcPts val="200"/>
              </a:spcBef>
              <a:spcAft>
                <a:spcPts val="0"/>
              </a:spcAft>
              <a:buSzPts val="1500"/>
              <a:buNone/>
              <a:defRPr sz="1500"/>
            </a:lvl2pPr>
            <a:lvl3pPr lvl="2" algn="ctr">
              <a:lnSpc>
                <a:spcPct val="90000"/>
              </a:lnSpc>
              <a:spcBef>
                <a:spcPts val="300"/>
              </a:spcBef>
              <a:spcAft>
                <a:spcPts val="0"/>
              </a:spcAft>
              <a:buSzPts val="1500"/>
              <a:buNone/>
              <a:defRPr sz="15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645" name="Google Shape;645;p99"/>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6" name="Google Shape;646;p99"/>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7" name="Google Shape;647;p99"/>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8" name="Shape 648"/>
        <p:cNvGrpSpPr/>
        <p:nvPr/>
      </p:nvGrpSpPr>
      <p:grpSpPr>
        <a:xfrm>
          <a:off x="0" y="0"/>
          <a:ext cx="0" cy="0"/>
          <a:chOff x="0" y="0"/>
          <a:chExt cx="0" cy="0"/>
        </a:xfrm>
      </p:grpSpPr>
      <p:sp>
        <p:nvSpPr>
          <p:cNvPr id="649" name="Google Shape;649;p100"/>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0" name="Google Shape;650;p100"/>
          <p:cNvSpPr txBox="1"/>
          <p:nvPr>
            <p:ph idx="1" type="body"/>
          </p:nvPr>
        </p:nvSpPr>
        <p:spPr>
          <a:xfrm>
            <a:off x="905256" y="1590040"/>
            <a:ext cx="4594860" cy="30861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900"/>
              </a:spcBef>
              <a:spcAft>
                <a:spcPts val="0"/>
              </a:spcAft>
              <a:buSzPts val="2400"/>
              <a:buChar char="▪"/>
              <a:defRPr sz="2400"/>
            </a:lvl1pPr>
            <a:lvl2pPr indent="-361950" lvl="1" marL="914400" algn="l">
              <a:lnSpc>
                <a:spcPct val="90000"/>
              </a:lnSpc>
              <a:spcBef>
                <a:spcPts val="200"/>
              </a:spcBef>
              <a:spcAft>
                <a:spcPts val="0"/>
              </a:spcAft>
              <a:buSzPts val="2100"/>
              <a:buChar char="▪"/>
              <a:defRPr sz="2100"/>
            </a:lvl2pPr>
            <a:lvl3pPr indent="-342900" lvl="2" marL="1371600" algn="l">
              <a:lnSpc>
                <a:spcPct val="90000"/>
              </a:lnSpc>
              <a:spcBef>
                <a:spcPts val="300"/>
              </a:spcBef>
              <a:spcAft>
                <a:spcPts val="0"/>
              </a:spcAft>
              <a:buSzPts val="1800"/>
              <a:buChar char="▪"/>
              <a:defRPr sz="1800"/>
            </a:lvl3pPr>
            <a:lvl4pPr indent="-323850" lvl="3" marL="1828800" algn="l">
              <a:lnSpc>
                <a:spcPct val="90000"/>
              </a:lnSpc>
              <a:spcBef>
                <a:spcPts val="300"/>
              </a:spcBef>
              <a:spcAft>
                <a:spcPts val="0"/>
              </a:spcAft>
              <a:buSzPts val="1500"/>
              <a:buChar char="▪"/>
              <a:defRPr sz="1500"/>
            </a:lvl4pPr>
            <a:lvl5pPr indent="-323850" lvl="4" marL="2286000" algn="l">
              <a:lnSpc>
                <a:spcPct val="90000"/>
              </a:lnSpc>
              <a:spcBef>
                <a:spcPts val="300"/>
              </a:spcBef>
              <a:spcAft>
                <a:spcPts val="0"/>
              </a:spcAft>
              <a:buSzPts val="1500"/>
              <a:buChar char="▪"/>
              <a:defRPr sz="1500"/>
            </a:lvl5pPr>
            <a:lvl6pPr indent="-323850" lvl="5" marL="2743200" algn="l">
              <a:lnSpc>
                <a:spcPct val="90000"/>
              </a:lnSpc>
              <a:spcBef>
                <a:spcPts val="300"/>
              </a:spcBef>
              <a:spcAft>
                <a:spcPts val="0"/>
              </a:spcAft>
              <a:buSzPts val="1500"/>
              <a:buChar char="▪"/>
              <a:defRPr sz="1500"/>
            </a:lvl6pPr>
            <a:lvl7pPr indent="-323850" lvl="6" marL="3200400" algn="l">
              <a:lnSpc>
                <a:spcPct val="90000"/>
              </a:lnSpc>
              <a:spcBef>
                <a:spcPts val="300"/>
              </a:spcBef>
              <a:spcAft>
                <a:spcPts val="0"/>
              </a:spcAft>
              <a:buSzPts val="1500"/>
              <a:buChar char="▪"/>
              <a:defRPr sz="1500"/>
            </a:lvl7pPr>
            <a:lvl8pPr indent="-323850" lvl="7" marL="3657600" algn="l">
              <a:lnSpc>
                <a:spcPct val="90000"/>
              </a:lnSpc>
              <a:spcBef>
                <a:spcPts val="300"/>
              </a:spcBef>
              <a:spcAft>
                <a:spcPts val="0"/>
              </a:spcAft>
              <a:buSzPts val="1500"/>
              <a:buChar char="▪"/>
              <a:defRPr sz="1500"/>
            </a:lvl8pPr>
            <a:lvl9pPr indent="-323850" lvl="8" marL="4114800" algn="l">
              <a:lnSpc>
                <a:spcPct val="90000"/>
              </a:lnSpc>
              <a:spcBef>
                <a:spcPts val="300"/>
              </a:spcBef>
              <a:spcAft>
                <a:spcPts val="300"/>
              </a:spcAft>
              <a:buSzPts val="1500"/>
              <a:buChar char="▪"/>
              <a:defRPr sz="1500"/>
            </a:lvl9pPr>
          </a:lstStyle>
          <a:p/>
        </p:txBody>
      </p:sp>
      <p:sp>
        <p:nvSpPr>
          <p:cNvPr id="651" name="Google Shape;651;p100"/>
          <p:cNvSpPr txBox="1"/>
          <p:nvPr>
            <p:ph idx="2" type="body"/>
          </p:nvPr>
        </p:nvSpPr>
        <p:spPr>
          <a:xfrm>
            <a:off x="5841767" y="1610615"/>
            <a:ext cx="2400300" cy="2574239"/>
          </a:xfrm>
          <a:prstGeom prst="rect">
            <a:avLst/>
          </a:prstGeom>
          <a:noFill/>
          <a:ln>
            <a:noFill/>
          </a:ln>
        </p:spPr>
        <p:txBody>
          <a:bodyPr anchorCtr="0" anchor="t" bIns="34275" lIns="68575" spcFirstLastPara="1" rIns="68575" wrap="square" tIns="34275">
            <a:normAutofit/>
          </a:bodyPr>
          <a:lstStyle>
            <a:lvl1pPr indent="-228600" lvl="0" marL="457200" algn="l">
              <a:lnSpc>
                <a:spcPct val="95000"/>
              </a:lnSpc>
              <a:spcBef>
                <a:spcPts val="900"/>
              </a:spcBef>
              <a:spcAft>
                <a:spcPts val="0"/>
              </a:spcAft>
              <a:buSzPts val="1400"/>
              <a:buNone/>
              <a:defRPr sz="1400"/>
            </a:lvl1pPr>
            <a:lvl2pPr indent="-228600" lvl="1" marL="914400" algn="l">
              <a:lnSpc>
                <a:spcPct val="90000"/>
              </a:lnSpc>
              <a:spcBef>
                <a:spcPts val="2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652" name="Google Shape;652;p100"/>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3" name="Google Shape;653;p100"/>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4" name="Google Shape;654;p100"/>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5" name="Shape 655"/>
        <p:cNvGrpSpPr/>
        <p:nvPr/>
      </p:nvGrpSpPr>
      <p:grpSpPr>
        <a:xfrm>
          <a:off x="0" y="0"/>
          <a:ext cx="0" cy="0"/>
          <a:chOff x="0" y="0"/>
          <a:chExt cx="0" cy="0"/>
        </a:xfrm>
      </p:grpSpPr>
      <p:sp>
        <p:nvSpPr>
          <p:cNvPr id="656" name="Google Shape;656;p101"/>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7" name="Google Shape;657;p101"/>
          <p:cNvSpPr/>
          <p:nvPr>
            <p:ph idx="2" type="pic"/>
          </p:nvPr>
        </p:nvSpPr>
        <p:spPr>
          <a:xfrm>
            <a:off x="960120" y="1658620"/>
            <a:ext cx="4594860" cy="2948940"/>
          </a:xfrm>
          <a:prstGeom prst="rect">
            <a:avLst/>
          </a:prstGeom>
          <a:solidFill>
            <a:srgbClr val="E8F5FB"/>
          </a:solidFill>
          <a:ln>
            <a:noFill/>
          </a:ln>
        </p:spPr>
      </p:sp>
      <p:sp>
        <p:nvSpPr>
          <p:cNvPr id="658" name="Google Shape;658;p101"/>
          <p:cNvSpPr txBox="1"/>
          <p:nvPr>
            <p:ph idx="1" type="body"/>
          </p:nvPr>
        </p:nvSpPr>
        <p:spPr>
          <a:xfrm>
            <a:off x="5843016" y="1612966"/>
            <a:ext cx="2400300" cy="2571750"/>
          </a:xfrm>
          <a:prstGeom prst="rect">
            <a:avLst/>
          </a:prstGeom>
          <a:noFill/>
          <a:ln>
            <a:noFill/>
          </a:ln>
        </p:spPr>
        <p:txBody>
          <a:bodyPr anchorCtr="0" anchor="t" bIns="34275" lIns="68575" spcFirstLastPara="1" rIns="68575" wrap="square" tIns="34275">
            <a:normAutofit/>
          </a:bodyPr>
          <a:lstStyle>
            <a:lvl1pPr indent="-228600" lvl="0" marL="457200" algn="l">
              <a:lnSpc>
                <a:spcPct val="95000"/>
              </a:lnSpc>
              <a:spcBef>
                <a:spcPts val="900"/>
              </a:spcBef>
              <a:spcAft>
                <a:spcPts val="0"/>
              </a:spcAft>
              <a:buSzPts val="1400"/>
              <a:buNone/>
              <a:defRPr sz="1400"/>
            </a:lvl1pPr>
            <a:lvl2pPr indent="-228600" lvl="1" marL="914400" algn="l">
              <a:lnSpc>
                <a:spcPct val="90000"/>
              </a:lnSpc>
              <a:spcBef>
                <a:spcPts val="2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659" name="Google Shape;659;p101"/>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0" name="Google Shape;660;p101"/>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1" name="Google Shape;661;p101"/>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2" name="Shape 662"/>
        <p:cNvGrpSpPr/>
        <p:nvPr/>
      </p:nvGrpSpPr>
      <p:grpSpPr>
        <a:xfrm>
          <a:off x="0" y="0"/>
          <a:ext cx="0" cy="0"/>
          <a:chOff x="0" y="0"/>
          <a:chExt cx="0" cy="0"/>
        </a:xfrm>
      </p:grpSpPr>
      <p:sp>
        <p:nvSpPr>
          <p:cNvPr id="663" name="Google Shape;663;p102"/>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4" name="Google Shape;664;p102"/>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5" name="Google Shape;665;p102"/>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6" name="Google Shape;666;p102"/>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667" name="Shape 667"/>
        <p:cNvGrpSpPr/>
        <p:nvPr/>
      </p:nvGrpSpPr>
      <p:grpSpPr>
        <a:xfrm>
          <a:off x="0" y="0"/>
          <a:ext cx="0" cy="0"/>
          <a:chOff x="0" y="0"/>
          <a:chExt cx="0" cy="0"/>
        </a:xfrm>
      </p:grpSpPr>
      <p:sp>
        <p:nvSpPr>
          <p:cNvPr id="668" name="Google Shape;668;p103"/>
          <p:cNvSpPr/>
          <p:nvPr/>
        </p:nvSpPr>
        <p:spPr>
          <a:xfrm>
            <a:off x="-5132" y="1544259"/>
            <a:ext cx="9146751" cy="13716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69" name="Google Shape;669;p103"/>
          <p:cNvSpPr txBox="1"/>
          <p:nvPr>
            <p:ph type="title"/>
          </p:nvPr>
        </p:nvSpPr>
        <p:spPr>
          <a:xfrm>
            <a:off x="624893" y="1656659"/>
            <a:ext cx="7886700" cy="1257300"/>
          </a:xfrm>
          <a:prstGeom prst="rect">
            <a:avLst/>
          </a:prstGeom>
          <a:noFill/>
          <a:ln>
            <a:noFill/>
          </a:ln>
        </p:spPr>
        <p:txBody>
          <a:bodyPr anchorCtr="0" anchor="ctr" bIns="34275" lIns="68575" spcFirstLastPara="1" rIns="68575" wrap="square" tIns="34275">
            <a:noAutofit/>
          </a:bodyPr>
          <a:lstStyle>
            <a:lvl1pPr lvl="0" algn="ctr">
              <a:lnSpc>
                <a:spcPct val="80000"/>
              </a:lnSpc>
              <a:spcBef>
                <a:spcPts val="0"/>
              </a:spcBef>
              <a:spcAft>
                <a:spcPts val="0"/>
              </a:spcAft>
              <a:buClr>
                <a:schemeClr val="lt1"/>
              </a:buClr>
              <a:buSzPts val="4500"/>
              <a:buFont typeface="Corbel"/>
              <a:buNone/>
              <a:defRPr b="0"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0" name="Google Shape;670;p103"/>
          <p:cNvSpPr txBox="1"/>
          <p:nvPr>
            <p:ph idx="1" type="body"/>
          </p:nvPr>
        </p:nvSpPr>
        <p:spPr>
          <a:xfrm>
            <a:off x="624893" y="3007750"/>
            <a:ext cx="7886700" cy="880979"/>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900"/>
              </a:spcBef>
              <a:spcAft>
                <a:spcPts val="0"/>
              </a:spcAft>
              <a:buSzPts val="1500"/>
              <a:buNone/>
              <a:defRPr sz="1500">
                <a:solidFill>
                  <a:schemeClr val="dk2"/>
                </a:solidFill>
              </a:defRPr>
            </a:lvl1pPr>
            <a:lvl2pPr indent="-228600" lvl="1" marL="914400" algn="l">
              <a:lnSpc>
                <a:spcPct val="90000"/>
              </a:lnSpc>
              <a:spcBef>
                <a:spcPts val="200"/>
              </a:spcBef>
              <a:spcAft>
                <a:spcPts val="0"/>
              </a:spcAft>
              <a:buSzPts val="1400"/>
              <a:buNone/>
              <a:defRPr sz="140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100"/>
              <a:buNone/>
              <a:defRPr sz="1100">
                <a:solidFill>
                  <a:srgbClr val="888888"/>
                </a:solidFill>
              </a:defRPr>
            </a:lvl4pPr>
            <a:lvl5pPr indent="-228600" lvl="4" marL="2286000" algn="l">
              <a:lnSpc>
                <a:spcPct val="90000"/>
              </a:lnSpc>
              <a:spcBef>
                <a:spcPts val="300"/>
              </a:spcBef>
              <a:spcAft>
                <a:spcPts val="0"/>
              </a:spcAft>
              <a:buSzPts val="1100"/>
              <a:buNone/>
              <a:defRPr sz="1100">
                <a:solidFill>
                  <a:srgbClr val="888888"/>
                </a:solidFill>
              </a:defRPr>
            </a:lvl5pPr>
            <a:lvl6pPr indent="-228600" lvl="5" marL="2743200" algn="l">
              <a:lnSpc>
                <a:spcPct val="90000"/>
              </a:lnSpc>
              <a:spcBef>
                <a:spcPts val="300"/>
              </a:spcBef>
              <a:spcAft>
                <a:spcPts val="0"/>
              </a:spcAft>
              <a:buSzPts val="1100"/>
              <a:buNone/>
              <a:defRPr sz="1100">
                <a:solidFill>
                  <a:srgbClr val="888888"/>
                </a:solidFill>
              </a:defRPr>
            </a:lvl6pPr>
            <a:lvl7pPr indent="-228600" lvl="6" marL="3200400" algn="l">
              <a:lnSpc>
                <a:spcPct val="90000"/>
              </a:lnSpc>
              <a:spcBef>
                <a:spcPts val="300"/>
              </a:spcBef>
              <a:spcAft>
                <a:spcPts val="0"/>
              </a:spcAft>
              <a:buSzPts val="1100"/>
              <a:buNone/>
              <a:defRPr sz="1100">
                <a:solidFill>
                  <a:srgbClr val="888888"/>
                </a:solidFill>
              </a:defRPr>
            </a:lvl7pPr>
            <a:lvl8pPr indent="-228600" lvl="7" marL="3657600" algn="l">
              <a:lnSpc>
                <a:spcPct val="90000"/>
              </a:lnSpc>
              <a:spcBef>
                <a:spcPts val="300"/>
              </a:spcBef>
              <a:spcAft>
                <a:spcPts val="0"/>
              </a:spcAft>
              <a:buSzPts val="1100"/>
              <a:buNone/>
              <a:defRPr sz="1100">
                <a:solidFill>
                  <a:srgbClr val="888888"/>
                </a:solidFill>
              </a:defRPr>
            </a:lvl8pPr>
            <a:lvl9pPr indent="-228600" lvl="8" marL="4114800" algn="l">
              <a:lnSpc>
                <a:spcPct val="90000"/>
              </a:lnSpc>
              <a:spcBef>
                <a:spcPts val="300"/>
              </a:spcBef>
              <a:spcAft>
                <a:spcPts val="300"/>
              </a:spcAft>
              <a:buSzPts val="1100"/>
              <a:buNone/>
              <a:defRPr sz="1100">
                <a:solidFill>
                  <a:srgbClr val="888888"/>
                </a:solidFill>
              </a:defRPr>
            </a:lvl9pPr>
          </a:lstStyle>
          <a:p/>
        </p:txBody>
      </p:sp>
      <p:sp>
        <p:nvSpPr>
          <p:cNvPr id="671" name="Google Shape;671;p103"/>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2" name="Google Shape;672;p103"/>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3" name="Google Shape;673;p103"/>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b="0" sz="900">
                <a:solidFill>
                  <a:schemeClr val="dk2"/>
                </a:solidFill>
                <a:latin typeface="Corbel"/>
                <a:ea typeface="Corbel"/>
                <a:cs typeface="Corbel"/>
                <a:sym typeface="Corbel"/>
              </a:defRPr>
            </a:lvl1pPr>
            <a:lvl2pPr indent="0" lvl="1" marL="0" algn="l">
              <a:spcBef>
                <a:spcPts val="0"/>
              </a:spcBef>
              <a:buNone/>
              <a:defRPr b="0" sz="900">
                <a:solidFill>
                  <a:schemeClr val="dk2"/>
                </a:solidFill>
                <a:latin typeface="Corbel"/>
                <a:ea typeface="Corbel"/>
                <a:cs typeface="Corbel"/>
                <a:sym typeface="Corbel"/>
              </a:defRPr>
            </a:lvl2pPr>
            <a:lvl3pPr indent="0" lvl="2" marL="0" algn="l">
              <a:spcBef>
                <a:spcPts val="0"/>
              </a:spcBef>
              <a:buNone/>
              <a:defRPr b="0" sz="900">
                <a:solidFill>
                  <a:schemeClr val="dk2"/>
                </a:solidFill>
                <a:latin typeface="Corbel"/>
                <a:ea typeface="Corbel"/>
                <a:cs typeface="Corbel"/>
                <a:sym typeface="Corbel"/>
              </a:defRPr>
            </a:lvl3pPr>
            <a:lvl4pPr indent="0" lvl="3" marL="0" algn="l">
              <a:spcBef>
                <a:spcPts val="0"/>
              </a:spcBef>
              <a:buNone/>
              <a:defRPr b="0" sz="900">
                <a:solidFill>
                  <a:schemeClr val="dk2"/>
                </a:solidFill>
                <a:latin typeface="Corbel"/>
                <a:ea typeface="Corbel"/>
                <a:cs typeface="Corbel"/>
                <a:sym typeface="Corbel"/>
              </a:defRPr>
            </a:lvl4pPr>
            <a:lvl5pPr indent="0" lvl="4" marL="0" algn="l">
              <a:spcBef>
                <a:spcPts val="0"/>
              </a:spcBef>
              <a:buNone/>
              <a:defRPr b="0" sz="900">
                <a:solidFill>
                  <a:schemeClr val="dk2"/>
                </a:solidFill>
                <a:latin typeface="Corbel"/>
                <a:ea typeface="Corbel"/>
                <a:cs typeface="Corbel"/>
                <a:sym typeface="Corbel"/>
              </a:defRPr>
            </a:lvl5pPr>
            <a:lvl6pPr indent="0" lvl="5" marL="0" algn="l">
              <a:spcBef>
                <a:spcPts val="0"/>
              </a:spcBef>
              <a:buNone/>
              <a:defRPr b="0" sz="900">
                <a:solidFill>
                  <a:schemeClr val="dk2"/>
                </a:solidFill>
                <a:latin typeface="Corbel"/>
                <a:ea typeface="Corbel"/>
                <a:cs typeface="Corbel"/>
                <a:sym typeface="Corbel"/>
              </a:defRPr>
            </a:lvl6pPr>
            <a:lvl7pPr indent="0" lvl="6" marL="0" algn="l">
              <a:spcBef>
                <a:spcPts val="0"/>
              </a:spcBef>
              <a:buNone/>
              <a:defRPr b="0" sz="900">
                <a:solidFill>
                  <a:schemeClr val="dk2"/>
                </a:solidFill>
                <a:latin typeface="Corbel"/>
                <a:ea typeface="Corbel"/>
                <a:cs typeface="Corbel"/>
                <a:sym typeface="Corbel"/>
              </a:defRPr>
            </a:lvl7pPr>
            <a:lvl8pPr indent="0" lvl="7" marL="0" algn="l">
              <a:spcBef>
                <a:spcPts val="0"/>
              </a:spcBef>
              <a:buNone/>
              <a:defRPr b="0" sz="900">
                <a:solidFill>
                  <a:schemeClr val="dk2"/>
                </a:solidFill>
                <a:latin typeface="Corbel"/>
                <a:ea typeface="Corbel"/>
                <a:cs typeface="Corbel"/>
                <a:sym typeface="Corbel"/>
              </a:defRPr>
            </a:lvl8pPr>
            <a:lvl9pPr indent="0" lvl="8" marL="0" algn="l">
              <a:spcBef>
                <a:spcPts val="0"/>
              </a:spcBef>
              <a:buNone/>
              <a:defRPr b="0" sz="900">
                <a:solidFill>
                  <a:schemeClr val="dk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4" name="Shape 674"/>
        <p:cNvGrpSpPr/>
        <p:nvPr/>
      </p:nvGrpSpPr>
      <p:grpSpPr>
        <a:xfrm>
          <a:off x="0" y="0"/>
          <a:ext cx="0" cy="0"/>
          <a:chOff x="0" y="0"/>
          <a:chExt cx="0" cy="0"/>
        </a:xfrm>
      </p:grpSpPr>
      <p:sp>
        <p:nvSpPr>
          <p:cNvPr id="675" name="Google Shape;675;p104"/>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6" name="Google Shape;676;p104"/>
          <p:cNvSpPr txBox="1"/>
          <p:nvPr>
            <p:ph idx="1" type="body"/>
          </p:nvPr>
        </p:nvSpPr>
        <p:spPr>
          <a:xfrm>
            <a:off x="904008" y="1508760"/>
            <a:ext cx="3566160" cy="315468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77" name="Google Shape;677;p104"/>
          <p:cNvSpPr txBox="1"/>
          <p:nvPr>
            <p:ph idx="2" type="body"/>
          </p:nvPr>
        </p:nvSpPr>
        <p:spPr>
          <a:xfrm>
            <a:off x="4672793" y="1508760"/>
            <a:ext cx="3566160" cy="315468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78" name="Google Shape;678;p104"/>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9" name="Google Shape;679;p104"/>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0" name="Google Shape;680;p104"/>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1" name="Shape 681"/>
        <p:cNvGrpSpPr/>
        <p:nvPr/>
      </p:nvGrpSpPr>
      <p:grpSpPr>
        <a:xfrm>
          <a:off x="0" y="0"/>
          <a:ext cx="0" cy="0"/>
          <a:chOff x="0" y="0"/>
          <a:chExt cx="0" cy="0"/>
        </a:xfrm>
      </p:grpSpPr>
      <p:sp>
        <p:nvSpPr>
          <p:cNvPr id="682" name="Google Shape;682;p105"/>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3" name="Google Shape;683;p105"/>
          <p:cNvSpPr txBox="1"/>
          <p:nvPr>
            <p:ph idx="1" type="body"/>
          </p:nvPr>
        </p:nvSpPr>
        <p:spPr>
          <a:xfrm>
            <a:off x="905256" y="1435103"/>
            <a:ext cx="3566160" cy="55732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600"/>
              <a:buNone/>
              <a:defRPr b="1" sz="1600"/>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684" name="Google Shape;684;p105"/>
          <p:cNvSpPr txBox="1"/>
          <p:nvPr>
            <p:ph idx="2" type="body"/>
          </p:nvPr>
        </p:nvSpPr>
        <p:spPr>
          <a:xfrm>
            <a:off x="905256" y="1992425"/>
            <a:ext cx="3566160" cy="267462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85" name="Google Shape;685;p105"/>
          <p:cNvSpPr txBox="1"/>
          <p:nvPr>
            <p:ph idx="3" type="body"/>
          </p:nvPr>
        </p:nvSpPr>
        <p:spPr>
          <a:xfrm>
            <a:off x="4673423" y="1435103"/>
            <a:ext cx="3566160" cy="55732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600"/>
              <a:buNone/>
              <a:defRPr b="1" sz="1600"/>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686" name="Google Shape;686;p105"/>
          <p:cNvSpPr txBox="1"/>
          <p:nvPr>
            <p:ph idx="4" type="body"/>
          </p:nvPr>
        </p:nvSpPr>
        <p:spPr>
          <a:xfrm>
            <a:off x="4673423" y="1992423"/>
            <a:ext cx="3566160" cy="267462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900"/>
              </a:spcBef>
              <a:spcAft>
                <a:spcPts val="0"/>
              </a:spcAft>
              <a:buSzPts val="1700"/>
              <a:buChar char="▪"/>
              <a:defRPr sz="1700"/>
            </a:lvl1pPr>
            <a:lvl2pPr indent="-323850" lvl="1" marL="914400" algn="l">
              <a:lnSpc>
                <a:spcPct val="90000"/>
              </a:lnSpc>
              <a:spcBef>
                <a:spcPts val="200"/>
              </a:spcBef>
              <a:spcAft>
                <a:spcPts val="0"/>
              </a:spcAft>
              <a:buSzPts val="1500"/>
              <a:buChar char="▪"/>
              <a:defRPr sz="1500"/>
            </a:lvl2pPr>
            <a:lvl3pPr indent="-317500" lvl="2" marL="1371600" algn="l">
              <a:lnSpc>
                <a:spcPct val="90000"/>
              </a:lnSpc>
              <a:spcBef>
                <a:spcPts val="300"/>
              </a:spcBef>
              <a:spcAft>
                <a:spcPts val="0"/>
              </a:spcAft>
              <a:buSzPts val="1400"/>
              <a:buChar char="▪"/>
              <a:defRPr sz="1400"/>
            </a:lvl3pPr>
            <a:lvl4pPr indent="-304800" lvl="3" marL="1828800" algn="l">
              <a:lnSpc>
                <a:spcPct val="90000"/>
              </a:lnSpc>
              <a:spcBef>
                <a:spcPts val="300"/>
              </a:spcBef>
              <a:spcAft>
                <a:spcPts val="0"/>
              </a:spcAft>
              <a:buSzPts val="1200"/>
              <a:buChar char="▪"/>
              <a:defRPr sz="1200"/>
            </a:lvl4pPr>
            <a:lvl5pPr indent="-304800" lvl="4" marL="2286000" algn="l">
              <a:lnSpc>
                <a:spcPct val="90000"/>
              </a:lnSpc>
              <a:spcBef>
                <a:spcPts val="300"/>
              </a:spcBef>
              <a:spcAft>
                <a:spcPts val="0"/>
              </a:spcAft>
              <a:buSzPts val="1200"/>
              <a:buChar char="▪"/>
              <a:defRPr sz="1200"/>
            </a:lvl5pPr>
            <a:lvl6pPr indent="-304800" lvl="5" marL="2743200" algn="l">
              <a:lnSpc>
                <a:spcPct val="90000"/>
              </a:lnSpc>
              <a:spcBef>
                <a:spcPts val="300"/>
              </a:spcBef>
              <a:spcAft>
                <a:spcPts val="0"/>
              </a:spcAft>
              <a:buSzPts val="1200"/>
              <a:buChar char="▪"/>
              <a:defRPr sz="1200"/>
            </a:lvl6pPr>
            <a:lvl7pPr indent="-304800" lvl="6" marL="3200400" algn="l">
              <a:lnSpc>
                <a:spcPct val="90000"/>
              </a:lnSpc>
              <a:spcBef>
                <a:spcPts val="300"/>
              </a:spcBef>
              <a:spcAft>
                <a:spcPts val="0"/>
              </a:spcAft>
              <a:buSzPts val="1200"/>
              <a:buChar char="▪"/>
              <a:defRPr sz="1200"/>
            </a:lvl7pPr>
            <a:lvl8pPr indent="-304800" lvl="7" marL="3657600" algn="l">
              <a:lnSpc>
                <a:spcPct val="90000"/>
              </a:lnSpc>
              <a:spcBef>
                <a:spcPts val="300"/>
              </a:spcBef>
              <a:spcAft>
                <a:spcPts val="0"/>
              </a:spcAft>
              <a:buSzPts val="1200"/>
              <a:buChar char="▪"/>
              <a:defRPr sz="1200"/>
            </a:lvl8pPr>
            <a:lvl9pPr indent="-304800" lvl="8" marL="4114800" algn="l">
              <a:lnSpc>
                <a:spcPct val="90000"/>
              </a:lnSpc>
              <a:spcBef>
                <a:spcPts val="300"/>
              </a:spcBef>
              <a:spcAft>
                <a:spcPts val="300"/>
              </a:spcAft>
              <a:buSzPts val="1200"/>
              <a:buChar char="▪"/>
              <a:defRPr sz="1200"/>
            </a:lvl9pPr>
          </a:lstStyle>
          <a:p/>
        </p:txBody>
      </p:sp>
      <p:sp>
        <p:nvSpPr>
          <p:cNvPr id="687" name="Google Shape;687;p105"/>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8" name="Google Shape;688;p105"/>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9" name="Google Shape;689;p105"/>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4.xml"/><Relationship Id="rId42" Type="http://schemas.openxmlformats.org/officeDocument/2006/relationships/slideLayout" Target="../slideLayouts/slideLayout56.xml"/><Relationship Id="rId41" Type="http://schemas.openxmlformats.org/officeDocument/2006/relationships/slideLayout" Target="../slideLayouts/slideLayout55.xml"/><Relationship Id="rId44" Type="http://schemas.openxmlformats.org/officeDocument/2006/relationships/slideLayout" Target="../slideLayouts/slideLayout58.xml"/><Relationship Id="rId43" Type="http://schemas.openxmlformats.org/officeDocument/2006/relationships/slideLayout" Target="../slideLayouts/slideLayout57.xml"/><Relationship Id="rId46" Type="http://schemas.openxmlformats.org/officeDocument/2006/relationships/slideLayout" Target="../slideLayouts/slideLayout60.xml"/><Relationship Id="rId45" Type="http://schemas.openxmlformats.org/officeDocument/2006/relationships/slideLayout" Target="../slideLayouts/slideLayout59.xml"/><Relationship Id="rId1" Type="http://schemas.openxmlformats.org/officeDocument/2006/relationships/image" Target="../media/image8.jp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48" Type="http://schemas.openxmlformats.org/officeDocument/2006/relationships/slideLayout" Target="../slideLayouts/slideLayout62.xml"/><Relationship Id="rId47" Type="http://schemas.openxmlformats.org/officeDocument/2006/relationships/slideLayout" Target="../slideLayouts/slideLayout61.xml"/><Relationship Id="rId49" Type="http://schemas.openxmlformats.org/officeDocument/2006/relationships/slideLayout" Target="../slideLayouts/slideLayout6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33" Type="http://schemas.openxmlformats.org/officeDocument/2006/relationships/slideLayout" Target="../slideLayouts/slideLayout47.xml"/><Relationship Id="rId32" Type="http://schemas.openxmlformats.org/officeDocument/2006/relationships/slideLayout" Target="../slideLayouts/slideLayout46.xml"/><Relationship Id="rId35" Type="http://schemas.openxmlformats.org/officeDocument/2006/relationships/slideLayout" Target="../slideLayouts/slideLayout49.xml"/><Relationship Id="rId34" Type="http://schemas.openxmlformats.org/officeDocument/2006/relationships/slideLayout" Target="../slideLayouts/slideLayout48.xml"/><Relationship Id="rId37" Type="http://schemas.openxmlformats.org/officeDocument/2006/relationships/slideLayout" Target="../slideLayouts/slideLayout51.xml"/><Relationship Id="rId36" Type="http://schemas.openxmlformats.org/officeDocument/2006/relationships/slideLayout" Target="../slideLayouts/slideLayout50.xml"/><Relationship Id="rId39" Type="http://schemas.openxmlformats.org/officeDocument/2006/relationships/slideLayout" Target="../slideLayouts/slideLayout53.xml"/><Relationship Id="rId38" Type="http://schemas.openxmlformats.org/officeDocument/2006/relationships/slideLayout" Target="../slideLayouts/slideLayout52.xml"/><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29" Type="http://schemas.openxmlformats.org/officeDocument/2006/relationships/slideLayout" Target="../slideLayouts/slideLayout43.xml"/><Relationship Id="rId50" Type="http://schemas.openxmlformats.org/officeDocument/2006/relationships/theme" Target="../theme/theme7.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13" Type="http://schemas.openxmlformats.org/officeDocument/2006/relationships/theme" Target="../theme/theme2.xml"/><Relationship Id="rId1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5" Type="http://schemas.openxmlformats.org/officeDocument/2006/relationships/theme" Target="../theme/theme5.xml"/><Relationship Id="rId14"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theme" Target="../theme/theme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510241" y="564921"/>
            <a:ext cx="7210396" cy="810703"/>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2700"/>
              <a:buFont typeface="Oswald"/>
              <a:buNone/>
              <a:defRPr b="0" i="0" sz="2700" u="none" cap="none" strike="noStrike">
                <a:solidFill>
                  <a:schemeClr val="lt1"/>
                </a:solidFill>
                <a:latin typeface="Oswald"/>
                <a:ea typeface="Oswald"/>
                <a:cs typeface="Oswald"/>
                <a:sym typeface="Oswa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3" name="Google Shape;83;p17"/>
          <p:cNvSpPr txBox="1"/>
          <p:nvPr>
            <p:ph idx="1" type="body"/>
          </p:nvPr>
        </p:nvSpPr>
        <p:spPr>
          <a:xfrm>
            <a:off x="510241" y="1752655"/>
            <a:ext cx="7210396" cy="2699487"/>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chemeClr val="lt1"/>
              </a:buClr>
              <a:buSzPts val="1800"/>
              <a:buFont typeface="Noto Sans Symbols"/>
              <a:buChar char="▪"/>
              <a:defRPr b="0" i="0" sz="1800" u="none" cap="none" strike="noStrike">
                <a:solidFill>
                  <a:schemeClr val="lt1"/>
                </a:solidFill>
                <a:latin typeface="Calibri"/>
                <a:ea typeface="Calibri"/>
                <a:cs typeface="Calibri"/>
                <a:sym typeface="Calibri"/>
              </a:defRPr>
            </a:lvl1pPr>
            <a:lvl2pPr indent="-323850" lvl="1" marL="9144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lt1"/>
              </a:buClr>
              <a:buSzPts val="1400"/>
              <a:buFont typeface="Courier New"/>
              <a:buChar char="o"/>
              <a:defRPr b="0" i="0" sz="1400" u="none" cap="none" strike="noStrike">
                <a:solidFill>
                  <a:schemeClr val="lt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4pPr>
            <a:lvl5pPr indent="-304800" lvl="4" marL="2286000" marR="0" rtl="0" algn="l">
              <a:lnSpc>
                <a:spcPct val="90000"/>
              </a:lnSpc>
              <a:spcBef>
                <a:spcPts val="400"/>
              </a:spcBef>
              <a:spcAft>
                <a:spcPts val="0"/>
              </a:spcAft>
              <a:buClr>
                <a:schemeClr val="lt1"/>
              </a:buClr>
              <a:buSzPts val="1200"/>
              <a:buFont typeface="Noto Sans Symbols"/>
              <a:buChar char="▪"/>
              <a:defRPr b="0" i="0" sz="1200" u="none" cap="none" strike="noStrike">
                <a:solidFill>
                  <a:schemeClr val="lt1"/>
                </a:solidFill>
                <a:latin typeface="Calibri"/>
                <a:ea typeface="Calibri"/>
                <a:cs typeface="Calibri"/>
                <a:sym typeface="Calibri"/>
              </a:defRPr>
            </a:lvl5pPr>
            <a:lvl6pPr indent="-298450" lvl="5" marL="27432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6pPr>
            <a:lvl7pPr indent="-298450" lvl="6" marL="32004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7pPr>
            <a:lvl8pPr indent="-298450" lvl="7" marL="36576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8pPr>
            <a:lvl9pPr indent="-298450" lvl="8" marL="4114800" marR="0" rtl="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Trebuchet MS"/>
                <a:ea typeface="Trebuchet MS"/>
                <a:cs typeface="Trebuchet MS"/>
                <a:sym typeface="Trebuchet MS"/>
              </a:defRPr>
            </a:lvl9pPr>
          </a:lstStyle>
          <a:p/>
        </p:txBody>
      </p:sp>
      <p:sp>
        <p:nvSpPr>
          <p:cNvPr id="84" name="Google Shape;84;p17"/>
          <p:cNvSpPr txBox="1"/>
          <p:nvPr>
            <p:ph idx="10" type="dt"/>
          </p:nvPr>
        </p:nvSpPr>
        <p:spPr>
          <a:xfrm>
            <a:off x="5663236" y="4452140"/>
            <a:ext cx="205740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9pPr>
          </a:lstStyle>
          <a:p/>
        </p:txBody>
      </p:sp>
      <p:sp>
        <p:nvSpPr>
          <p:cNvPr id="85" name="Google Shape;85;p17"/>
          <p:cNvSpPr txBox="1"/>
          <p:nvPr>
            <p:ph idx="11" type="ftr"/>
          </p:nvPr>
        </p:nvSpPr>
        <p:spPr>
          <a:xfrm>
            <a:off x="510241" y="4452141"/>
            <a:ext cx="5152995"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chemeClr val="lt1"/>
                </a:solidFill>
                <a:latin typeface="Trebuchet MS"/>
                <a:ea typeface="Trebuchet MS"/>
                <a:cs typeface="Trebuchet MS"/>
                <a:sym typeface="Trebuchet MS"/>
              </a:defRPr>
            </a:lvl1pPr>
            <a:lvl2pPr lvl="1"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2pPr>
            <a:lvl3pPr lvl="2"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3pPr>
            <a:lvl4pPr lvl="3"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4pPr>
            <a:lvl5pPr lvl="4"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5pPr>
            <a:lvl6pPr lvl="5"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6pPr>
            <a:lvl7pPr lvl="6"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7pPr>
            <a:lvl8pPr lvl="7"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8pPr>
            <a:lvl9pPr lvl="8" marR="0" rtl="0" algn="l">
              <a:spcBef>
                <a:spcPts val="0"/>
              </a:spcBef>
              <a:spcAft>
                <a:spcPts val="0"/>
              </a:spcAft>
              <a:buSzPts val="1100"/>
              <a:buNone/>
              <a:defRPr b="0" i="0" sz="1400" u="none" cap="none" strike="noStrike">
                <a:solidFill>
                  <a:schemeClr val="lt1"/>
                </a:solidFill>
                <a:latin typeface="Trebuchet MS"/>
                <a:ea typeface="Trebuchet MS"/>
                <a:cs typeface="Trebuchet MS"/>
                <a:sym typeface="Trebuchet MS"/>
              </a:defRPr>
            </a:lvl9pPr>
          </a:lstStyle>
          <a:p/>
        </p:txBody>
      </p:sp>
      <p:sp>
        <p:nvSpPr>
          <p:cNvPr id="86" name="Google Shape;86;p17"/>
          <p:cNvSpPr txBox="1"/>
          <p:nvPr>
            <p:ph idx="12" type="sldNum"/>
          </p:nvPr>
        </p:nvSpPr>
        <p:spPr>
          <a:xfrm>
            <a:off x="8047091" y="564920"/>
            <a:ext cx="865613" cy="818092"/>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2700" u="none" cap="none" strike="noStrike">
                <a:solidFill>
                  <a:schemeClr val="lt1"/>
                </a:solidFill>
                <a:latin typeface="Trebuchet MS"/>
                <a:ea typeface="Trebuchet MS"/>
                <a:cs typeface="Trebuchet MS"/>
                <a:sym typeface="Trebuchet MS"/>
              </a:defRPr>
            </a:lvl1pPr>
            <a:lvl2pPr indent="0" lvl="1" marL="0" marR="0" rtl="0" algn="l">
              <a:spcBef>
                <a:spcPts val="0"/>
              </a:spcBef>
              <a:buNone/>
              <a:defRPr b="0" i="0" sz="2700" u="none" cap="none" strike="noStrike">
                <a:solidFill>
                  <a:schemeClr val="lt1"/>
                </a:solidFill>
                <a:latin typeface="Trebuchet MS"/>
                <a:ea typeface="Trebuchet MS"/>
                <a:cs typeface="Trebuchet MS"/>
                <a:sym typeface="Trebuchet MS"/>
              </a:defRPr>
            </a:lvl2pPr>
            <a:lvl3pPr indent="0" lvl="2" marL="0" marR="0" rtl="0" algn="l">
              <a:spcBef>
                <a:spcPts val="0"/>
              </a:spcBef>
              <a:buNone/>
              <a:defRPr b="0" i="0" sz="2700" u="none" cap="none" strike="noStrike">
                <a:solidFill>
                  <a:schemeClr val="lt1"/>
                </a:solidFill>
                <a:latin typeface="Trebuchet MS"/>
                <a:ea typeface="Trebuchet MS"/>
                <a:cs typeface="Trebuchet MS"/>
                <a:sym typeface="Trebuchet MS"/>
              </a:defRPr>
            </a:lvl3pPr>
            <a:lvl4pPr indent="0" lvl="3" marL="0" marR="0" rtl="0" algn="l">
              <a:spcBef>
                <a:spcPts val="0"/>
              </a:spcBef>
              <a:buNone/>
              <a:defRPr b="0" i="0" sz="2700" u="none" cap="none" strike="noStrike">
                <a:solidFill>
                  <a:schemeClr val="lt1"/>
                </a:solidFill>
                <a:latin typeface="Trebuchet MS"/>
                <a:ea typeface="Trebuchet MS"/>
                <a:cs typeface="Trebuchet MS"/>
                <a:sym typeface="Trebuchet MS"/>
              </a:defRPr>
            </a:lvl4pPr>
            <a:lvl5pPr indent="0" lvl="4" marL="0" marR="0" rtl="0" algn="l">
              <a:spcBef>
                <a:spcPts val="0"/>
              </a:spcBef>
              <a:buNone/>
              <a:defRPr b="0" i="0" sz="2700" u="none" cap="none" strike="noStrike">
                <a:solidFill>
                  <a:schemeClr val="lt1"/>
                </a:solidFill>
                <a:latin typeface="Trebuchet MS"/>
                <a:ea typeface="Trebuchet MS"/>
                <a:cs typeface="Trebuchet MS"/>
                <a:sym typeface="Trebuchet MS"/>
              </a:defRPr>
            </a:lvl5pPr>
            <a:lvl6pPr indent="0" lvl="5" marL="0" marR="0" rtl="0" algn="l">
              <a:spcBef>
                <a:spcPts val="0"/>
              </a:spcBef>
              <a:buNone/>
              <a:defRPr b="0" i="0" sz="2700" u="none" cap="none" strike="noStrike">
                <a:solidFill>
                  <a:schemeClr val="lt1"/>
                </a:solidFill>
                <a:latin typeface="Trebuchet MS"/>
                <a:ea typeface="Trebuchet MS"/>
                <a:cs typeface="Trebuchet MS"/>
                <a:sym typeface="Trebuchet MS"/>
              </a:defRPr>
            </a:lvl6pPr>
            <a:lvl7pPr indent="0" lvl="6" marL="0" marR="0" rtl="0" algn="l">
              <a:spcBef>
                <a:spcPts val="0"/>
              </a:spcBef>
              <a:buNone/>
              <a:defRPr b="0" i="0" sz="2700" u="none" cap="none" strike="noStrike">
                <a:solidFill>
                  <a:schemeClr val="lt1"/>
                </a:solidFill>
                <a:latin typeface="Trebuchet MS"/>
                <a:ea typeface="Trebuchet MS"/>
                <a:cs typeface="Trebuchet MS"/>
                <a:sym typeface="Trebuchet MS"/>
              </a:defRPr>
            </a:lvl7pPr>
            <a:lvl8pPr indent="0" lvl="7" marL="0" marR="0" rtl="0" algn="l">
              <a:spcBef>
                <a:spcPts val="0"/>
              </a:spcBef>
              <a:buNone/>
              <a:defRPr b="0" i="0" sz="2700" u="none" cap="none" strike="noStrike">
                <a:solidFill>
                  <a:schemeClr val="lt1"/>
                </a:solidFill>
                <a:latin typeface="Trebuchet MS"/>
                <a:ea typeface="Trebuchet MS"/>
                <a:cs typeface="Trebuchet MS"/>
                <a:sym typeface="Trebuchet MS"/>
              </a:defRPr>
            </a:lvl8pPr>
            <a:lvl9pPr indent="0" lvl="8" marL="0" marR="0" rtl="0" algn="l">
              <a:spcBef>
                <a:spcPts val="0"/>
              </a:spcBef>
              <a:buNone/>
              <a:defRPr b="0" i="0" sz="2700" u="none" cap="none" strike="noStrike">
                <a:solidFill>
                  <a:schemeClr val="lt1"/>
                </a:solidFill>
                <a:latin typeface="Trebuchet MS"/>
                <a:ea typeface="Trebuchet MS"/>
                <a:cs typeface="Trebuchet MS"/>
                <a:sym typeface="Trebuchet MS"/>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1" name="Shape 441"/>
        <p:cNvGrpSpPr/>
        <p:nvPr/>
      </p:nvGrpSpPr>
      <p:grpSpPr>
        <a:xfrm>
          <a:off x="0" y="0"/>
          <a:ext cx="0" cy="0"/>
          <a:chOff x="0" y="0"/>
          <a:chExt cx="0" cy="0"/>
        </a:xfrm>
      </p:grpSpPr>
      <p:sp>
        <p:nvSpPr>
          <p:cNvPr id="442" name="Google Shape;442;p6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43" name="Google Shape;443;p6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44" name="Google Shape;444;p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5" name="Google Shape;445;p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6" name="Google Shape;446;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6" name="Shape 526"/>
        <p:cNvGrpSpPr/>
        <p:nvPr/>
      </p:nvGrpSpPr>
      <p:grpSpPr>
        <a:xfrm>
          <a:off x="0" y="0"/>
          <a:ext cx="0" cy="0"/>
          <a:chOff x="0" y="0"/>
          <a:chExt cx="0" cy="0"/>
        </a:xfrm>
      </p:grpSpPr>
      <p:sp>
        <p:nvSpPr>
          <p:cNvPr id="527" name="Google Shape;527;p7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8" name="Google Shape;528;p7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29" name="Google Shape;529;p7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0" name="Google Shape;530;p7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1" name="Google Shape;531;p7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7" name="Shape 607"/>
        <p:cNvGrpSpPr/>
        <p:nvPr/>
      </p:nvGrpSpPr>
      <p:grpSpPr>
        <a:xfrm>
          <a:off x="0" y="0"/>
          <a:ext cx="0" cy="0"/>
          <a:chOff x="0" y="0"/>
          <a:chExt cx="0" cy="0"/>
        </a:xfrm>
      </p:grpSpPr>
      <p:sp>
        <p:nvSpPr>
          <p:cNvPr id="608" name="Google Shape;608;p94"/>
          <p:cNvSpPr/>
          <p:nvPr/>
        </p:nvSpPr>
        <p:spPr>
          <a:xfrm>
            <a:off x="362" y="132082"/>
            <a:ext cx="9141714" cy="1234439"/>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9" name="Google Shape;609;p94"/>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marR="0" rtl="0" algn="l">
              <a:lnSpc>
                <a:spcPct val="85000"/>
              </a:lnSpc>
              <a:spcBef>
                <a:spcPts val="0"/>
              </a:spcBef>
              <a:spcAft>
                <a:spcPts val="0"/>
              </a:spcAft>
              <a:buClr>
                <a:schemeClr val="lt2"/>
              </a:buClr>
              <a:buSzPts val="3000"/>
              <a:buFont typeface="Corbel"/>
              <a:buNone/>
              <a:defRPr b="0" i="0" sz="3000" u="none" cap="none" strike="noStrike">
                <a:solidFill>
                  <a:schemeClr val="lt2"/>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10" name="Google Shape;610;p94"/>
          <p:cNvSpPr txBox="1"/>
          <p:nvPr>
            <p:ph idx="1" type="body"/>
          </p:nvPr>
        </p:nvSpPr>
        <p:spPr>
          <a:xfrm>
            <a:off x="902189" y="1508760"/>
            <a:ext cx="7338060" cy="315468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900"/>
              </a:spcBef>
              <a:spcAft>
                <a:spcPts val="0"/>
              </a:spcAft>
              <a:buClr>
                <a:schemeClr val="dk1"/>
              </a:buClr>
              <a:buSzPts val="1700"/>
              <a:buFont typeface="Noto Sans Symbols"/>
              <a:buChar char="▪"/>
              <a:defRPr b="0" i="0" sz="1700" u="none" cap="none" strike="noStrike">
                <a:solidFill>
                  <a:schemeClr val="dk1"/>
                </a:solidFill>
                <a:latin typeface="Corbel"/>
                <a:ea typeface="Corbel"/>
                <a:cs typeface="Corbel"/>
                <a:sym typeface="Corbel"/>
              </a:defRPr>
            </a:lvl1pPr>
            <a:lvl2pPr indent="-323850" lvl="1" marL="914400" marR="0" rtl="0" algn="l">
              <a:lnSpc>
                <a:spcPct val="90000"/>
              </a:lnSpc>
              <a:spcBef>
                <a:spcPts val="200"/>
              </a:spcBef>
              <a:spcAft>
                <a:spcPts val="0"/>
              </a:spcAft>
              <a:buClr>
                <a:schemeClr val="dk1"/>
              </a:buClr>
              <a:buSzPts val="1500"/>
              <a:buFont typeface="Noto Sans Symbols"/>
              <a:buChar char="▪"/>
              <a:defRPr b="0" i="0" sz="1500" u="none" cap="none" strike="noStrike">
                <a:solidFill>
                  <a:schemeClr val="dk1"/>
                </a:solidFill>
                <a:latin typeface="Corbel"/>
                <a:ea typeface="Corbel"/>
                <a:cs typeface="Corbel"/>
                <a:sym typeface="Corbel"/>
              </a:defRPr>
            </a:lvl2pPr>
            <a:lvl3pPr indent="-317500" lvl="2" marL="1371600" marR="0" rtl="0" algn="l">
              <a:lnSpc>
                <a:spcPct val="90000"/>
              </a:lnSpc>
              <a:spcBef>
                <a:spcPts val="300"/>
              </a:spcBef>
              <a:spcAft>
                <a:spcPts val="0"/>
              </a:spcAft>
              <a:buClr>
                <a:schemeClr val="dk1"/>
              </a:buClr>
              <a:buSzPts val="1400"/>
              <a:buFont typeface="Noto Sans Symbols"/>
              <a:buChar char="▪"/>
              <a:defRPr b="0" i="0" sz="14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300"/>
              </a:spcAft>
              <a:buClr>
                <a:schemeClr val="dk1"/>
              </a:buClr>
              <a:buSzPts val="1200"/>
              <a:buFont typeface="Noto Sans Symbols"/>
              <a:buChar char="▪"/>
              <a:defRPr b="0" i="0" sz="1200" u="none" cap="none" strike="noStrike">
                <a:solidFill>
                  <a:schemeClr val="dk1"/>
                </a:solidFill>
                <a:latin typeface="Corbel"/>
                <a:ea typeface="Corbel"/>
                <a:cs typeface="Corbel"/>
                <a:sym typeface="Corbel"/>
              </a:defRPr>
            </a:lvl9pPr>
          </a:lstStyle>
          <a:p/>
        </p:txBody>
      </p:sp>
      <p:sp>
        <p:nvSpPr>
          <p:cNvPr id="611" name="Google Shape;611;p94"/>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marR="0" rtl="0" algn="l">
              <a:spcBef>
                <a:spcPts val="0"/>
              </a:spcBef>
              <a:spcAft>
                <a:spcPts val="0"/>
              </a:spcAft>
              <a:buSzPts val="1100"/>
              <a:buNone/>
              <a:defRPr b="0" i="0" sz="800" u="none" cap="none" strike="noStrike">
                <a:solidFill>
                  <a:schemeClr val="dk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612" name="Google Shape;612;p94"/>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dk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613" name="Google Shape;613;p94"/>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marR="0" rtl="0" algn="l">
              <a:spcBef>
                <a:spcPts val="0"/>
              </a:spcBef>
              <a:buNone/>
              <a:defRPr b="0" i="0" sz="900" u="none" cap="none" strike="noStrike">
                <a:solidFill>
                  <a:schemeClr val="dk1"/>
                </a:solidFill>
                <a:latin typeface="Corbel"/>
                <a:ea typeface="Corbel"/>
                <a:cs typeface="Corbel"/>
                <a:sym typeface="Corbel"/>
              </a:defRPr>
            </a:lvl1pPr>
            <a:lvl2pPr indent="0" lvl="1" marL="0" marR="0" rtl="0" algn="l">
              <a:spcBef>
                <a:spcPts val="0"/>
              </a:spcBef>
              <a:buNone/>
              <a:defRPr b="0" i="0" sz="900" u="none" cap="none" strike="noStrike">
                <a:solidFill>
                  <a:schemeClr val="dk1"/>
                </a:solidFill>
                <a:latin typeface="Corbel"/>
                <a:ea typeface="Corbel"/>
                <a:cs typeface="Corbel"/>
                <a:sym typeface="Corbel"/>
              </a:defRPr>
            </a:lvl2pPr>
            <a:lvl3pPr indent="0" lvl="2" marL="0" marR="0" rtl="0" algn="l">
              <a:spcBef>
                <a:spcPts val="0"/>
              </a:spcBef>
              <a:buNone/>
              <a:defRPr b="0" i="0" sz="900" u="none" cap="none" strike="noStrike">
                <a:solidFill>
                  <a:schemeClr val="dk1"/>
                </a:solidFill>
                <a:latin typeface="Corbel"/>
                <a:ea typeface="Corbel"/>
                <a:cs typeface="Corbel"/>
                <a:sym typeface="Corbel"/>
              </a:defRPr>
            </a:lvl3pPr>
            <a:lvl4pPr indent="0" lvl="3" marL="0" marR="0" rtl="0" algn="l">
              <a:spcBef>
                <a:spcPts val="0"/>
              </a:spcBef>
              <a:buNone/>
              <a:defRPr b="0" i="0" sz="900" u="none" cap="none" strike="noStrike">
                <a:solidFill>
                  <a:schemeClr val="dk1"/>
                </a:solidFill>
                <a:latin typeface="Corbel"/>
                <a:ea typeface="Corbel"/>
                <a:cs typeface="Corbel"/>
                <a:sym typeface="Corbel"/>
              </a:defRPr>
            </a:lvl4pPr>
            <a:lvl5pPr indent="0" lvl="4" marL="0" marR="0" rtl="0" algn="l">
              <a:spcBef>
                <a:spcPts val="0"/>
              </a:spcBef>
              <a:buNone/>
              <a:defRPr b="0" i="0" sz="900" u="none" cap="none" strike="noStrike">
                <a:solidFill>
                  <a:schemeClr val="dk1"/>
                </a:solidFill>
                <a:latin typeface="Corbel"/>
                <a:ea typeface="Corbel"/>
                <a:cs typeface="Corbel"/>
                <a:sym typeface="Corbel"/>
              </a:defRPr>
            </a:lvl5pPr>
            <a:lvl6pPr indent="0" lvl="5" marL="0" marR="0" rtl="0" algn="l">
              <a:spcBef>
                <a:spcPts val="0"/>
              </a:spcBef>
              <a:buNone/>
              <a:defRPr b="0" i="0" sz="900" u="none" cap="none" strike="noStrike">
                <a:solidFill>
                  <a:schemeClr val="dk1"/>
                </a:solidFill>
                <a:latin typeface="Corbel"/>
                <a:ea typeface="Corbel"/>
                <a:cs typeface="Corbel"/>
                <a:sym typeface="Corbel"/>
              </a:defRPr>
            </a:lvl6pPr>
            <a:lvl7pPr indent="0" lvl="6" marL="0" marR="0" rtl="0" algn="l">
              <a:spcBef>
                <a:spcPts val="0"/>
              </a:spcBef>
              <a:buNone/>
              <a:defRPr b="0" i="0" sz="900" u="none" cap="none" strike="noStrike">
                <a:solidFill>
                  <a:schemeClr val="dk1"/>
                </a:solidFill>
                <a:latin typeface="Corbel"/>
                <a:ea typeface="Corbel"/>
                <a:cs typeface="Corbel"/>
                <a:sym typeface="Corbel"/>
              </a:defRPr>
            </a:lvl7pPr>
            <a:lvl8pPr indent="0" lvl="7" marL="0" marR="0" rtl="0" algn="l">
              <a:spcBef>
                <a:spcPts val="0"/>
              </a:spcBef>
              <a:buNone/>
              <a:defRPr b="0" i="0" sz="900" u="none" cap="none" strike="noStrike">
                <a:solidFill>
                  <a:schemeClr val="dk1"/>
                </a:solidFill>
                <a:latin typeface="Corbel"/>
                <a:ea typeface="Corbel"/>
                <a:cs typeface="Corbel"/>
                <a:sym typeface="Corbel"/>
              </a:defRPr>
            </a:lvl8pPr>
            <a:lvl9pPr indent="0" lvl="8" marL="0" marR="0" rtl="0" algn="l">
              <a:spcBef>
                <a:spcPts val="0"/>
              </a:spcBef>
              <a:buNone/>
              <a:defRPr b="0" i="0" sz="900" u="none" cap="none" strike="noStrike">
                <a:solidFill>
                  <a:schemeClr val="dk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28" name="Shape 628"/>
        <p:cNvGrpSpPr/>
        <p:nvPr/>
      </p:nvGrpSpPr>
      <p:grpSpPr>
        <a:xfrm>
          <a:off x="0" y="0"/>
          <a:ext cx="0" cy="0"/>
          <a:chOff x="0" y="0"/>
          <a:chExt cx="0" cy="0"/>
        </a:xfrm>
      </p:grpSpPr>
      <p:sp>
        <p:nvSpPr>
          <p:cNvPr id="629" name="Google Shape;629;p97"/>
          <p:cNvSpPr/>
          <p:nvPr/>
        </p:nvSpPr>
        <p:spPr>
          <a:xfrm>
            <a:off x="362" y="132082"/>
            <a:ext cx="9141714" cy="123443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30" name="Google Shape;630;p97"/>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lvl1pPr lvl="0" marR="0" rtl="0" algn="l">
              <a:lnSpc>
                <a:spcPct val="85000"/>
              </a:lnSpc>
              <a:spcBef>
                <a:spcPts val="0"/>
              </a:spcBef>
              <a:spcAft>
                <a:spcPts val="0"/>
              </a:spcAft>
              <a:buClr>
                <a:schemeClr val="dk2"/>
              </a:buClr>
              <a:buSzPts val="3000"/>
              <a:buFont typeface="Corbel"/>
              <a:buNone/>
              <a:defRPr b="0" i="0" sz="3000" u="none" cap="none" strike="noStrike">
                <a:solidFill>
                  <a:schemeClr val="dk2"/>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31" name="Google Shape;631;p97"/>
          <p:cNvSpPr txBox="1"/>
          <p:nvPr>
            <p:ph idx="1" type="body"/>
          </p:nvPr>
        </p:nvSpPr>
        <p:spPr>
          <a:xfrm>
            <a:off x="902189" y="1508760"/>
            <a:ext cx="7338060" cy="315468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900"/>
              </a:spcBef>
              <a:spcAft>
                <a:spcPts val="0"/>
              </a:spcAft>
              <a:buClr>
                <a:schemeClr val="lt1"/>
              </a:buClr>
              <a:buSzPts val="1700"/>
              <a:buFont typeface="Noto Sans Symbols"/>
              <a:buChar char="▪"/>
              <a:defRPr b="0" i="0" sz="1700" u="none" cap="none" strike="noStrike">
                <a:solidFill>
                  <a:schemeClr val="lt1"/>
                </a:solidFill>
                <a:latin typeface="Corbel"/>
                <a:ea typeface="Corbel"/>
                <a:cs typeface="Corbel"/>
                <a:sym typeface="Corbel"/>
              </a:defRPr>
            </a:lvl1pPr>
            <a:lvl2pPr indent="-323850" lvl="1" marL="914400" marR="0" rtl="0" algn="l">
              <a:lnSpc>
                <a:spcPct val="90000"/>
              </a:lnSpc>
              <a:spcBef>
                <a:spcPts val="200"/>
              </a:spcBef>
              <a:spcAft>
                <a:spcPts val="0"/>
              </a:spcAft>
              <a:buClr>
                <a:schemeClr val="lt1"/>
              </a:buClr>
              <a:buSzPts val="1500"/>
              <a:buFont typeface="Noto Sans Symbol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300"/>
              </a:spcBef>
              <a:spcAft>
                <a:spcPts val="0"/>
              </a:spcAft>
              <a:buClr>
                <a:schemeClr val="lt1"/>
              </a:buClr>
              <a:buSzPts val="1400"/>
              <a:buFont typeface="Noto Sans Symbols"/>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300"/>
              </a:spcBef>
              <a:spcAft>
                <a:spcPts val="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300"/>
              </a:spcBef>
              <a:spcAft>
                <a:spcPts val="300"/>
              </a:spcAft>
              <a:buClr>
                <a:schemeClr val="lt1"/>
              </a:buClr>
              <a:buSzPts val="1200"/>
              <a:buFont typeface="Noto Sans Symbols"/>
              <a:buChar char="▪"/>
              <a:defRPr b="0" i="0" sz="1200" u="none" cap="none" strike="noStrike">
                <a:solidFill>
                  <a:schemeClr val="lt1"/>
                </a:solidFill>
                <a:latin typeface="Corbel"/>
                <a:ea typeface="Corbel"/>
                <a:cs typeface="Corbel"/>
                <a:sym typeface="Corbel"/>
              </a:defRPr>
            </a:lvl9pPr>
          </a:lstStyle>
          <a:p/>
        </p:txBody>
      </p:sp>
      <p:sp>
        <p:nvSpPr>
          <p:cNvPr id="632" name="Google Shape;632;p97"/>
          <p:cNvSpPr txBox="1"/>
          <p:nvPr>
            <p:ph idx="10" type="dt"/>
          </p:nvPr>
        </p:nvSpPr>
        <p:spPr>
          <a:xfrm>
            <a:off x="901699" y="4817141"/>
            <a:ext cx="2250671" cy="273844"/>
          </a:xfrm>
          <a:prstGeom prst="rect">
            <a:avLst/>
          </a:prstGeom>
          <a:noFill/>
          <a:ln>
            <a:noFill/>
          </a:ln>
        </p:spPr>
        <p:txBody>
          <a:bodyPr anchorCtr="0" anchor="ctr" bIns="34275" lIns="68575" spcFirstLastPara="1" rIns="34275" wrap="square" tIns="34275">
            <a:noAutofit/>
          </a:bodyPr>
          <a:lstStyle>
            <a:lvl1pPr lvl="0" marR="0" rtl="0" algn="l">
              <a:spcBef>
                <a:spcPts val="0"/>
              </a:spcBef>
              <a:spcAft>
                <a:spcPts val="0"/>
              </a:spcAft>
              <a:buSzPts val="1100"/>
              <a:buNone/>
              <a:defRPr b="0" i="0" sz="800" u="none" cap="none" strike="noStrike">
                <a:solidFill>
                  <a:schemeClr val="l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3" name="Google Shape;633;p97"/>
          <p:cNvSpPr txBox="1"/>
          <p:nvPr>
            <p:ph idx="11" type="ftr"/>
          </p:nvPr>
        </p:nvSpPr>
        <p:spPr>
          <a:xfrm>
            <a:off x="4197353" y="4817141"/>
            <a:ext cx="3783330"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chemeClr val="lt1"/>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4" name="Google Shape;634;p97"/>
          <p:cNvSpPr txBox="1"/>
          <p:nvPr>
            <p:ph idx="12" type="sldNum"/>
          </p:nvPr>
        </p:nvSpPr>
        <p:spPr>
          <a:xfrm>
            <a:off x="7994195" y="4817141"/>
            <a:ext cx="709698" cy="273844"/>
          </a:xfrm>
          <a:prstGeom prst="rect">
            <a:avLst/>
          </a:prstGeom>
          <a:noFill/>
          <a:ln>
            <a:noFill/>
          </a:ln>
        </p:spPr>
        <p:txBody>
          <a:bodyPr anchorCtr="0" anchor="ctr" bIns="34275" lIns="34275" spcFirstLastPara="1" rIns="68575" wrap="square" tIns="34275">
            <a:noAutofit/>
          </a:bodyPr>
          <a:lstStyle>
            <a:lvl1pPr indent="0" lvl="0" marL="0" marR="0" rtl="0" algn="l">
              <a:spcBef>
                <a:spcPts val="0"/>
              </a:spcBef>
              <a:buNone/>
              <a:defRPr b="0" i="0" sz="900" u="none" cap="none" strike="noStrike">
                <a:solidFill>
                  <a:schemeClr val="lt1"/>
                </a:solidFill>
                <a:latin typeface="Corbel"/>
                <a:ea typeface="Corbel"/>
                <a:cs typeface="Corbel"/>
                <a:sym typeface="Corbel"/>
              </a:defRPr>
            </a:lvl1pPr>
            <a:lvl2pPr indent="0" lvl="1" marL="0" marR="0" rtl="0" algn="l">
              <a:spcBef>
                <a:spcPts val="0"/>
              </a:spcBef>
              <a:buNone/>
              <a:defRPr b="0" i="0" sz="900" u="none" cap="none" strike="noStrike">
                <a:solidFill>
                  <a:schemeClr val="lt1"/>
                </a:solidFill>
                <a:latin typeface="Corbel"/>
                <a:ea typeface="Corbel"/>
                <a:cs typeface="Corbel"/>
                <a:sym typeface="Corbel"/>
              </a:defRPr>
            </a:lvl2pPr>
            <a:lvl3pPr indent="0" lvl="2" marL="0" marR="0" rtl="0" algn="l">
              <a:spcBef>
                <a:spcPts val="0"/>
              </a:spcBef>
              <a:buNone/>
              <a:defRPr b="0" i="0" sz="900" u="none" cap="none" strike="noStrike">
                <a:solidFill>
                  <a:schemeClr val="lt1"/>
                </a:solidFill>
                <a:latin typeface="Corbel"/>
                <a:ea typeface="Corbel"/>
                <a:cs typeface="Corbel"/>
                <a:sym typeface="Corbel"/>
              </a:defRPr>
            </a:lvl3pPr>
            <a:lvl4pPr indent="0" lvl="3" marL="0" marR="0" rtl="0" algn="l">
              <a:spcBef>
                <a:spcPts val="0"/>
              </a:spcBef>
              <a:buNone/>
              <a:defRPr b="0" i="0" sz="900" u="none" cap="none" strike="noStrike">
                <a:solidFill>
                  <a:schemeClr val="lt1"/>
                </a:solidFill>
                <a:latin typeface="Corbel"/>
                <a:ea typeface="Corbel"/>
                <a:cs typeface="Corbel"/>
                <a:sym typeface="Corbel"/>
              </a:defRPr>
            </a:lvl4pPr>
            <a:lvl5pPr indent="0" lvl="4" marL="0" marR="0" rtl="0" algn="l">
              <a:spcBef>
                <a:spcPts val="0"/>
              </a:spcBef>
              <a:buNone/>
              <a:defRPr b="0" i="0" sz="900" u="none" cap="none" strike="noStrike">
                <a:solidFill>
                  <a:schemeClr val="lt1"/>
                </a:solidFill>
                <a:latin typeface="Corbel"/>
                <a:ea typeface="Corbel"/>
                <a:cs typeface="Corbel"/>
                <a:sym typeface="Corbel"/>
              </a:defRPr>
            </a:lvl5pPr>
            <a:lvl6pPr indent="0" lvl="5" marL="0" marR="0" rtl="0" algn="l">
              <a:spcBef>
                <a:spcPts val="0"/>
              </a:spcBef>
              <a:buNone/>
              <a:defRPr b="0" i="0" sz="900" u="none" cap="none" strike="noStrike">
                <a:solidFill>
                  <a:schemeClr val="lt1"/>
                </a:solidFill>
                <a:latin typeface="Corbel"/>
                <a:ea typeface="Corbel"/>
                <a:cs typeface="Corbel"/>
                <a:sym typeface="Corbel"/>
              </a:defRPr>
            </a:lvl6pPr>
            <a:lvl7pPr indent="0" lvl="6" marL="0" marR="0" rtl="0" algn="l">
              <a:spcBef>
                <a:spcPts val="0"/>
              </a:spcBef>
              <a:buNone/>
              <a:defRPr b="0" i="0" sz="900" u="none" cap="none" strike="noStrike">
                <a:solidFill>
                  <a:schemeClr val="lt1"/>
                </a:solidFill>
                <a:latin typeface="Corbel"/>
                <a:ea typeface="Corbel"/>
                <a:cs typeface="Corbel"/>
                <a:sym typeface="Corbel"/>
              </a:defRPr>
            </a:lvl7pPr>
            <a:lvl8pPr indent="0" lvl="7" marL="0" marR="0" rtl="0" algn="l">
              <a:spcBef>
                <a:spcPts val="0"/>
              </a:spcBef>
              <a:buNone/>
              <a:defRPr b="0" i="0" sz="900" u="none" cap="none" strike="noStrike">
                <a:solidFill>
                  <a:schemeClr val="lt1"/>
                </a:solidFill>
                <a:latin typeface="Corbel"/>
                <a:ea typeface="Corbel"/>
                <a:cs typeface="Corbel"/>
                <a:sym typeface="Corbel"/>
              </a:defRPr>
            </a:lvl8pPr>
            <a:lvl9pPr indent="0" lvl="8" marL="0" marR="0" rtl="0" algn="l">
              <a:spcBef>
                <a:spcPts val="0"/>
              </a:spcBef>
              <a:buNone/>
              <a:defRPr b="0" i="0" sz="9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6.png"/><Relationship Id="rId4" Type="http://schemas.openxmlformats.org/officeDocument/2006/relationships/image" Target="../media/image4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33.jpg"/><Relationship Id="rId5" Type="http://schemas.openxmlformats.org/officeDocument/2006/relationships/hyperlink" Target="http://www.211texas.org/" TargetMode="External"/><Relationship Id="rId6" Type="http://schemas.openxmlformats.org/officeDocument/2006/relationships/hyperlink" Target="mailto:unitedway@unitedwaysatx.org" TargetMode="External"/><Relationship Id="rId7" Type="http://schemas.openxmlformats.org/officeDocument/2006/relationships/image" Target="../media/image29.jpg"/><Relationship Id="rId8" Type="http://schemas.openxmlformats.org/officeDocument/2006/relationships/image" Target="../media/image31.jpg"/><Relationship Id="rId10" Type="http://schemas.openxmlformats.org/officeDocument/2006/relationships/hyperlink" Target="http://www.211texas.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9.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51.jpg"/><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6.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9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6.png"/><Relationship Id="rId4" Type="http://schemas.openxmlformats.org/officeDocument/2006/relationships/image" Target="../media/image26.png"/><Relationship Id="rId5"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hyperlink" Target="http://bigfuture.collegeboard.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hyperlink" Target="http://www.collegeforalltexans.com/" TargetMode="External"/><Relationship Id="rId4" Type="http://schemas.openxmlformats.org/officeDocument/2006/relationships/hyperlink" Target="https://bigfuture.collegeboard.org/" TargetMode="External"/><Relationship Id="rId5" Type="http://schemas.openxmlformats.org/officeDocument/2006/relationships/hyperlink" Target="https://www.navigatelifetexas.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hyperlink" Target="https://parent.admissions.tamusa.edu/" TargetMode="Externa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9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89.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9.xml"/><Relationship Id="rId3"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6.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0.xml"/><Relationship Id="rId3" Type="http://schemas.openxmlformats.org/officeDocument/2006/relationships/image" Target="../media/image46.png"/><Relationship Id="rId4" Type="http://schemas.openxmlformats.org/officeDocument/2006/relationships/image" Target="../media/image49.jpg"/><Relationship Id="rId5" Type="http://schemas.openxmlformats.org/officeDocument/2006/relationships/image" Target="../media/image56.png"/><Relationship Id="rId6" Type="http://schemas.openxmlformats.org/officeDocument/2006/relationships/image" Target="../media/image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3.xml"/><Relationship Id="rId3" Type="http://schemas.openxmlformats.org/officeDocument/2006/relationships/image" Target="../media/image52.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4.xml"/><Relationship Id="rId3" Type="http://schemas.openxmlformats.org/officeDocument/2006/relationships/hyperlink" Target="https://www.twc.texas.gov/partners/workforce-development-boards-websites#texasWorkforceDevelopmentBoardWebsites" TargetMode="External"/><Relationship Id="rId4" Type="http://schemas.openxmlformats.org/officeDocument/2006/relationships/image" Target="../media/image53.png"/><Relationship Id="rId5" Type="http://schemas.openxmlformats.org/officeDocument/2006/relationships/hyperlink" Target="https://www.twc.texas.gov/partners/workforce-development-boards-websites#texasWorkforceDevelopmentBoardWebsites" TargetMode="External"/><Relationship Id="rId6" Type="http://schemas.openxmlformats.org/officeDocument/2006/relationships/image" Target="../media/image54.png"/><Relationship Id="rId7"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5.xml"/><Relationship Id="rId3" Type="http://schemas.openxmlformats.org/officeDocument/2006/relationships/hyperlink" Target="https://find.childcare.texas.gov/" TargetMode="External"/><Relationship Id="rId4" Type="http://schemas.openxmlformats.org/officeDocument/2006/relationships/hyperlink" Target="mailto:frontline.childcare@soc.texas.gov" TargetMode="External"/><Relationship Id="rId5" Type="http://schemas.openxmlformats.org/officeDocument/2006/relationships/image" Target="../media/image55.png"/><Relationship Id="rId6"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6.xml"/><Relationship Id="rId3" Type="http://schemas.openxmlformats.org/officeDocument/2006/relationships/image" Target="../media/image46.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7.xml"/><Relationship Id="rId3" Type="http://schemas.openxmlformats.org/officeDocument/2006/relationships/image" Target="../media/image46.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8.xml"/><Relationship Id="rId3" Type="http://schemas.openxmlformats.org/officeDocument/2006/relationships/image" Target="../media/image46.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9.xml"/><Relationship Id="rId3" Type="http://schemas.openxmlformats.org/officeDocument/2006/relationships/image" Target="../media/image46.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9.png"/><Relationship Id="rId4" Type="http://schemas.openxmlformats.org/officeDocument/2006/relationships/image" Target="../media/image32.jpg"/><Relationship Id="rId5" Type="http://schemas.openxmlformats.org/officeDocument/2006/relationships/hyperlink" Target="mailto:Rickey.Santellana@tea.texas.gov"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0.xml"/><Relationship Id="rId3" Type="http://schemas.openxmlformats.org/officeDocument/2006/relationships/image" Target="../media/image46.png"/><Relationship Id="rId4" Type="http://schemas.openxmlformats.org/officeDocument/2006/relationships/hyperlink" Target="https://twc.texas.gov/programs/childcare" TargetMode="External"/><Relationship Id="rId5" Type="http://schemas.openxmlformats.org/officeDocument/2006/relationships/hyperlink" Target="https://www.twc.texas.gov/partners/workforce-development-boards-websites#texasWorkforceDevelopmentBoardWebsites" TargetMode="External"/><Relationship Id="rId6" Type="http://schemas.openxmlformats.org/officeDocument/2006/relationships/hyperlink" Target="https://find.childcare.texas.gov/welcome" TargetMode="External"/><Relationship Id="rId7" Type="http://schemas.openxmlformats.org/officeDocument/2006/relationships/hyperlink" Target="https://texaschildcaresolutions.org/" TargetMode="External"/><Relationship Id="rId8" Type="http://schemas.openxmlformats.org/officeDocument/2006/relationships/hyperlink" Target="https://www.twc.texas.gov/programs/twc-prekindergarten-partnership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1.xml"/><Relationship Id="rId3" Type="http://schemas.openxmlformats.org/officeDocument/2006/relationships/image" Target="../media/image46.png"/><Relationship Id="rId4" Type="http://schemas.openxmlformats.org/officeDocument/2006/relationships/hyperlink" Target="mailto:jennifer.marshall@twc.texas.gov" TargetMode="External"/><Relationship Id="rId5" Type="http://schemas.openxmlformats.org/officeDocument/2006/relationships/hyperlink" Target="https://twc.texas.gov/programs/childcare" TargetMode="External"/><Relationship Id="rId6" Type="http://schemas.openxmlformats.org/officeDocument/2006/relationships/hyperlink" Target="https://twc.texas.gov/directory-workforce-solutions-offices-service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89.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3.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5.xml"/><Relationship Id="rId3" Type="http://schemas.openxmlformats.org/officeDocument/2006/relationships/image" Target="../media/image67.png"/><Relationship Id="rId4" Type="http://schemas.openxmlformats.org/officeDocument/2006/relationships/hyperlink" Target="https://twc.texas.gov/partners/workforce-development-boards-websites" TargetMode="External"/><Relationship Id="rId5" Type="http://schemas.openxmlformats.org/officeDocument/2006/relationships/hyperlink" Target="https://twc.texas.gov/directory-workforce-solutions-offices-servic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7.xml"/><Relationship Id="rId3" Type="http://schemas.openxmlformats.org/officeDocument/2006/relationships/hyperlink" Target="https://twc.texas.gov/partners/workforce-innovation-opportunity-act-wioa"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9.png"/><Relationship Id="rId4" Type="http://schemas.openxmlformats.org/officeDocument/2006/relationships/image" Target="../media/image2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2.xml"/><Relationship Id="rId3" Type="http://schemas.openxmlformats.org/officeDocument/2006/relationships/hyperlink" Target="https://twc.texas.gov/partners/target-occupation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5.xml"/><Relationship Id="rId3" Type="http://schemas.openxmlformats.org/officeDocument/2006/relationships/hyperlink" Target="https://twc.texas.gov/partners/workforce-program-guide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6.xml"/><Relationship Id="rId3" Type="http://schemas.openxmlformats.org/officeDocument/2006/relationships/image" Target="../media/image69.png"/><Relationship Id="rId4" Type="http://schemas.openxmlformats.org/officeDocument/2006/relationships/hyperlink" Target="https://tx.metrixlearning.com/info/"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7.xml"/><Relationship Id="rId3" Type="http://schemas.openxmlformats.org/officeDocument/2006/relationships/image" Target="../media/image68.png"/><Relationship Id="rId4" Type="http://schemas.openxmlformats.org/officeDocument/2006/relationships/hyperlink" Target="https://lmci.state.tx.u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8.xml"/><Relationship Id="rId3" Type="http://schemas.openxmlformats.org/officeDocument/2006/relationships/image" Target="../media/image70.png"/><Relationship Id="rId4" Type="http://schemas.openxmlformats.org/officeDocument/2006/relationships/hyperlink" Target="https://twc.texas.gov/directory-workforce-solutions-offices-service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89.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2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70.xml"/><Relationship Id="rId3" Type="http://schemas.openxmlformats.org/officeDocument/2006/relationships/image" Target="../media/image4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1.xml"/><Relationship Id="rId3"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2.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3.xml"/><Relationship Id="rId3" Type="http://schemas.openxmlformats.org/officeDocument/2006/relationships/image" Target="../media/image76.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74.xml"/><Relationship Id="rId3" Type="http://schemas.openxmlformats.org/officeDocument/2006/relationships/image" Target="../media/image78.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75.xml"/><Relationship Id="rId3" Type="http://schemas.openxmlformats.org/officeDocument/2006/relationships/image" Target="../media/image78.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6.xml"/><Relationship Id="rId3" Type="http://schemas.openxmlformats.org/officeDocument/2006/relationships/hyperlink" Target="http://www.hcde-texas.org/FMLI" TargetMode="External"/><Relationship Id="rId4" Type="http://schemas.openxmlformats.org/officeDocument/2006/relationships/hyperlink" Target="mailto:fmli@hcde-Texas.org" TargetMode="External"/><Relationship Id="rId5" Type="http://schemas.openxmlformats.org/officeDocument/2006/relationships/image" Target="../media/image80.png"/><Relationship Id="rId6"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7.xml"/><Relationship Id="rId3"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8.xml"/><Relationship Id="rId3"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9.xml"/><Relationship Id="rId3" Type="http://schemas.openxmlformats.org/officeDocument/2006/relationships/image" Target="../media/image84.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0.xml"/><Relationship Id="rId3" Type="http://schemas.openxmlformats.org/officeDocument/2006/relationships/image" Target="../media/image8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1.xml"/><Relationship Id="rId3" Type="http://schemas.openxmlformats.org/officeDocument/2006/relationships/image" Target="../media/image8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2.xml"/><Relationship Id="rId3" Type="http://schemas.openxmlformats.org/officeDocument/2006/relationships/image" Target="../media/image4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6.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6.png"/><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0" name="Shape 710"/>
        <p:cNvGrpSpPr/>
        <p:nvPr/>
      </p:nvGrpSpPr>
      <p:grpSpPr>
        <a:xfrm>
          <a:off x="0" y="0"/>
          <a:ext cx="0" cy="0"/>
          <a:chOff x="0" y="0"/>
          <a:chExt cx="0" cy="0"/>
        </a:xfrm>
      </p:grpSpPr>
      <p:sp>
        <p:nvSpPr>
          <p:cNvPr id="711" name="Google Shape;711;p109"/>
          <p:cNvSpPr txBox="1"/>
          <p:nvPr/>
        </p:nvSpPr>
        <p:spPr>
          <a:xfrm>
            <a:off x="2085975" y="95250"/>
            <a:ext cx="7095000" cy="294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31538F"/>
                </a:solidFill>
                <a:latin typeface="Poppins"/>
                <a:ea typeface="Poppins"/>
                <a:cs typeface="Poppins"/>
                <a:sym typeface="Poppins"/>
              </a:rPr>
              <a:t>Fostering Statewide Community Connections</a:t>
            </a:r>
            <a:endParaRPr b="1" sz="3000">
              <a:solidFill>
                <a:srgbClr val="31538F"/>
              </a:solidFill>
              <a:latin typeface="Poppins"/>
              <a:ea typeface="Poppins"/>
              <a:cs typeface="Poppins"/>
              <a:sym typeface="Poppins"/>
            </a:endParaRPr>
          </a:p>
          <a:p>
            <a:pPr indent="0" lvl="0" marL="0" rtl="0" algn="ctr">
              <a:spcBef>
                <a:spcPts val="0"/>
              </a:spcBef>
              <a:spcAft>
                <a:spcPts val="0"/>
              </a:spcAft>
              <a:buNone/>
            </a:pPr>
            <a:r>
              <a:t/>
            </a:r>
            <a:endParaRPr b="1" sz="3000">
              <a:solidFill>
                <a:srgbClr val="31538F"/>
              </a:solidFill>
              <a:latin typeface="Poppins"/>
              <a:ea typeface="Poppins"/>
              <a:cs typeface="Poppins"/>
              <a:sym typeface="Poppins"/>
            </a:endParaRPr>
          </a:p>
          <a:p>
            <a:pPr indent="0" lvl="0" marL="0" rtl="0" algn="ctr">
              <a:spcBef>
                <a:spcPts val="0"/>
              </a:spcBef>
              <a:spcAft>
                <a:spcPts val="0"/>
              </a:spcAft>
              <a:buNone/>
            </a:pPr>
            <a:r>
              <a:rPr b="1" lang="en" sz="3000">
                <a:solidFill>
                  <a:srgbClr val="F16038"/>
                </a:solidFill>
                <a:latin typeface="Poppins"/>
                <a:ea typeface="Poppins"/>
                <a:cs typeface="Poppins"/>
                <a:sym typeface="Poppins"/>
              </a:rPr>
              <a:t>రాష్ట్రవ్యాప్త కమ్యూనిటీ కనెక్షన్‌లను ప్రోత్సహిస్తోంది</a:t>
            </a:r>
            <a:endParaRPr b="1" sz="3000">
              <a:solidFill>
                <a:srgbClr val="F16038"/>
              </a:solidFill>
              <a:latin typeface="Poppins"/>
              <a:ea typeface="Poppins"/>
              <a:cs typeface="Poppins"/>
              <a:sym typeface="Poppins"/>
            </a:endParaRPr>
          </a:p>
        </p:txBody>
      </p:sp>
      <p:sp>
        <p:nvSpPr>
          <p:cNvPr id="712" name="Google Shape;712;p109"/>
          <p:cNvSpPr txBox="1"/>
          <p:nvPr/>
        </p:nvSpPr>
        <p:spPr>
          <a:xfrm>
            <a:off x="125300" y="3556350"/>
            <a:ext cx="152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FFFFFF"/>
                </a:solidFill>
                <a:latin typeface="Poppins"/>
                <a:ea typeface="Poppins"/>
                <a:cs typeface="Poppins"/>
                <a:sym typeface="Poppins"/>
              </a:rPr>
              <a:t>#T3Series</a:t>
            </a:r>
            <a:endParaRPr sz="2100">
              <a:solidFill>
                <a:srgbClr val="FFFFFF"/>
              </a:solidFill>
              <a:latin typeface="Poppins"/>
              <a:ea typeface="Poppins"/>
              <a:cs typeface="Poppins"/>
              <a:sym typeface="Poppins"/>
            </a:endParaRPr>
          </a:p>
        </p:txBody>
      </p:sp>
      <p:sp>
        <p:nvSpPr>
          <p:cNvPr id="713" name="Google Shape;713;p109"/>
          <p:cNvSpPr txBox="1"/>
          <p:nvPr/>
        </p:nvSpPr>
        <p:spPr>
          <a:xfrm>
            <a:off x="2669100" y="3079200"/>
            <a:ext cx="6248400" cy="230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 sz="2300">
                <a:solidFill>
                  <a:srgbClr val="31538F"/>
                </a:solidFill>
                <a:latin typeface="Poppins"/>
                <a:ea typeface="Poppins"/>
                <a:cs typeface="Poppins"/>
                <a:sym typeface="Poppins"/>
              </a:rPr>
              <a:t>Interpretation Rooms Open </a:t>
            </a:r>
            <a:endParaRPr b="1" sz="2300">
              <a:solidFill>
                <a:srgbClr val="31538F"/>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n" sz="2300">
                <a:solidFill>
                  <a:srgbClr val="F16038"/>
                </a:solidFill>
                <a:latin typeface="Poppins"/>
                <a:ea typeface="Poppins"/>
                <a:cs typeface="Poppins"/>
                <a:sym typeface="Poppins"/>
              </a:rPr>
              <a:t>వివరణ గదులు తెరవబడ్డాయి</a:t>
            </a:r>
            <a:endParaRPr b="1" sz="2300">
              <a:solidFill>
                <a:srgbClr val="F16038"/>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n" sz="3200">
                <a:solidFill>
                  <a:srgbClr val="005191"/>
                </a:solidFill>
                <a:latin typeface="Poppins"/>
                <a:ea typeface="Poppins"/>
                <a:cs typeface="Poppins"/>
                <a:sym typeface="Poppins"/>
              </a:rPr>
              <a:t>9:00 a.m.</a:t>
            </a:r>
            <a:endParaRPr b="1" sz="3200">
              <a:solidFill>
                <a:srgbClr val="005191"/>
              </a:solidFill>
              <a:latin typeface="Poppins"/>
              <a:ea typeface="Poppins"/>
              <a:cs typeface="Poppins"/>
              <a:sym typeface="Poppins"/>
            </a:endParaRPr>
          </a:p>
          <a:p>
            <a:pPr indent="0" lvl="0" marL="0" rtl="0" algn="ctr">
              <a:spcBef>
                <a:spcPts val="0"/>
              </a:spcBef>
              <a:spcAft>
                <a:spcPts val="0"/>
              </a:spcAft>
              <a:buNone/>
            </a:pPr>
            <a:r>
              <a:t/>
            </a:r>
            <a:endParaRPr b="1" sz="2300">
              <a:solidFill>
                <a:srgbClr val="F16038"/>
              </a:solidFill>
              <a:latin typeface="Poppins"/>
              <a:ea typeface="Poppins"/>
              <a:cs typeface="Poppins"/>
              <a:sym typeface="Poppins"/>
            </a:endParaRPr>
          </a:p>
          <a:p>
            <a:pPr indent="0" lvl="0" marL="0" rtl="0" algn="ctr">
              <a:spcBef>
                <a:spcPts val="0"/>
              </a:spcBef>
              <a:spcAft>
                <a:spcPts val="0"/>
              </a:spcAft>
              <a:buNone/>
            </a:pPr>
            <a:r>
              <a:rPr b="1" lang="en" sz="3700">
                <a:solidFill>
                  <a:srgbClr val="31538F"/>
                </a:solidFill>
                <a:latin typeface="Poppins"/>
                <a:ea typeface="Poppins"/>
                <a:cs typeface="Poppins"/>
                <a:sym typeface="Poppins"/>
              </a:rPr>
              <a:t>9:00 a.m.</a:t>
            </a:r>
            <a:endParaRPr b="1" sz="3700">
              <a:solidFill>
                <a:srgbClr val="31538F"/>
              </a:solidFill>
              <a:latin typeface="Poppins"/>
              <a:ea typeface="Poppins"/>
              <a:cs typeface="Poppins"/>
              <a:sym typeface="Poppins"/>
            </a:endParaRPr>
          </a:p>
        </p:txBody>
      </p:sp>
      <p:pic>
        <p:nvPicPr>
          <p:cNvPr id="714" name="Google Shape;714;p109"/>
          <p:cNvPicPr preferRelativeResize="0"/>
          <p:nvPr/>
        </p:nvPicPr>
        <p:blipFill rotWithShape="1">
          <a:blip r:embed="rId4">
            <a:alphaModFix/>
          </a:blip>
          <a:srcRect b="0" l="44866" r="24225" t="84935"/>
          <a:stretch/>
        </p:blipFill>
        <p:spPr>
          <a:xfrm>
            <a:off x="4380150" y="4368650"/>
            <a:ext cx="2826324" cy="774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5" name="Shape 795"/>
        <p:cNvGrpSpPr/>
        <p:nvPr/>
      </p:nvGrpSpPr>
      <p:grpSpPr>
        <a:xfrm>
          <a:off x="0" y="0"/>
          <a:ext cx="0" cy="0"/>
          <a:chOff x="0" y="0"/>
          <a:chExt cx="0" cy="0"/>
        </a:xfrm>
      </p:grpSpPr>
      <p:sp>
        <p:nvSpPr>
          <p:cNvPr id="796" name="Google Shape;796;p118"/>
          <p:cNvSpPr/>
          <p:nvPr/>
        </p:nvSpPr>
        <p:spPr>
          <a:xfrm>
            <a:off x="356615" y="1589912"/>
            <a:ext cx="2468880" cy="3261360"/>
          </a:xfrm>
          <a:custGeom>
            <a:rect b="b" l="l" r="r" t="t"/>
            <a:pathLst>
              <a:path extrusionOk="0" h="4348480" w="3291840">
                <a:moveTo>
                  <a:pt x="3291840" y="0"/>
                </a:moveTo>
                <a:lnTo>
                  <a:pt x="0" y="0"/>
                </a:lnTo>
                <a:lnTo>
                  <a:pt x="0" y="4347972"/>
                </a:lnTo>
                <a:lnTo>
                  <a:pt x="3291840" y="4347972"/>
                </a:lnTo>
                <a:lnTo>
                  <a:pt x="3291840"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97" name="Google Shape;797;p118"/>
          <p:cNvSpPr/>
          <p:nvPr/>
        </p:nvSpPr>
        <p:spPr>
          <a:xfrm>
            <a:off x="6318503" y="1589912"/>
            <a:ext cx="2468880" cy="3261360"/>
          </a:xfrm>
          <a:custGeom>
            <a:rect b="b" l="l" r="r" t="t"/>
            <a:pathLst>
              <a:path extrusionOk="0" h="4348480" w="3291840">
                <a:moveTo>
                  <a:pt x="3291839" y="0"/>
                </a:moveTo>
                <a:lnTo>
                  <a:pt x="0" y="0"/>
                </a:lnTo>
                <a:lnTo>
                  <a:pt x="0" y="4347972"/>
                </a:lnTo>
                <a:lnTo>
                  <a:pt x="3291839" y="4347972"/>
                </a:lnTo>
                <a:lnTo>
                  <a:pt x="3291839"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98" name="Google Shape;798;p118"/>
          <p:cNvSpPr/>
          <p:nvPr/>
        </p:nvSpPr>
        <p:spPr>
          <a:xfrm>
            <a:off x="3337559" y="1589912"/>
            <a:ext cx="2468880" cy="3261360"/>
          </a:xfrm>
          <a:custGeom>
            <a:rect b="b" l="l" r="r" t="t"/>
            <a:pathLst>
              <a:path extrusionOk="0" h="4348480" w="3291840">
                <a:moveTo>
                  <a:pt x="3291839" y="0"/>
                </a:moveTo>
                <a:lnTo>
                  <a:pt x="0" y="0"/>
                </a:lnTo>
                <a:lnTo>
                  <a:pt x="0" y="4347972"/>
                </a:lnTo>
                <a:lnTo>
                  <a:pt x="3291839" y="4347972"/>
                </a:lnTo>
                <a:lnTo>
                  <a:pt x="3291839" y="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99" name="Google Shape;799;p118"/>
          <p:cNvSpPr/>
          <p:nvPr/>
        </p:nvSpPr>
        <p:spPr>
          <a:xfrm>
            <a:off x="1090994" y="1111567"/>
            <a:ext cx="1000125" cy="999173"/>
          </a:xfrm>
          <a:custGeom>
            <a:rect b="b" l="l" r="r" t="t"/>
            <a:pathLst>
              <a:path extrusionOk="0" h="1332230" w="1333500">
                <a:moveTo>
                  <a:pt x="0" y="0"/>
                </a:moveTo>
                <a:lnTo>
                  <a:pt x="1333500" y="0"/>
                </a:lnTo>
                <a:lnTo>
                  <a:pt x="1333500" y="1331976"/>
                </a:lnTo>
                <a:lnTo>
                  <a:pt x="0" y="1331976"/>
                </a:lnTo>
                <a:lnTo>
                  <a:pt x="0" y="0"/>
                </a:lnTo>
                <a:close/>
              </a:path>
            </a:pathLst>
          </a:custGeom>
          <a:noFill/>
          <a:ln cap="flat" cmpd="sng" w="38100">
            <a:solidFill>
              <a:srgbClr val="00519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800" name="Google Shape;800;p118"/>
          <p:cNvSpPr/>
          <p:nvPr/>
        </p:nvSpPr>
        <p:spPr>
          <a:xfrm>
            <a:off x="356615" y="942975"/>
            <a:ext cx="7632859" cy="0"/>
          </a:xfrm>
          <a:custGeom>
            <a:rect b="b" l="l" r="r" t="t"/>
            <a:pathLst>
              <a:path extrusionOk="0" h="120000" w="10177145">
                <a:moveTo>
                  <a:pt x="0" y="0"/>
                </a:moveTo>
                <a:lnTo>
                  <a:pt x="1017709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801" name="Google Shape;801;p118"/>
          <p:cNvSpPr/>
          <p:nvPr/>
        </p:nvSpPr>
        <p:spPr>
          <a:xfrm>
            <a:off x="4073080" y="1111567"/>
            <a:ext cx="999172" cy="999173"/>
          </a:xfrm>
          <a:custGeom>
            <a:rect b="b" l="l" r="r" t="t"/>
            <a:pathLst>
              <a:path extrusionOk="0" h="1332230" w="1332229">
                <a:moveTo>
                  <a:pt x="0" y="0"/>
                </a:moveTo>
                <a:lnTo>
                  <a:pt x="1331976" y="0"/>
                </a:lnTo>
                <a:lnTo>
                  <a:pt x="1331976" y="1331976"/>
                </a:lnTo>
                <a:lnTo>
                  <a:pt x="0" y="1331976"/>
                </a:lnTo>
                <a:lnTo>
                  <a:pt x="0" y="0"/>
                </a:lnTo>
                <a:close/>
              </a:path>
            </a:pathLst>
          </a:custGeom>
          <a:noFill/>
          <a:ln cap="flat" cmpd="sng" w="38100">
            <a:solidFill>
              <a:srgbClr val="FFB35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802" name="Google Shape;802;p118"/>
          <p:cNvSpPr/>
          <p:nvPr/>
        </p:nvSpPr>
        <p:spPr>
          <a:xfrm>
            <a:off x="7054024" y="1111567"/>
            <a:ext cx="1000125" cy="999173"/>
          </a:xfrm>
          <a:custGeom>
            <a:rect b="b" l="l" r="r" t="t"/>
            <a:pathLst>
              <a:path extrusionOk="0" h="1332230" w="1333500">
                <a:moveTo>
                  <a:pt x="0" y="0"/>
                </a:moveTo>
                <a:lnTo>
                  <a:pt x="1333500" y="0"/>
                </a:lnTo>
                <a:lnTo>
                  <a:pt x="1333500" y="1331976"/>
                </a:lnTo>
                <a:lnTo>
                  <a:pt x="0" y="1331976"/>
                </a:lnTo>
                <a:lnTo>
                  <a:pt x="0" y="0"/>
                </a:lnTo>
                <a:close/>
              </a:path>
            </a:pathLst>
          </a:custGeom>
          <a:noFill/>
          <a:ln cap="flat" cmpd="sng" w="38100">
            <a:solidFill>
              <a:srgbClr val="529ED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803" name="Google Shape;803;p118"/>
          <p:cNvPicPr preferRelativeResize="0"/>
          <p:nvPr/>
        </p:nvPicPr>
        <p:blipFill rotWithShape="1">
          <a:blip r:embed="rId3">
            <a:alphaModFix/>
          </a:blip>
          <a:srcRect b="0" l="0" r="0" t="0"/>
          <a:stretch/>
        </p:blipFill>
        <p:spPr>
          <a:xfrm>
            <a:off x="8100599" y="99370"/>
            <a:ext cx="902961" cy="651962"/>
          </a:xfrm>
          <a:prstGeom prst="rect">
            <a:avLst/>
          </a:prstGeom>
          <a:noFill/>
          <a:ln>
            <a:noFill/>
          </a:ln>
        </p:spPr>
      </p:pic>
      <p:pic>
        <p:nvPicPr>
          <p:cNvPr id="804" name="Google Shape;804;p118"/>
          <p:cNvPicPr preferRelativeResize="0"/>
          <p:nvPr/>
        </p:nvPicPr>
        <p:blipFill rotWithShape="1">
          <a:blip r:embed="rId4">
            <a:alphaModFix/>
          </a:blip>
          <a:srcRect b="0" l="0" r="0" t="0"/>
          <a:stretch/>
        </p:blipFill>
        <p:spPr>
          <a:xfrm>
            <a:off x="2627045" y="4928381"/>
            <a:ext cx="3877780" cy="111709"/>
          </a:xfrm>
          <a:prstGeom prst="rect">
            <a:avLst/>
          </a:prstGeom>
          <a:noFill/>
          <a:ln>
            <a:noFill/>
          </a:ln>
        </p:spPr>
      </p:pic>
      <p:sp>
        <p:nvSpPr>
          <p:cNvPr id="805" name="Google Shape;805;p118"/>
          <p:cNvSpPr txBox="1"/>
          <p:nvPr/>
        </p:nvSpPr>
        <p:spPr>
          <a:xfrm>
            <a:off x="3592925" y="2347838"/>
            <a:ext cx="2059800" cy="2025900"/>
          </a:xfrm>
          <a:prstGeom prst="rect">
            <a:avLst/>
          </a:prstGeom>
          <a:noFill/>
          <a:ln>
            <a:noFill/>
          </a:ln>
        </p:spPr>
        <p:txBody>
          <a:bodyPr anchorCtr="0" anchor="t" bIns="0" lIns="0" spcFirstLastPara="1" rIns="0" wrap="square" tIns="9525">
            <a:spAutoFit/>
          </a:bodyPr>
          <a:lstStyle/>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Live Chat at</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 sz="1800">
                <a:solidFill>
                  <a:srgbClr val="F16038"/>
                </a:solidFill>
                <a:latin typeface="Calibri"/>
                <a:ea typeface="Calibri"/>
                <a:cs typeface="Calibri"/>
                <a:sym typeface="Calibri"/>
              </a:rPr>
              <a:t>లైవ్ చాట్ వద్ద</a:t>
            </a:r>
            <a:endParaRPr b="1" sz="1800">
              <a:solidFill>
                <a:srgbClr val="F16038"/>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F16038"/>
              </a:solidFill>
              <a:latin typeface="Calibri"/>
              <a:ea typeface="Calibri"/>
              <a:cs typeface="Calibri"/>
              <a:sym typeface="Calibri"/>
            </a:endParaRPr>
          </a:p>
          <a:p>
            <a:pPr indent="0" lvl="0" marL="0" marR="0" rtl="0" algn="ctr">
              <a:lnSpc>
                <a:spcPct val="100000"/>
              </a:lnSpc>
              <a:spcBef>
                <a:spcPts val="600"/>
              </a:spcBef>
              <a:spcAft>
                <a:spcPts val="0"/>
              </a:spcAft>
              <a:buNone/>
            </a:pPr>
            <a:r>
              <a:rPr b="1" lang="en" sz="1800" u="sng">
                <a:solidFill>
                  <a:srgbClr val="0562C1"/>
                </a:solidFill>
                <a:latin typeface="Calibri"/>
                <a:ea typeface="Calibri"/>
                <a:cs typeface="Calibri"/>
                <a:sym typeface="Calibri"/>
                <a:hlinkClick r:id="rId5">
                  <a:extLst>
                    <a:ext uri="{A12FA001-AC4F-418D-AE19-62706E023703}">
                      <ahyp:hlinkClr val="tx"/>
                    </a:ext>
                  </a:extLst>
                </a:hlinkClick>
              </a:rPr>
              <a:t>www.211texas.org</a:t>
            </a:r>
            <a:endParaRPr sz="1800">
              <a:latin typeface="Calibri"/>
              <a:ea typeface="Calibri"/>
              <a:cs typeface="Calibri"/>
              <a:sym typeface="Calibri"/>
            </a:endParaRPr>
          </a:p>
        </p:txBody>
      </p:sp>
      <p:sp>
        <p:nvSpPr>
          <p:cNvPr id="806" name="Google Shape;806;p118"/>
          <p:cNvSpPr txBox="1"/>
          <p:nvPr/>
        </p:nvSpPr>
        <p:spPr>
          <a:xfrm>
            <a:off x="6318500" y="2239650"/>
            <a:ext cx="2408100" cy="2049600"/>
          </a:xfrm>
          <a:prstGeom prst="rect">
            <a:avLst/>
          </a:prstGeom>
          <a:noFill/>
          <a:ln>
            <a:noFill/>
          </a:ln>
        </p:spPr>
        <p:txBody>
          <a:bodyPr anchorCtr="0" anchor="t" bIns="0" lIns="0" spcFirstLastPara="1" rIns="0" wrap="square" tIns="93800">
            <a:spAutoFit/>
          </a:bodyPr>
          <a:lstStyle/>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Email</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lang="en" sz="1800">
                <a:solidFill>
                  <a:srgbClr val="F16038"/>
                </a:solidFill>
                <a:latin typeface="Calibri"/>
                <a:ea typeface="Calibri"/>
                <a:cs typeface="Calibri"/>
                <a:sym typeface="Calibri"/>
              </a:rPr>
              <a:t>ఇమెయిల్</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600"/>
              </a:spcBef>
              <a:spcAft>
                <a:spcPts val="0"/>
              </a:spcAft>
              <a:buNone/>
            </a:pPr>
            <a:r>
              <a:rPr b="1" lang="en" u="sng">
                <a:solidFill>
                  <a:srgbClr val="0562C1"/>
                </a:solidFill>
                <a:latin typeface="Calibri"/>
                <a:ea typeface="Calibri"/>
                <a:cs typeface="Calibri"/>
                <a:sym typeface="Calibri"/>
                <a:hlinkClick r:id="rId6">
                  <a:extLst>
                    <a:ext uri="{A12FA001-AC4F-418D-AE19-62706E023703}">
                      <ahyp:hlinkClr val="tx"/>
                    </a:ext>
                  </a:extLst>
                </a:hlinkClick>
              </a:rPr>
              <a:t>unitedway@unitedwaysatx.org</a:t>
            </a:r>
            <a:endParaRPr sz="1200">
              <a:latin typeface="Calibri"/>
              <a:ea typeface="Calibri"/>
              <a:cs typeface="Calibri"/>
              <a:sym typeface="Calibri"/>
            </a:endParaRPr>
          </a:p>
        </p:txBody>
      </p:sp>
      <p:pic>
        <p:nvPicPr>
          <p:cNvPr id="807" name="Google Shape;807;p118"/>
          <p:cNvPicPr preferRelativeResize="0"/>
          <p:nvPr/>
        </p:nvPicPr>
        <p:blipFill rotWithShape="1">
          <a:blip r:embed="rId7">
            <a:alphaModFix/>
          </a:blip>
          <a:srcRect b="0" l="0" r="0" t="0"/>
          <a:stretch/>
        </p:blipFill>
        <p:spPr>
          <a:xfrm>
            <a:off x="1169289" y="1329308"/>
            <a:ext cx="852677" cy="562355"/>
          </a:xfrm>
          <a:prstGeom prst="rect">
            <a:avLst/>
          </a:prstGeom>
          <a:noFill/>
          <a:ln>
            <a:noFill/>
          </a:ln>
        </p:spPr>
      </p:pic>
      <p:pic>
        <p:nvPicPr>
          <p:cNvPr id="808" name="Google Shape;808;p118"/>
          <p:cNvPicPr preferRelativeResize="0"/>
          <p:nvPr/>
        </p:nvPicPr>
        <p:blipFill rotWithShape="1">
          <a:blip r:embed="rId8">
            <a:alphaModFix/>
          </a:blip>
          <a:srcRect b="0" l="0" r="0" t="0"/>
          <a:stretch/>
        </p:blipFill>
        <p:spPr>
          <a:xfrm>
            <a:off x="4129658" y="1151000"/>
            <a:ext cx="852678" cy="936117"/>
          </a:xfrm>
          <a:prstGeom prst="rect">
            <a:avLst/>
          </a:prstGeom>
          <a:noFill/>
          <a:ln>
            <a:noFill/>
          </a:ln>
        </p:spPr>
      </p:pic>
      <p:pic>
        <p:nvPicPr>
          <p:cNvPr id="809" name="Google Shape;809;p118"/>
          <p:cNvPicPr preferRelativeResize="0"/>
          <p:nvPr/>
        </p:nvPicPr>
        <p:blipFill rotWithShape="1">
          <a:blip r:embed="rId9">
            <a:alphaModFix/>
          </a:blip>
          <a:srcRect b="0" l="0" r="0" t="0"/>
          <a:stretch/>
        </p:blipFill>
        <p:spPr>
          <a:xfrm>
            <a:off x="7135748" y="1213866"/>
            <a:ext cx="838962" cy="816101"/>
          </a:xfrm>
          <a:prstGeom prst="rect">
            <a:avLst/>
          </a:prstGeom>
          <a:noFill/>
          <a:ln>
            <a:noFill/>
          </a:ln>
        </p:spPr>
      </p:pic>
      <p:sp>
        <p:nvSpPr>
          <p:cNvPr id="810" name="Google Shape;810;p118"/>
          <p:cNvSpPr txBox="1"/>
          <p:nvPr>
            <p:ph type="title"/>
          </p:nvPr>
        </p:nvSpPr>
        <p:spPr>
          <a:xfrm>
            <a:off x="328126" y="84975"/>
            <a:ext cx="7334700" cy="16104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a:t>What If Calling Isn’t An Option?</a:t>
            </a:r>
            <a:endParaRPr/>
          </a:p>
          <a:p>
            <a:pPr indent="0" lvl="0" marL="12700" rtl="0" algn="l">
              <a:lnSpc>
                <a:spcPct val="100000"/>
              </a:lnSpc>
              <a:spcBef>
                <a:spcPts val="0"/>
              </a:spcBef>
              <a:spcAft>
                <a:spcPts val="0"/>
              </a:spcAft>
              <a:buSzPts val="1100"/>
              <a:buNone/>
            </a:pPr>
            <a:r>
              <a:rPr lang="en" sz="2300">
                <a:solidFill>
                  <a:srgbClr val="F16038"/>
                </a:solidFill>
              </a:rPr>
              <a:t>కాల్ చేయడం అనేది ఒక ఆప్షన్ గా లేకపోతే ఏం చెయ్యాలి?</a:t>
            </a:r>
            <a:endParaRPr sz="2300">
              <a:solidFill>
                <a:srgbClr val="F16038"/>
              </a:solidFill>
            </a:endParaRPr>
          </a:p>
          <a:p>
            <a:pPr indent="0" lvl="0" marL="12700" rtl="0" algn="l">
              <a:lnSpc>
                <a:spcPct val="100000"/>
              </a:lnSpc>
              <a:spcBef>
                <a:spcPts val="0"/>
              </a:spcBef>
              <a:spcAft>
                <a:spcPts val="0"/>
              </a:spcAft>
              <a:buClr>
                <a:schemeClr val="dk1"/>
              </a:buClr>
              <a:buSzPts val="1100"/>
              <a:buFont typeface="Arial"/>
              <a:buNone/>
            </a:pPr>
            <a:r>
              <a:t/>
            </a:r>
            <a:endParaRPr>
              <a:solidFill>
                <a:srgbClr val="F16038"/>
              </a:solidFill>
            </a:endParaRPr>
          </a:p>
          <a:p>
            <a:pPr indent="0" lvl="0" marL="12700" rtl="0" algn="l">
              <a:lnSpc>
                <a:spcPct val="100000"/>
              </a:lnSpc>
              <a:spcBef>
                <a:spcPts val="0"/>
              </a:spcBef>
              <a:spcAft>
                <a:spcPts val="0"/>
              </a:spcAft>
              <a:buNone/>
            </a:pPr>
            <a:r>
              <a:t/>
            </a:r>
            <a:endParaRPr>
              <a:solidFill>
                <a:srgbClr val="F16038"/>
              </a:solidFill>
            </a:endParaRPr>
          </a:p>
        </p:txBody>
      </p:sp>
      <p:sp>
        <p:nvSpPr>
          <p:cNvPr id="811" name="Google Shape;811;p118"/>
          <p:cNvSpPr txBox="1"/>
          <p:nvPr/>
        </p:nvSpPr>
        <p:spPr>
          <a:xfrm>
            <a:off x="719750" y="2347850"/>
            <a:ext cx="2059800" cy="2025900"/>
          </a:xfrm>
          <a:prstGeom prst="rect">
            <a:avLst/>
          </a:prstGeom>
          <a:noFill/>
          <a:ln>
            <a:noFill/>
          </a:ln>
        </p:spPr>
        <p:txBody>
          <a:bodyPr anchorCtr="0" anchor="t" bIns="0" lIns="0" spcFirstLastPara="1" rIns="0" wrap="square" tIns="9525">
            <a:spAutoFit/>
          </a:bodyPr>
          <a:lstStyle/>
          <a:p>
            <a:pPr indent="0" lvl="0" marL="0" marR="0" rtl="0" algn="ctr">
              <a:lnSpc>
                <a:spcPct val="100000"/>
              </a:lnSpc>
              <a:spcBef>
                <a:spcPts val="0"/>
              </a:spcBef>
              <a:spcAft>
                <a:spcPts val="0"/>
              </a:spcAft>
              <a:buNone/>
            </a:pPr>
            <a:r>
              <a:rPr b="1" lang="en" sz="1800">
                <a:solidFill>
                  <a:srgbClr val="404040"/>
                </a:solidFill>
                <a:latin typeface="Calibri"/>
                <a:ea typeface="Calibri"/>
                <a:cs typeface="Calibri"/>
                <a:sym typeface="Calibri"/>
              </a:rPr>
              <a:t>Online Database Search at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800">
              <a:solidFill>
                <a:srgbClr val="404040"/>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lang="en" sz="1800">
                <a:solidFill>
                  <a:srgbClr val="F16038"/>
                </a:solidFill>
                <a:latin typeface="Calibri"/>
                <a:ea typeface="Calibri"/>
                <a:cs typeface="Calibri"/>
                <a:sym typeface="Calibri"/>
              </a:rPr>
              <a:t>ఆన్‌లైన్ డేటాబేస్ సెర్చ్ వద్ద</a:t>
            </a:r>
            <a:endParaRPr b="1" sz="1800">
              <a:solidFill>
                <a:srgbClr val="F16038"/>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t/>
            </a:r>
            <a:endParaRPr b="1" sz="1800">
              <a:solidFill>
                <a:srgbClr val="F16038"/>
              </a:solidFill>
              <a:latin typeface="Calibri"/>
              <a:ea typeface="Calibri"/>
              <a:cs typeface="Calibri"/>
              <a:sym typeface="Calibri"/>
            </a:endParaRPr>
          </a:p>
          <a:p>
            <a:pPr indent="0" lvl="0" marL="0" marR="0" rtl="0" algn="ctr">
              <a:lnSpc>
                <a:spcPct val="100000"/>
              </a:lnSpc>
              <a:spcBef>
                <a:spcPts val="600"/>
              </a:spcBef>
              <a:spcAft>
                <a:spcPts val="0"/>
              </a:spcAft>
              <a:buNone/>
            </a:pPr>
            <a:r>
              <a:rPr b="1" lang="en" sz="1800" u="sng">
                <a:solidFill>
                  <a:srgbClr val="0562C1"/>
                </a:solidFill>
                <a:latin typeface="Calibri"/>
                <a:ea typeface="Calibri"/>
                <a:cs typeface="Calibri"/>
                <a:sym typeface="Calibri"/>
                <a:hlinkClick r:id="rId10">
                  <a:extLst>
                    <a:ext uri="{A12FA001-AC4F-418D-AE19-62706E023703}">
                      <ahyp:hlinkClr val="tx"/>
                    </a:ext>
                  </a:extLst>
                </a:hlinkClick>
              </a:rPr>
              <a:t>www.211texas.org</a:t>
            </a:r>
            <a:endParaRPr sz="1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5" name="Shape 815"/>
        <p:cNvGrpSpPr/>
        <p:nvPr/>
      </p:nvGrpSpPr>
      <p:grpSpPr>
        <a:xfrm>
          <a:off x="0" y="0"/>
          <a:ext cx="0" cy="0"/>
          <a:chOff x="0" y="0"/>
          <a:chExt cx="0" cy="0"/>
        </a:xfrm>
      </p:grpSpPr>
      <p:pic>
        <p:nvPicPr>
          <p:cNvPr id="816" name="Google Shape;816;p119"/>
          <p:cNvPicPr preferRelativeResize="0"/>
          <p:nvPr/>
        </p:nvPicPr>
        <p:blipFill>
          <a:blip r:embed="rId3">
            <a:alphaModFix/>
          </a:blip>
          <a:stretch>
            <a:fillRect/>
          </a:stretch>
        </p:blipFill>
        <p:spPr>
          <a:xfrm>
            <a:off x="7750" y="0"/>
            <a:ext cx="9128500"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120"/>
          <p:cNvPicPr preferRelativeResize="0"/>
          <p:nvPr/>
        </p:nvPicPr>
        <p:blipFill>
          <a:blip r:embed="rId3">
            <a:alphaModFix/>
          </a:blip>
          <a:stretch>
            <a:fillRect/>
          </a:stretch>
        </p:blipFill>
        <p:spPr>
          <a:xfrm>
            <a:off x="0" y="0"/>
            <a:ext cx="9144001" cy="51271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1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827" name="Google Shape;827;p121"/>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828" name="Google Shape;828;p121"/>
          <p:cNvSpPr txBox="1"/>
          <p:nvPr/>
        </p:nvSpPr>
        <p:spPr>
          <a:xfrm>
            <a:off x="1903200" y="2249150"/>
            <a:ext cx="72408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rgbClr val="31538F"/>
                </a:solidFill>
                <a:latin typeface="Poppins"/>
                <a:ea typeface="Poppins"/>
                <a:cs typeface="Poppins"/>
                <a:sym typeface="Poppins"/>
              </a:rPr>
              <a:t>The Road to College </a:t>
            </a:r>
            <a:endParaRPr b="1" sz="3500">
              <a:solidFill>
                <a:srgbClr val="31538F"/>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n" sz="3500">
                <a:solidFill>
                  <a:srgbClr val="31538F"/>
                </a:solidFill>
                <a:latin typeface="Poppins"/>
                <a:ea typeface="Poppins"/>
                <a:cs typeface="Poppins"/>
                <a:sym typeface="Poppins"/>
              </a:rPr>
              <a:t>Starts Now</a:t>
            </a:r>
            <a:endParaRPr b="1" sz="3500">
              <a:solidFill>
                <a:srgbClr val="31538F"/>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n" sz="3000">
                <a:solidFill>
                  <a:srgbClr val="F16038"/>
                </a:solidFill>
                <a:latin typeface="Poppins"/>
                <a:ea typeface="Poppins"/>
                <a:cs typeface="Poppins"/>
                <a:sym typeface="Poppins"/>
              </a:rPr>
              <a:t>కాలేజీకి వెళ్లేందుకు సిద్ధంకండి</a:t>
            </a:r>
            <a:endParaRPr b="1" sz="30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3000">
              <a:solidFill>
                <a:srgbClr val="F16038"/>
              </a:solidFill>
              <a:latin typeface="Poppins"/>
              <a:ea typeface="Poppins"/>
              <a:cs typeface="Poppins"/>
              <a:sym typeface="Poppins"/>
            </a:endParaRPr>
          </a:p>
        </p:txBody>
      </p:sp>
      <p:sp>
        <p:nvSpPr>
          <p:cNvPr id="829" name="Google Shape;829;p121"/>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pic>
        <p:nvPicPr>
          <p:cNvPr id="830" name="Google Shape;830;p121"/>
          <p:cNvPicPr preferRelativeResize="0"/>
          <p:nvPr/>
        </p:nvPicPr>
        <p:blipFill>
          <a:blip r:embed="rId4">
            <a:alphaModFix/>
          </a:blip>
          <a:stretch>
            <a:fillRect/>
          </a:stretch>
        </p:blipFill>
        <p:spPr>
          <a:xfrm>
            <a:off x="3466525" y="1242550"/>
            <a:ext cx="4304074" cy="1069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22"/>
          <p:cNvSpPr txBox="1"/>
          <p:nvPr>
            <p:ph type="ctrTitle"/>
          </p:nvPr>
        </p:nvSpPr>
        <p:spPr>
          <a:xfrm>
            <a:off x="485092" y="2056790"/>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sz="3600"/>
              <a:t>The Road to College Starts Now</a:t>
            </a:r>
            <a:endParaRPr sz="3600"/>
          </a:p>
          <a:p>
            <a:pPr indent="0" lvl="0" marL="0" rtl="0" algn="ctr">
              <a:lnSpc>
                <a:spcPct val="90000"/>
              </a:lnSpc>
              <a:spcBef>
                <a:spcPts val="0"/>
              </a:spcBef>
              <a:spcAft>
                <a:spcPts val="0"/>
              </a:spcAft>
              <a:buClr>
                <a:schemeClr val="dk1"/>
              </a:buClr>
              <a:buSzPts val="1100"/>
              <a:buFont typeface="Arial"/>
              <a:buNone/>
            </a:pPr>
            <a:r>
              <a:rPr lang="en" sz="2400">
                <a:solidFill>
                  <a:srgbClr val="F08B54"/>
                </a:solidFill>
              </a:rPr>
              <a:t>కాలేజీకి వెళ్లేందుకు సిద్ధంకండి</a:t>
            </a:r>
            <a:endParaRPr sz="3800">
              <a:solidFill>
                <a:srgbClr val="F08B54"/>
              </a:solidFill>
            </a:endParaRPr>
          </a:p>
        </p:txBody>
      </p:sp>
      <p:sp>
        <p:nvSpPr>
          <p:cNvPr id="837" name="Google Shape;837;p122"/>
          <p:cNvSpPr txBox="1"/>
          <p:nvPr>
            <p:ph idx="1" type="subTitle"/>
          </p:nvPr>
        </p:nvSpPr>
        <p:spPr>
          <a:xfrm>
            <a:off x="170799" y="3295525"/>
            <a:ext cx="4012500" cy="838200"/>
          </a:xfrm>
          <a:prstGeom prst="rect">
            <a:avLst/>
          </a:prstGeom>
          <a:noFill/>
          <a:ln>
            <a:noFill/>
          </a:ln>
        </p:spPr>
        <p:txBody>
          <a:bodyPr anchorCtr="0" anchor="t" bIns="34275" lIns="68575" spcFirstLastPara="1" rIns="68575" wrap="square" tIns="34275">
            <a:normAutofit fontScale="70000" lnSpcReduction="10000"/>
          </a:bodyPr>
          <a:lstStyle/>
          <a:p>
            <a:pPr indent="0" lvl="0" marL="0" rtl="0" algn="ctr">
              <a:lnSpc>
                <a:spcPct val="90000"/>
              </a:lnSpc>
              <a:spcBef>
                <a:spcPts val="0"/>
              </a:spcBef>
              <a:spcAft>
                <a:spcPts val="0"/>
              </a:spcAft>
              <a:buClr>
                <a:srgbClr val="3F3F3F"/>
              </a:buClr>
              <a:buSzPct val="105882"/>
              <a:buNone/>
            </a:pPr>
            <a:r>
              <a:rPr lang="en" sz="2550"/>
              <a:t>Preparing to Apply and Attend College</a:t>
            </a:r>
            <a:endParaRPr sz="2550"/>
          </a:p>
          <a:p>
            <a:pPr indent="0" lvl="0" marL="0" rtl="0" algn="ctr">
              <a:lnSpc>
                <a:spcPct val="90000"/>
              </a:lnSpc>
              <a:spcBef>
                <a:spcPts val="800"/>
              </a:spcBef>
              <a:spcAft>
                <a:spcPts val="0"/>
              </a:spcAft>
              <a:buClr>
                <a:srgbClr val="3F3F3F"/>
              </a:buClr>
              <a:buSzPct val="104999"/>
              <a:buNone/>
            </a:pPr>
            <a:r>
              <a:rPr i="1" lang="en" sz="2000"/>
              <a:t>Presented by Jesse Garza and Elizabeth Alanis </a:t>
            </a:r>
            <a:endParaRPr sz="2000"/>
          </a:p>
          <a:p>
            <a:pPr indent="0" lvl="0" marL="0" rtl="0" algn="ctr">
              <a:lnSpc>
                <a:spcPct val="90000"/>
              </a:lnSpc>
              <a:spcBef>
                <a:spcPts val="800"/>
              </a:spcBef>
              <a:spcAft>
                <a:spcPts val="0"/>
              </a:spcAft>
              <a:buClr>
                <a:srgbClr val="3F3F3F"/>
              </a:buClr>
              <a:buSzPct val="104999"/>
              <a:buNone/>
            </a:pPr>
            <a:r>
              <a:rPr i="1" lang="en" sz="2000"/>
              <a:t>Department of Parent Outreach and Engagement</a:t>
            </a:r>
            <a:endParaRPr i="1" sz="2000"/>
          </a:p>
        </p:txBody>
      </p:sp>
      <p:sp>
        <p:nvSpPr>
          <p:cNvPr id="838" name="Google Shape;838;p122"/>
          <p:cNvSpPr txBox="1"/>
          <p:nvPr/>
        </p:nvSpPr>
        <p:spPr>
          <a:xfrm>
            <a:off x="4183300" y="3190600"/>
            <a:ext cx="4944900" cy="125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800">
                <a:solidFill>
                  <a:srgbClr val="F16038"/>
                </a:solidFill>
                <a:latin typeface="Calibri"/>
                <a:ea typeface="Calibri"/>
                <a:cs typeface="Calibri"/>
                <a:sym typeface="Calibri"/>
              </a:rPr>
              <a:t>కాలేజీకి దరఖాస్తు చేసుకోవడానికి మరియు హాజరు కావడానికి సిద్ధమవుతున్నారా</a:t>
            </a:r>
            <a:endParaRPr sz="1800">
              <a:solidFill>
                <a:srgbClr val="F16038"/>
              </a:solidFill>
              <a:latin typeface="Calibri"/>
              <a:ea typeface="Calibri"/>
              <a:cs typeface="Calibri"/>
              <a:sym typeface="Calibri"/>
            </a:endParaRPr>
          </a:p>
          <a:p>
            <a:pPr indent="0" lvl="0" marL="0" rtl="0" algn="ctr">
              <a:lnSpc>
                <a:spcPct val="90000"/>
              </a:lnSpc>
              <a:spcBef>
                <a:spcPts val="800"/>
              </a:spcBef>
              <a:spcAft>
                <a:spcPts val="0"/>
              </a:spcAft>
              <a:buClr>
                <a:srgbClr val="3F3F3F"/>
              </a:buClr>
              <a:buSzPts val="2100"/>
              <a:buFont typeface="Arial"/>
              <a:buNone/>
            </a:pPr>
            <a:r>
              <a:rPr i="1" lang="en">
                <a:solidFill>
                  <a:srgbClr val="F16038"/>
                </a:solidFill>
                <a:latin typeface="Calibri"/>
                <a:ea typeface="Calibri"/>
                <a:cs typeface="Calibri"/>
                <a:sym typeface="Calibri"/>
              </a:rPr>
              <a:t>Jesse Garza mariyu Elizabeth Alanis </a:t>
            </a:r>
            <a:endParaRPr i="1" sz="800">
              <a:solidFill>
                <a:srgbClr val="F16038"/>
              </a:solidFill>
              <a:latin typeface="Calibri"/>
              <a:ea typeface="Calibri"/>
              <a:cs typeface="Calibri"/>
              <a:sym typeface="Calibri"/>
            </a:endParaRPr>
          </a:p>
          <a:p>
            <a:pPr indent="0" lvl="0" marL="0" rtl="0" algn="ctr">
              <a:spcBef>
                <a:spcPts val="0"/>
              </a:spcBef>
              <a:spcAft>
                <a:spcPts val="0"/>
              </a:spcAft>
              <a:buNone/>
            </a:pPr>
            <a:r>
              <a:rPr i="1" lang="en">
                <a:solidFill>
                  <a:srgbClr val="F16038"/>
                </a:solidFill>
                <a:latin typeface="Calibri"/>
                <a:ea typeface="Calibri"/>
                <a:cs typeface="Calibri"/>
                <a:sym typeface="Calibri"/>
              </a:rPr>
              <a:t>తల్లిదండ్రుల ఔట్రీచ్, ఎంగేజ్‌మెంట్ విభాగం</a:t>
            </a:r>
            <a:endParaRPr i="1">
              <a:solidFill>
                <a:srgbClr val="F1603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23"/>
          <p:cNvSpPr txBox="1"/>
          <p:nvPr>
            <p:ph idx="1" type="body"/>
          </p:nvPr>
        </p:nvSpPr>
        <p:spPr>
          <a:xfrm>
            <a:off x="510241" y="3542189"/>
            <a:ext cx="3358204" cy="909952"/>
          </a:xfrm>
          <a:prstGeom prst="rect">
            <a:avLst/>
          </a:prstGeom>
          <a:noFill/>
          <a:ln>
            <a:noFill/>
          </a:ln>
        </p:spPr>
        <p:txBody>
          <a:bodyPr anchorCtr="0" anchor="t" bIns="34275" lIns="68575" spcFirstLastPara="1" rIns="68575" wrap="square" tIns="34275">
            <a:normAutofit lnSpcReduction="20000"/>
          </a:bodyPr>
          <a:lstStyle/>
          <a:p>
            <a:pPr indent="0" lvl="0" marL="0" rtl="0" algn="ctr">
              <a:lnSpc>
                <a:spcPct val="90000"/>
              </a:lnSpc>
              <a:spcBef>
                <a:spcPts val="0"/>
              </a:spcBef>
              <a:spcAft>
                <a:spcPts val="0"/>
              </a:spcAft>
              <a:buClr>
                <a:schemeClr val="lt1"/>
              </a:buClr>
              <a:buSzPts val="1800"/>
              <a:buNone/>
            </a:pPr>
            <a:r>
              <a:rPr lang="en"/>
              <a:t>Jesse Garza</a:t>
            </a:r>
            <a:endParaRPr/>
          </a:p>
          <a:p>
            <a:pPr indent="0" lvl="0" marL="0" rtl="0" algn="ctr">
              <a:lnSpc>
                <a:spcPct val="90000"/>
              </a:lnSpc>
              <a:spcBef>
                <a:spcPts val="800"/>
              </a:spcBef>
              <a:spcAft>
                <a:spcPts val="0"/>
              </a:spcAft>
              <a:buClr>
                <a:schemeClr val="lt1"/>
              </a:buClr>
              <a:buSzPts val="1800"/>
              <a:buNone/>
            </a:pPr>
            <a:r>
              <a:rPr lang="en"/>
              <a:t>Director </a:t>
            </a:r>
            <a:endParaRPr/>
          </a:p>
          <a:p>
            <a:pPr indent="0" lvl="0" marL="0" rtl="0" algn="ctr">
              <a:lnSpc>
                <a:spcPct val="90000"/>
              </a:lnSpc>
              <a:spcBef>
                <a:spcPts val="800"/>
              </a:spcBef>
              <a:spcAft>
                <a:spcPts val="0"/>
              </a:spcAft>
              <a:buClr>
                <a:schemeClr val="lt1"/>
              </a:buClr>
              <a:buSzPts val="1800"/>
              <a:buNone/>
            </a:pPr>
            <a:r>
              <a:rPr b="1" lang="en">
                <a:solidFill>
                  <a:srgbClr val="F08B54"/>
                </a:solidFill>
              </a:rPr>
              <a:t>డైరెక్టర్</a:t>
            </a:r>
            <a:endParaRPr b="1" sz="2600">
              <a:solidFill>
                <a:srgbClr val="F08B54"/>
              </a:solidFill>
            </a:endParaRPr>
          </a:p>
        </p:txBody>
      </p:sp>
      <p:sp>
        <p:nvSpPr>
          <p:cNvPr id="844" name="Google Shape;844;p123"/>
          <p:cNvSpPr txBox="1"/>
          <p:nvPr>
            <p:ph type="title"/>
          </p:nvPr>
        </p:nvSpPr>
        <p:spPr>
          <a:xfrm>
            <a:off x="407599" y="565725"/>
            <a:ext cx="28992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Oswald"/>
              <a:buNone/>
            </a:pPr>
            <a:r>
              <a:rPr b="1" lang="en">
                <a:latin typeface="Oswald"/>
                <a:ea typeface="Oswald"/>
                <a:cs typeface="Oswald"/>
                <a:sym typeface="Oswald"/>
              </a:rPr>
              <a:t>Parent Outreach and Engagement</a:t>
            </a:r>
            <a:br>
              <a:rPr lang="en">
                <a:latin typeface="Oswald"/>
                <a:ea typeface="Oswald"/>
                <a:cs typeface="Oswald"/>
                <a:sym typeface="Oswald"/>
              </a:rPr>
            </a:br>
            <a:r>
              <a:rPr lang="en">
                <a:latin typeface="Oswald"/>
                <a:ea typeface="Oswald"/>
                <a:cs typeface="Oswald"/>
                <a:sym typeface="Oswald"/>
              </a:rPr>
              <a:t>Meet the Team</a:t>
            </a:r>
            <a:endParaRPr/>
          </a:p>
        </p:txBody>
      </p:sp>
      <p:sp>
        <p:nvSpPr>
          <p:cNvPr id="845" name="Google Shape;845;p123"/>
          <p:cNvSpPr txBox="1"/>
          <p:nvPr/>
        </p:nvSpPr>
        <p:spPr>
          <a:xfrm>
            <a:off x="5784688" y="3702518"/>
            <a:ext cx="2732328" cy="909952"/>
          </a:xfrm>
          <a:prstGeom prst="rect">
            <a:avLst/>
          </a:prstGeom>
          <a:noFill/>
          <a:ln>
            <a:noFill/>
          </a:ln>
        </p:spPr>
        <p:txBody>
          <a:bodyPr anchorCtr="0" anchor="t" bIns="34275" lIns="68575" spcFirstLastPara="1" rIns="68575" wrap="square" tIns="34275">
            <a:normAutofit lnSpcReduction="20000"/>
          </a:bodyPr>
          <a:lstStyle/>
          <a:p>
            <a:pPr indent="0" lvl="0" marL="0" marR="0" rtl="0" algn="ctr">
              <a:lnSpc>
                <a:spcPct val="90000"/>
              </a:lnSpc>
              <a:spcBef>
                <a:spcPts val="0"/>
              </a:spcBef>
              <a:spcAft>
                <a:spcPts val="0"/>
              </a:spcAft>
              <a:buClr>
                <a:schemeClr val="lt1"/>
              </a:buClr>
              <a:buSzPts val="1800"/>
              <a:buFont typeface="Noto Sans Symbols"/>
              <a:buNone/>
            </a:pPr>
            <a:r>
              <a:rPr b="0" i="0" lang="en" sz="1800" u="none" cap="none" strike="noStrike">
                <a:solidFill>
                  <a:schemeClr val="lt1"/>
                </a:solidFill>
                <a:latin typeface="Calibri"/>
                <a:ea typeface="Calibri"/>
                <a:cs typeface="Calibri"/>
                <a:sym typeface="Calibri"/>
              </a:rPr>
              <a:t>Elizabeth Alanis</a:t>
            </a:r>
            <a:endParaRPr sz="1100"/>
          </a:p>
          <a:p>
            <a:pPr indent="0" lvl="0" marL="0" marR="0" rtl="0" algn="ctr">
              <a:lnSpc>
                <a:spcPct val="90000"/>
              </a:lnSpc>
              <a:spcBef>
                <a:spcPts val="800"/>
              </a:spcBef>
              <a:spcAft>
                <a:spcPts val="0"/>
              </a:spcAft>
              <a:buClr>
                <a:schemeClr val="lt1"/>
              </a:buClr>
              <a:buSzPts val="1800"/>
              <a:buFont typeface="Noto Sans Symbols"/>
              <a:buNone/>
            </a:pPr>
            <a:r>
              <a:rPr b="0" i="0" lang="en" sz="1800" u="none" cap="none" strike="noStrike">
                <a:solidFill>
                  <a:schemeClr val="lt1"/>
                </a:solidFill>
                <a:latin typeface="Calibri"/>
                <a:ea typeface="Calibri"/>
                <a:cs typeface="Calibri"/>
                <a:sym typeface="Calibri"/>
              </a:rPr>
              <a:t>Program Coordinator</a:t>
            </a:r>
            <a:endParaRPr b="0" i="0" sz="1800" u="none" cap="none" strike="noStrike">
              <a:solidFill>
                <a:schemeClr val="lt1"/>
              </a:solidFill>
              <a:latin typeface="Calibri"/>
              <a:ea typeface="Calibri"/>
              <a:cs typeface="Calibri"/>
              <a:sym typeface="Calibri"/>
            </a:endParaRPr>
          </a:p>
          <a:p>
            <a:pPr indent="0" lvl="0" marL="0" marR="0" rtl="0" algn="ctr">
              <a:lnSpc>
                <a:spcPct val="90000"/>
              </a:lnSpc>
              <a:spcBef>
                <a:spcPts val="800"/>
              </a:spcBef>
              <a:spcAft>
                <a:spcPts val="0"/>
              </a:spcAft>
              <a:buClr>
                <a:schemeClr val="dk1"/>
              </a:buClr>
              <a:buSzPts val="1100"/>
              <a:buFont typeface="Arial"/>
              <a:buNone/>
            </a:pPr>
            <a:r>
              <a:rPr b="1" lang="en" sz="1800">
                <a:solidFill>
                  <a:srgbClr val="F08B54"/>
                </a:solidFill>
                <a:latin typeface="Calibri"/>
                <a:ea typeface="Calibri"/>
                <a:cs typeface="Calibri"/>
                <a:sym typeface="Calibri"/>
              </a:rPr>
              <a:t>ప్రోగ్రామ్ కోఆర్డినేటర్</a:t>
            </a:r>
            <a:endParaRPr b="1" i="0" sz="1800" u="none" cap="none" strike="noStrike">
              <a:solidFill>
                <a:srgbClr val="F08B54"/>
              </a:solidFill>
              <a:latin typeface="Calibri"/>
              <a:ea typeface="Calibri"/>
              <a:cs typeface="Calibri"/>
              <a:sym typeface="Calibri"/>
            </a:endParaRPr>
          </a:p>
        </p:txBody>
      </p:sp>
      <p:pic>
        <p:nvPicPr>
          <p:cNvPr descr="A person in a suit and tie&#10;&#10;Description automatically generated with medium confidence" id="846" name="Google Shape;846;p123"/>
          <p:cNvPicPr preferRelativeResize="0"/>
          <p:nvPr/>
        </p:nvPicPr>
        <p:blipFill rotWithShape="1">
          <a:blip r:embed="rId3">
            <a:alphaModFix/>
          </a:blip>
          <a:srcRect b="0" l="0" r="0" t="0"/>
          <a:stretch/>
        </p:blipFill>
        <p:spPr>
          <a:xfrm>
            <a:off x="1511651" y="1668162"/>
            <a:ext cx="1355382" cy="1807176"/>
          </a:xfrm>
          <a:prstGeom prst="rect">
            <a:avLst/>
          </a:prstGeom>
          <a:noFill/>
          <a:ln>
            <a:noFill/>
          </a:ln>
        </p:spPr>
      </p:pic>
      <p:pic>
        <p:nvPicPr>
          <p:cNvPr descr="Image" id="847" name="Google Shape;847;p123"/>
          <p:cNvPicPr preferRelativeResize="0"/>
          <p:nvPr/>
        </p:nvPicPr>
        <p:blipFill rotWithShape="1">
          <a:blip r:embed="rId4">
            <a:alphaModFix/>
          </a:blip>
          <a:srcRect b="0" l="0" r="0" t="0"/>
          <a:stretch/>
        </p:blipFill>
        <p:spPr>
          <a:xfrm>
            <a:off x="6508331" y="1615163"/>
            <a:ext cx="1285041" cy="1927560"/>
          </a:xfrm>
          <a:prstGeom prst="rect">
            <a:avLst/>
          </a:prstGeom>
          <a:noFill/>
          <a:ln>
            <a:noFill/>
          </a:ln>
        </p:spPr>
      </p:pic>
      <p:sp>
        <p:nvSpPr>
          <p:cNvPr id="848" name="Google Shape;848;p123"/>
          <p:cNvSpPr txBox="1"/>
          <p:nvPr>
            <p:ph type="title"/>
          </p:nvPr>
        </p:nvSpPr>
        <p:spPr>
          <a:xfrm>
            <a:off x="3402700" y="565725"/>
            <a:ext cx="3781200" cy="810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100"/>
              <a:buFont typeface="Arial"/>
              <a:buNone/>
            </a:pPr>
            <a:r>
              <a:rPr b="1" lang="en" sz="2200">
                <a:solidFill>
                  <a:srgbClr val="F08B54"/>
                </a:solidFill>
              </a:rPr>
              <a:t>తల్లిదండ్రుల ఔట్రీచ్, ఎంగేజ్‌మెంట్ విభాగం</a:t>
            </a:r>
            <a:endParaRPr b="1" sz="2200">
              <a:solidFill>
                <a:srgbClr val="F08B54"/>
              </a:solidFill>
            </a:endParaRPr>
          </a:p>
          <a:p>
            <a:pPr indent="0" lvl="0" marL="0" rtl="0" algn="l">
              <a:lnSpc>
                <a:spcPct val="90000"/>
              </a:lnSpc>
              <a:spcBef>
                <a:spcPts val="0"/>
              </a:spcBef>
              <a:spcAft>
                <a:spcPts val="0"/>
              </a:spcAft>
              <a:buClr>
                <a:schemeClr val="dk1"/>
              </a:buClr>
              <a:buSzPts val="1100"/>
              <a:buFont typeface="Arial"/>
              <a:buNone/>
            </a:pPr>
            <a:r>
              <a:rPr lang="en" sz="2200">
                <a:solidFill>
                  <a:srgbClr val="F08B54"/>
                </a:solidFill>
              </a:rPr>
              <a:t>టీమ్ పరిచయం</a:t>
            </a:r>
            <a:endParaRPr sz="2200">
              <a:solidFill>
                <a:srgbClr val="F08B5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id="854" name="Google Shape;854;p124"/>
          <p:cNvPicPr preferRelativeResize="0"/>
          <p:nvPr/>
        </p:nvPicPr>
        <p:blipFill rotWithShape="1">
          <a:blip r:embed="rId3">
            <a:alphaModFix/>
          </a:blip>
          <a:srcRect b="0" l="0" r="0" t="0"/>
          <a:stretch/>
        </p:blipFill>
        <p:spPr>
          <a:xfrm>
            <a:off x="2433098" y="57356"/>
            <a:ext cx="4117599" cy="4990728"/>
          </a:xfrm>
          <a:prstGeom prst="rect">
            <a:avLst/>
          </a:prstGeom>
          <a:noFill/>
          <a:ln>
            <a:noFill/>
          </a:ln>
        </p:spPr>
      </p:pic>
      <p:sp>
        <p:nvSpPr>
          <p:cNvPr id="855" name="Google Shape;855;p124"/>
          <p:cNvSpPr txBox="1"/>
          <p:nvPr/>
        </p:nvSpPr>
        <p:spPr>
          <a:xfrm>
            <a:off x="0" y="0"/>
            <a:ext cx="9144000" cy="5143500"/>
          </a:xfrm>
          <a:prstGeom prst="rect">
            <a:avLst/>
          </a:prstGeom>
          <a:solidFill>
            <a:srgbClr val="D8D8D8">
              <a:alpha val="91764"/>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856" name="Google Shape;856;p124"/>
          <p:cNvSpPr txBox="1"/>
          <p:nvPr/>
        </p:nvSpPr>
        <p:spPr>
          <a:xfrm>
            <a:off x="522748" y="105953"/>
            <a:ext cx="8098500" cy="2224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4100">
                <a:solidFill>
                  <a:srgbClr val="722E3C"/>
                </a:solidFill>
                <a:latin typeface="Oswald"/>
                <a:ea typeface="Oswald"/>
                <a:cs typeface="Oswald"/>
                <a:sym typeface="Oswald"/>
              </a:rPr>
              <a:t>Being College Ready Overview</a:t>
            </a:r>
            <a:endParaRPr sz="4100">
              <a:solidFill>
                <a:srgbClr val="722E3C"/>
              </a:solidFill>
              <a:latin typeface="Oswald"/>
              <a:ea typeface="Oswald"/>
              <a:cs typeface="Oswald"/>
              <a:sym typeface="Oswald"/>
            </a:endParaRPr>
          </a:p>
          <a:p>
            <a:pPr indent="0" lvl="0" marL="0" marR="0" rtl="0" algn="ctr">
              <a:spcBef>
                <a:spcPts val="0"/>
              </a:spcBef>
              <a:spcAft>
                <a:spcPts val="0"/>
              </a:spcAft>
              <a:buClr>
                <a:schemeClr val="dk1"/>
              </a:buClr>
              <a:buSzPts val="1100"/>
              <a:buFont typeface="Arial"/>
              <a:buNone/>
            </a:pPr>
            <a:r>
              <a:rPr lang="en" sz="2500">
                <a:solidFill>
                  <a:srgbClr val="F16038"/>
                </a:solidFill>
                <a:latin typeface="Oswald"/>
                <a:ea typeface="Oswald"/>
                <a:cs typeface="Oswald"/>
                <a:sym typeface="Oswald"/>
              </a:rPr>
              <a:t>కాలేజీకి వెళ్లేందుకు సిద్ధం కావడం గురించిన ఓవర్ వ్యూ</a:t>
            </a:r>
            <a:endParaRPr sz="2500">
              <a:solidFill>
                <a:srgbClr val="F16038"/>
              </a:solidFill>
              <a:latin typeface="Oswald"/>
              <a:ea typeface="Oswald"/>
              <a:cs typeface="Oswald"/>
              <a:sym typeface="Oswald"/>
            </a:endParaRPr>
          </a:p>
          <a:p>
            <a:pPr indent="0" lvl="0" marL="0" marR="0" rtl="0" algn="ctr">
              <a:spcBef>
                <a:spcPts val="0"/>
              </a:spcBef>
              <a:spcAft>
                <a:spcPts val="0"/>
              </a:spcAft>
              <a:buClr>
                <a:schemeClr val="dk1"/>
              </a:buClr>
              <a:buSzPts val="1100"/>
              <a:buFont typeface="Arial"/>
              <a:buNone/>
            </a:pPr>
            <a:r>
              <a:t/>
            </a:r>
            <a:endParaRPr sz="3700">
              <a:solidFill>
                <a:srgbClr val="F16038"/>
              </a:solidFill>
              <a:latin typeface="Oswald"/>
              <a:ea typeface="Oswald"/>
              <a:cs typeface="Oswald"/>
              <a:sym typeface="Oswald"/>
            </a:endParaRPr>
          </a:p>
          <a:p>
            <a:pPr indent="0" lvl="0" marL="0" marR="0" rtl="0" algn="ctr">
              <a:spcBef>
                <a:spcPts val="0"/>
              </a:spcBef>
              <a:spcAft>
                <a:spcPts val="0"/>
              </a:spcAft>
              <a:buNone/>
            </a:pPr>
            <a:r>
              <a:t/>
            </a:r>
            <a:endParaRPr sz="3700">
              <a:solidFill>
                <a:srgbClr val="F16038"/>
              </a:solidFill>
              <a:latin typeface="Oswald"/>
              <a:ea typeface="Oswald"/>
              <a:cs typeface="Oswald"/>
              <a:sym typeface="Oswald"/>
            </a:endParaRPr>
          </a:p>
        </p:txBody>
      </p:sp>
      <p:sp>
        <p:nvSpPr>
          <p:cNvPr id="857" name="Google Shape;857;p124"/>
          <p:cNvSpPr txBox="1"/>
          <p:nvPr/>
        </p:nvSpPr>
        <p:spPr>
          <a:xfrm>
            <a:off x="1321954" y="1142678"/>
            <a:ext cx="6500100" cy="3981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1" sz="13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rPr b="1" lang="en" sz="1700">
                <a:solidFill>
                  <a:srgbClr val="722E3C"/>
                </a:solidFill>
                <a:latin typeface="Trebuchet MS"/>
                <a:ea typeface="Trebuchet MS"/>
                <a:cs typeface="Trebuchet MS"/>
                <a:sym typeface="Trebuchet MS"/>
              </a:rPr>
              <a:t>Types of Colleges</a:t>
            </a:r>
            <a:endParaRPr b="1" sz="1000"/>
          </a:p>
          <a:p>
            <a:pPr indent="0" lvl="0" marL="0" marR="0" rtl="0" algn="ctr">
              <a:spcBef>
                <a:spcPts val="0"/>
              </a:spcBef>
              <a:spcAft>
                <a:spcPts val="0"/>
              </a:spcAft>
              <a:buClr>
                <a:schemeClr val="dk1"/>
              </a:buClr>
              <a:buSzPts val="1100"/>
              <a:buFont typeface="Arial"/>
              <a:buNone/>
            </a:pPr>
            <a:r>
              <a:rPr b="1" lang="en" sz="1700">
                <a:solidFill>
                  <a:srgbClr val="F16038"/>
                </a:solidFill>
                <a:latin typeface="Trebuchet MS"/>
                <a:ea typeface="Trebuchet MS"/>
                <a:cs typeface="Trebuchet MS"/>
                <a:sym typeface="Trebuchet MS"/>
              </a:rPr>
              <a:t>కాలేజీలలో రకాలు</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College Conversations and Considerations</a:t>
            </a:r>
            <a:endParaRPr b="1" sz="1000"/>
          </a:p>
          <a:p>
            <a:pPr indent="0" lvl="0" marL="0" marR="0" rtl="0" algn="ctr">
              <a:spcBef>
                <a:spcPts val="0"/>
              </a:spcBef>
              <a:spcAft>
                <a:spcPts val="0"/>
              </a:spcAft>
              <a:buSzPts val="1100"/>
              <a:buNone/>
            </a:pPr>
            <a:r>
              <a:rPr b="1" lang="en" sz="1700">
                <a:solidFill>
                  <a:srgbClr val="F16038"/>
                </a:solidFill>
                <a:latin typeface="Trebuchet MS"/>
                <a:ea typeface="Trebuchet MS"/>
                <a:cs typeface="Trebuchet MS"/>
                <a:sym typeface="Trebuchet MS"/>
              </a:rPr>
              <a:t>కాలేజీ సంభాషణలు, పరిగణించాల్సిన అంశాలు</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College Applications</a:t>
            </a:r>
            <a:endParaRPr b="1" sz="1700">
              <a:latin typeface="Trebuchet MS"/>
              <a:ea typeface="Trebuchet MS"/>
              <a:cs typeface="Trebuchet MS"/>
              <a:sym typeface="Trebuchet MS"/>
            </a:endParaRPr>
          </a:p>
          <a:p>
            <a:pPr indent="0" lvl="0" marL="0" marR="0" rtl="0" algn="ctr">
              <a:spcBef>
                <a:spcPts val="0"/>
              </a:spcBef>
              <a:spcAft>
                <a:spcPts val="0"/>
              </a:spcAft>
              <a:buSzPts val="1100"/>
              <a:buNone/>
            </a:pPr>
            <a:r>
              <a:rPr b="1" lang="en" sz="1700">
                <a:solidFill>
                  <a:srgbClr val="F16038"/>
                </a:solidFill>
                <a:latin typeface="Trebuchet MS"/>
                <a:ea typeface="Trebuchet MS"/>
                <a:cs typeface="Trebuchet MS"/>
                <a:sym typeface="Trebuchet MS"/>
              </a:rPr>
              <a:t>కాలేజీ దరఖాస్తులు</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Types of Tests</a:t>
            </a:r>
            <a:endParaRPr b="1" sz="1700">
              <a:latin typeface="Trebuchet MS"/>
              <a:ea typeface="Trebuchet MS"/>
              <a:cs typeface="Trebuchet MS"/>
              <a:sym typeface="Trebuchet MS"/>
            </a:endParaRPr>
          </a:p>
          <a:p>
            <a:pPr indent="0" lvl="0" marL="0" marR="0" rtl="0" algn="ctr">
              <a:spcBef>
                <a:spcPts val="0"/>
              </a:spcBef>
              <a:spcAft>
                <a:spcPts val="0"/>
              </a:spcAft>
              <a:buNone/>
            </a:pPr>
            <a:r>
              <a:rPr b="1" lang="en" sz="1700">
                <a:solidFill>
                  <a:srgbClr val="F16038"/>
                </a:solidFill>
                <a:latin typeface="Trebuchet MS"/>
                <a:ea typeface="Trebuchet MS"/>
                <a:cs typeface="Trebuchet MS"/>
                <a:sym typeface="Trebuchet MS"/>
              </a:rPr>
              <a:t>పరీక్షలలో రకాలు</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Paying for College</a:t>
            </a:r>
            <a:endParaRPr b="1" sz="1700">
              <a:latin typeface="Trebuchet MS"/>
              <a:ea typeface="Trebuchet MS"/>
              <a:cs typeface="Trebuchet MS"/>
              <a:sym typeface="Trebuchet MS"/>
            </a:endParaRPr>
          </a:p>
          <a:p>
            <a:pPr indent="0" lvl="0" marL="0" marR="0" rtl="0" algn="ctr">
              <a:spcBef>
                <a:spcPts val="0"/>
              </a:spcBef>
              <a:spcAft>
                <a:spcPts val="0"/>
              </a:spcAft>
              <a:buSzPts val="1100"/>
              <a:buNone/>
            </a:pPr>
            <a:r>
              <a:rPr b="1" lang="en" sz="1700">
                <a:solidFill>
                  <a:srgbClr val="F16038"/>
                </a:solidFill>
                <a:latin typeface="Trebuchet MS"/>
                <a:ea typeface="Trebuchet MS"/>
                <a:cs typeface="Trebuchet MS"/>
                <a:sym typeface="Trebuchet MS"/>
              </a:rPr>
              <a:t>కాలేజీకి పేమెంట్ చేయడం</a:t>
            </a:r>
            <a:endParaRPr b="1" sz="1700">
              <a:solidFill>
                <a:srgbClr val="F16038"/>
              </a:solidFill>
              <a:latin typeface="Trebuchet MS"/>
              <a:ea typeface="Trebuchet MS"/>
              <a:cs typeface="Trebuchet MS"/>
              <a:sym typeface="Trebuchet MS"/>
            </a:endParaRPr>
          </a:p>
          <a:p>
            <a:pPr indent="0" lvl="0" marL="0" marR="0" rtl="0" algn="ctr">
              <a:spcBef>
                <a:spcPts val="1000"/>
              </a:spcBef>
              <a:spcAft>
                <a:spcPts val="0"/>
              </a:spcAft>
              <a:buNone/>
            </a:pPr>
            <a:r>
              <a:rPr b="1" lang="en" sz="1700">
                <a:solidFill>
                  <a:srgbClr val="722E3C"/>
                </a:solidFill>
                <a:latin typeface="Trebuchet MS"/>
                <a:ea typeface="Trebuchet MS"/>
                <a:cs typeface="Trebuchet MS"/>
                <a:sym typeface="Trebuchet MS"/>
              </a:rPr>
              <a:t>Supporting Your Student</a:t>
            </a:r>
            <a:endParaRPr b="1" sz="1700">
              <a:solidFill>
                <a:srgbClr val="722E3C"/>
              </a:solidFill>
              <a:latin typeface="Trebuchet MS"/>
              <a:ea typeface="Trebuchet MS"/>
              <a:cs typeface="Trebuchet MS"/>
              <a:sym typeface="Trebuchet MS"/>
            </a:endParaRPr>
          </a:p>
          <a:p>
            <a:pPr indent="0" lvl="0" marL="0" marR="0" rtl="0" algn="ctr">
              <a:spcBef>
                <a:spcPts val="0"/>
              </a:spcBef>
              <a:spcAft>
                <a:spcPts val="0"/>
              </a:spcAft>
              <a:buSzPts val="1100"/>
              <a:buNone/>
            </a:pPr>
            <a:r>
              <a:rPr b="1" lang="en" sz="1700">
                <a:solidFill>
                  <a:srgbClr val="F16038"/>
                </a:solidFill>
                <a:latin typeface="Trebuchet MS"/>
                <a:ea typeface="Trebuchet MS"/>
                <a:cs typeface="Trebuchet MS"/>
                <a:sym typeface="Trebuchet MS"/>
              </a:rPr>
              <a:t>మీ విద్యార్థికి  మద్దతు ఇవ్వండి </a:t>
            </a:r>
            <a:endParaRPr b="1" sz="1700">
              <a:solidFill>
                <a:srgbClr val="722E3C"/>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25"/>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lt1"/>
              </a:buClr>
              <a:buSzPct val="100000"/>
              <a:buFont typeface="Oswald"/>
              <a:buNone/>
            </a:pPr>
            <a:r>
              <a:rPr lang="en"/>
              <a:t>Agree/Disagree</a:t>
            </a:r>
            <a:r>
              <a:rPr lang="en"/>
              <a:t>		</a:t>
            </a:r>
            <a:r>
              <a:rPr lang="en">
                <a:solidFill>
                  <a:srgbClr val="F08B54"/>
                </a:solidFill>
              </a:rPr>
              <a:t>అంగీకరిస్తున్నాను/అంగీకరించడం లేదు</a:t>
            </a:r>
            <a:endParaRPr>
              <a:solidFill>
                <a:srgbClr val="F08B54"/>
              </a:solidFill>
            </a:endParaRPr>
          </a:p>
          <a:p>
            <a:pPr indent="0" lvl="0" marL="0" rtl="0" algn="l">
              <a:lnSpc>
                <a:spcPct val="90000"/>
              </a:lnSpc>
              <a:spcBef>
                <a:spcPts val="0"/>
              </a:spcBef>
              <a:spcAft>
                <a:spcPts val="0"/>
              </a:spcAft>
              <a:buClr>
                <a:schemeClr val="lt1"/>
              </a:buClr>
              <a:buSzPct val="100000"/>
              <a:buFont typeface="Oswald"/>
              <a:buNone/>
            </a:pPr>
            <a:r>
              <a:t/>
            </a:r>
            <a:endParaRPr>
              <a:solidFill>
                <a:srgbClr val="F16038"/>
              </a:solidFill>
            </a:endParaRPr>
          </a:p>
        </p:txBody>
      </p:sp>
      <p:sp>
        <p:nvSpPr>
          <p:cNvPr id="864" name="Google Shape;864;p125"/>
          <p:cNvSpPr/>
          <p:nvPr/>
        </p:nvSpPr>
        <p:spPr>
          <a:xfrm>
            <a:off x="323150" y="1754707"/>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700">
                <a:solidFill>
                  <a:schemeClr val="lt1"/>
                </a:solidFill>
                <a:latin typeface="Trebuchet MS"/>
                <a:ea typeface="Trebuchet MS"/>
                <a:cs typeface="Trebuchet MS"/>
                <a:sym typeface="Trebuchet MS"/>
              </a:rPr>
              <a:t>I feel nervous supporting my </a:t>
            </a:r>
            <a:r>
              <a:rPr lang="en" sz="1700">
                <a:solidFill>
                  <a:schemeClr val="lt1"/>
                </a:solidFill>
                <a:latin typeface="Trebuchet MS"/>
                <a:ea typeface="Trebuchet MS"/>
                <a:cs typeface="Trebuchet MS"/>
                <a:sym typeface="Trebuchet MS"/>
              </a:rPr>
              <a:t>student</a:t>
            </a:r>
            <a:r>
              <a:rPr lang="en" sz="1700">
                <a:solidFill>
                  <a:schemeClr val="lt1"/>
                </a:solidFill>
                <a:latin typeface="Trebuchet MS"/>
                <a:ea typeface="Trebuchet MS"/>
                <a:cs typeface="Trebuchet MS"/>
                <a:sym typeface="Trebuchet MS"/>
              </a:rPr>
              <a:t> through </a:t>
            </a:r>
            <a:r>
              <a:rPr lang="en" sz="1700">
                <a:solidFill>
                  <a:schemeClr val="lt1"/>
                </a:solidFill>
                <a:latin typeface="Trebuchet MS"/>
                <a:ea typeface="Trebuchet MS"/>
                <a:cs typeface="Trebuchet MS"/>
                <a:sym typeface="Trebuchet MS"/>
              </a:rPr>
              <a:t>college.</a:t>
            </a:r>
            <a:endParaRPr sz="1700">
              <a:solidFill>
                <a:schemeClr val="lt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sz="1600">
                <a:solidFill>
                  <a:srgbClr val="F08B54"/>
                </a:solidFill>
                <a:latin typeface="Trebuchet MS"/>
                <a:ea typeface="Trebuchet MS"/>
                <a:cs typeface="Trebuchet MS"/>
                <a:sym typeface="Trebuchet MS"/>
              </a:rPr>
              <a:t>కాలేజీలో నా విద్యార్థికి మద్దతు ఇచ్చే ధైర్యం నాకు కలగడం లేదు.</a:t>
            </a:r>
            <a:r>
              <a:rPr lang="en" sz="1600">
                <a:solidFill>
                  <a:srgbClr val="F08B54"/>
                </a:solidFill>
                <a:latin typeface="Trebuchet MS"/>
                <a:ea typeface="Trebuchet MS"/>
                <a:cs typeface="Trebuchet MS"/>
                <a:sym typeface="Trebuchet MS"/>
              </a:rPr>
              <a:t> </a:t>
            </a:r>
            <a:endParaRPr sz="1600">
              <a:solidFill>
                <a:srgbClr val="F08B54"/>
              </a:solidFill>
              <a:latin typeface="Trebuchet MS"/>
              <a:ea typeface="Trebuchet MS"/>
              <a:cs typeface="Trebuchet MS"/>
              <a:sym typeface="Trebuchet MS"/>
            </a:endParaRPr>
          </a:p>
        </p:txBody>
      </p:sp>
      <p:sp>
        <p:nvSpPr>
          <p:cNvPr id="865" name="Google Shape;865;p125"/>
          <p:cNvSpPr/>
          <p:nvPr/>
        </p:nvSpPr>
        <p:spPr>
          <a:xfrm>
            <a:off x="323125" y="3156394"/>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Trebuchet MS"/>
                <a:ea typeface="Trebuchet MS"/>
                <a:cs typeface="Trebuchet MS"/>
                <a:sym typeface="Trebuchet MS"/>
              </a:rPr>
              <a:t>I have talked to my </a:t>
            </a:r>
            <a:r>
              <a:rPr lang="en" sz="1800">
                <a:solidFill>
                  <a:schemeClr val="lt1"/>
                </a:solidFill>
                <a:latin typeface="Trebuchet MS"/>
                <a:ea typeface="Trebuchet MS"/>
                <a:cs typeface="Trebuchet MS"/>
                <a:sym typeface="Trebuchet MS"/>
              </a:rPr>
              <a:t>student</a:t>
            </a:r>
            <a:r>
              <a:rPr lang="en" sz="1800">
                <a:solidFill>
                  <a:schemeClr val="lt1"/>
                </a:solidFill>
                <a:latin typeface="Trebuchet MS"/>
                <a:ea typeface="Trebuchet MS"/>
                <a:cs typeface="Trebuchet MS"/>
                <a:sym typeface="Trebuchet MS"/>
              </a:rPr>
              <a:t> about college options.</a:t>
            </a:r>
            <a:endParaRPr sz="1800">
              <a:solidFill>
                <a:schemeClr val="lt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sz="1800">
                <a:solidFill>
                  <a:srgbClr val="F08B54"/>
                </a:solidFill>
                <a:latin typeface="Trebuchet MS"/>
                <a:ea typeface="Trebuchet MS"/>
                <a:cs typeface="Trebuchet MS"/>
                <a:sym typeface="Trebuchet MS"/>
              </a:rPr>
              <a:t>నేను కాలేజీ ఎంపికల గురించి నా విద్యార్థితో మాట్లాడాను.</a:t>
            </a:r>
            <a:endParaRPr sz="1800">
              <a:solidFill>
                <a:srgbClr val="F08B54"/>
              </a:solidFill>
              <a:latin typeface="Trebuchet MS"/>
              <a:ea typeface="Trebuchet MS"/>
              <a:cs typeface="Trebuchet MS"/>
              <a:sym typeface="Trebuchet MS"/>
            </a:endParaRPr>
          </a:p>
        </p:txBody>
      </p:sp>
      <p:sp>
        <p:nvSpPr>
          <p:cNvPr id="866" name="Google Shape;866;p125"/>
          <p:cNvSpPr/>
          <p:nvPr/>
        </p:nvSpPr>
        <p:spPr>
          <a:xfrm>
            <a:off x="4875325" y="3156433"/>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500">
                <a:solidFill>
                  <a:schemeClr val="lt1"/>
                </a:solidFill>
                <a:latin typeface="Trebuchet MS"/>
                <a:ea typeface="Trebuchet MS"/>
                <a:cs typeface="Trebuchet MS"/>
                <a:sym typeface="Trebuchet MS"/>
              </a:rPr>
              <a:t>I have talked to my </a:t>
            </a:r>
            <a:r>
              <a:rPr lang="en" sz="1500">
                <a:solidFill>
                  <a:schemeClr val="lt1"/>
                </a:solidFill>
                <a:latin typeface="Trebuchet MS"/>
                <a:ea typeface="Trebuchet MS"/>
                <a:cs typeface="Trebuchet MS"/>
                <a:sym typeface="Trebuchet MS"/>
              </a:rPr>
              <a:t>student</a:t>
            </a:r>
            <a:r>
              <a:rPr lang="en" sz="1500">
                <a:solidFill>
                  <a:schemeClr val="lt1"/>
                </a:solidFill>
                <a:latin typeface="Trebuchet MS"/>
                <a:ea typeface="Trebuchet MS"/>
                <a:cs typeface="Trebuchet MS"/>
                <a:sym typeface="Trebuchet MS"/>
              </a:rPr>
              <a:t> about college exams (SAT, ACT, TSI).</a:t>
            </a:r>
            <a:endParaRPr sz="1500">
              <a:solidFill>
                <a:schemeClr val="lt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sz="1500">
                <a:solidFill>
                  <a:srgbClr val="F08B54"/>
                </a:solidFill>
                <a:latin typeface="Trebuchet MS"/>
                <a:ea typeface="Trebuchet MS"/>
                <a:cs typeface="Trebuchet MS"/>
                <a:sym typeface="Trebuchet MS"/>
              </a:rPr>
              <a:t>నేనుకాలేజీ పరీక్షల (SAT, ACT, TSI) గురించి నా విద్యార్థితో మాట్లాడాను.</a:t>
            </a:r>
            <a:endParaRPr sz="1500">
              <a:solidFill>
                <a:srgbClr val="F08B54"/>
              </a:solidFill>
              <a:latin typeface="Trebuchet MS"/>
              <a:ea typeface="Trebuchet MS"/>
              <a:cs typeface="Trebuchet MS"/>
              <a:sym typeface="Trebuchet MS"/>
            </a:endParaRPr>
          </a:p>
        </p:txBody>
      </p:sp>
      <p:sp>
        <p:nvSpPr>
          <p:cNvPr id="867" name="Google Shape;867;p125"/>
          <p:cNvSpPr/>
          <p:nvPr/>
        </p:nvSpPr>
        <p:spPr>
          <a:xfrm>
            <a:off x="4875325" y="1754706"/>
            <a:ext cx="3851100" cy="1206900"/>
          </a:xfrm>
          <a:prstGeom prst="roundRect">
            <a:avLst>
              <a:gd fmla="val 16667" name="adj"/>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700">
                <a:solidFill>
                  <a:schemeClr val="lt1"/>
                </a:solidFill>
                <a:latin typeface="Trebuchet MS"/>
                <a:ea typeface="Trebuchet MS"/>
                <a:cs typeface="Trebuchet MS"/>
                <a:sym typeface="Trebuchet MS"/>
              </a:rPr>
              <a:t>I encourage my </a:t>
            </a:r>
            <a:r>
              <a:rPr lang="en" sz="1700">
                <a:solidFill>
                  <a:schemeClr val="lt1"/>
                </a:solidFill>
                <a:latin typeface="Trebuchet MS"/>
                <a:ea typeface="Trebuchet MS"/>
                <a:cs typeface="Trebuchet MS"/>
                <a:sym typeface="Trebuchet MS"/>
              </a:rPr>
              <a:t>student</a:t>
            </a:r>
            <a:r>
              <a:rPr lang="en" sz="1700">
                <a:solidFill>
                  <a:schemeClr val="lt1"/>
                </a:solidFill>
                <a:latin typeface="Trebuchet MS"/>
                <a:ea typeface="Trebuchet MS"/>
                <a:cs typeface="Trebuchet MS"/>
                <a:sym typeface="Trebuchet MS"/>
              </a:rPr>
              <a:t> to apply to scholarships.</a:t>
            </a:r>
            <a:endParaRPr sz="1700">
              <a:solidFill>
                <a:schemeClr val="lt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sz="1600">
                <a:solidFill>
                  <a:srgbClr val="F08B54"/>
                </a:solidFill>
                <a:latin typeface="Trebuchet MS"/>
                <a:ea typeface="Trebuchet MS"/>
                <a:cs typeface="Trebuchet MS"/>
                <a:sym typeface="Trebuchet MS"/>
              </a:rPr>
              <a:t>స్కాలర్‌షిప్‌లకు దరఖాస్తు చేయమని నేను నా విద్యార్థిని ప్రోత్సహిస్తున్నాను.</a:t>
            </a:r>
            <a:endParaRPr sz="1600">
              <a:solidFill>
                <a:srgbClr val="F08B54"/>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26"/>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Types of Colleges			</a:t>
            </a:r>
            <a:r>
              <a:rPr lang="en">
                <a:solidFill>
                  <a:srgbClr val="F08B54"/>
                </a:solidFill>
              </a:rPr>
              <a:t>కాలేజీలలో రకాలు</a:t>
            </a:r>
            <a:endParaRPr>
              <a:solidFill>
                <a:srgbClr val="F08B54"/>
              </a:solidFill>
            </a:endParaRPr>
          </a:p>
        </p:txBody>
      </p:sp>
      <p:sp>
        <p:nvSpPr>
          <p:cNvPr id="874" name="Google Shape;874;p126"/>
          <p:cNvSpPr/>
          <p:nvPr/>
        </p:nvSpPr>
        <p:spPr>
          <a:xfrm>
            <a:off x="610650" y="1757800"/>
            <a:ext cx="2814000" cy="8484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600">
                <a:solidFill>
                  <a:schemeClr val="lt1"/>
                </a:solidFill>
                <a:latin typeface="Vollkorn"/>
                <a:ea typeface="Vollkorn"/>
                <a:cs typeface="Vollkorn"/>
                <a:sym typeface="Vollkorn"/>
              </a:rPr>
              <a:t>Community College (2-Year)</a:t>
            </a:r>
            <a:endParaRPr b="1" sz="1600">
              <a:solidFill>
                <a:schemeClr val="lt1"/>
              </a:solidFill>
              <a:latin typeface="Vollkorn"/>
              <a:ea typeface="Vollkorn"/>
              <a:cs typeface="Vollkorn"/>
              <a:sym typeface="Vollkorn"/>
            </a:endParaRPr>
          </a:p>
          <a:p>
            <a:pPr indent="0" lvl="0" marL="0" marR="0" rtl="0" algn="ctr">
              <a:spcBef>
                <a:spcPts val="0"/>
              </a:spcBef>
              <a:spcAft>
                <a:spcPts val="0"/>
              </a:spcAft>
              <a:buSzPts val="1100"/>
              <a:buNone/>
            </a:pPr>
            <a:r>
              <a:rPr b="1" lang="en" sz="1600">
                <a:solidFill>
                  <a:srgbClr val="F08B54"/>
                </a:solidFill>
                <a:latin typeface="Vollkorn"/>
                <a:ea typeface="Vollkorn"/>
                <a:cs typeface="Vollkorn"/>
                <a:sym typeface="Vollkorn"/>
              </a:rPr>
              <a:t>కమ్యూనిటీ కాలేజీ (2-సంవత్సరాలు)</a:t>
            </a:r>
            <a:endParaRPr b="1" sz="1600">
              <a:solidFill>
                <a:srgbClr val="F08B54"/>
              </a:solidFill>
              <a:latin typeface="Vollkorn"/>
              <a:ea typeface="Vollkorn"/>
              <a:cs typeface="Vollkorn"/>
              <a:sym typeface="Vollkorn"/>
            </a:endParaRPr>
          </a:p>
        </p:txBody>
      </p:sp>
      <p:sp>
        <p:nvSpPr>
          <p:cNvPr id="875" name="Google Shape;875;p126"/>
          <p:cNvSpPr/>
          <p:nvPr/>
        </p:nvSpPr>
        <p:spPr>
          <a:xfrm>
            <a:off x="4676025" y="1757800"/>
            <a:ext cx="2814000" cy="8484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600">
                <a:solidFill>
                  <a:schemeClr val="lt1"/>
                </a:solidFill>
                <a:latin typeface="Vollkorn"/>
                <a:ea typeface="Vollkorn"/>
                <a:cs typeface="Vollkorn"/>
                <a:sym typeface="Vollkorn"/>
              </a:rPr>
              <a:t>University (4-Year)</a:t>
            </a:r>
            <a:endParaRPr b="1" sz="1600">
              <a:solidFill>
                <a:schemeClr val="lt1"/>
              </a:solidFill>
              <a:latin typeface="Vollkorn"/>
              <a:ea typeface="Vollkorn"/>
              <a:cs typeface="Vollkorn"/>
              <a:sym typeface="Vollkorn"/>
            </a:endParaRPr>
          </a:p>
          <a:p>
            <a:pPr indent="0" lvl="0" marL="0" marR="0" rtl="0" algn="ctr">
              <a:spcBef>
                <a:spcPts val="0"/>
              </a:spcBef>
              <a:spcAft>
                <a:spcPts val="0"/>
              </a:spcAft>
              <a:buSzPts val="1100"/>
              <a:buNone/>
            </a:pPr>
            <a:r>
              <a:rPr b="1" lang="en" sz="1600">
                <a:solidFill>
                  <a:srgbClr val="F08B54"/>
                </a:solidFill>
                <a:latin typeface="Vollkorn"/>
                <a:ea typeface="Vollkorn"/>
                <a:cs typeface="Vollkorn"/>
                <a:sym typeface="Vollkorn"/>
              </a:rPr>
              <a:t>యూనివర్సిటీ (4-సంవత్సరాలు)</a:t>
            </a:r>
            <a:endParaRPr b="1" sz="1600">
              <a:solidFill>
                <a:srgbClr val="F08B54"/>
              </a:solidFill>
              <a:latin typeface="Vollkorn"/>
              <a:ea typeface="Vollkorn"/>
              <a:cs typeface="Vollkorn"/>
              <a:sym typeface="Vollkorn"/>
            </a:endParaRPr>
          </a:p>
        </p:txBody>
      </p:sp>
      <p:grpSp>
        <p:nvGrpSpPr>
          <p:cNvPr id="876" name="Google Shape;876;p126"/>
          <p:cNvGrpSpPr/>
          <p:nvPr/>
        </p:nvGrpSpPr>
        <p:grpSpPr>
          <a:xfrm>
            <a:off x="4427512" y="4136729"/>
            <a:ext cx="3547166" cy="377625"/>
            <a:chOff x="4941094" y="4214505"/>
            <a:chExt cx="4729555" cy="503500"/>
          </a:xfrm>
        </p:grpSpPr>
        <p:sp>
          <p:nvSpPr>
            <p:cNvPr id="877" name="Google Shape;877;p126"/>
            <p:cNvSpPr/>
            <p:nvPr/>
          </p:nvSpPr>
          <p:spPr>
            <a:xfrm>
              <a:off x="4941094" y="4214505"/>
              <a:ext cx="2084091" cy="5035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Vollkorn"/>
                  <a:ea typeface="Vollkorn"/>
                  <a:cs typeface="Vollkorn"/>
                  <a:sym typeface="Vollkorn"/>
                </a:rPr>
                <a:t>Public/</a:t>
              </a:r>
              <a:r>
                <a:rPr b="1" lang="en">
                  <a:solidFill>
                    <a:srgbClr val="F08B54"/>
                  </a:solidFill>
                  <a:latin typeface="Vollkorn"/>
                  <a:ea typeface="Vollkorn"/>
                  <a:cs typeface="Vollkorn"/>
                  <a:sym typeface="Vollkorn"/>
                </a:rPr>
                <a:t>పబ్లిక్</a:t>
              </a:r>
              <a:endParaRPr b="1">
                <a:solidFill>
                  <a:srgbClr val="F08B54"/>
                </a:solidFill>
                <a:latin typeface="Vollkorn"/>
                <a:ea typeface="Vollkorn"/>
                <a:cs typeface="Vollkorn"/>
                <a:sym typeface="Vollkorn"/>
              </a:endParaRPr>
            </a:p>
          </p:txBody>
        </p:sp>
        <p:sp>
          <p:nvSpPr>
            <p:cNvPr id="878" name="Google Shape;878;p126"/>
            <p:cNvSpPr/>
            <p:nvPr/>
          </p:nvSpPr>
          <p:spPr>
            <a:xfrm>
              <a:off x="7466952" y="4214505"/>
              <a:ext cx="2203697" cy="503500"/>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Vollkorn"/>
                  <a:ea typeface="Vollkorn"/>
                  <a:cs typeface="Vollkorn"/>
                  <a:sym typeface="Vollkorn"/>
                </a:rPr>
                <a:t>Private/</a:t>
              </a:r>
              <a:r>
                <a:rPr b="1" lang="en">
                  <a:solidFill>
                    <a:srgbClr val="F08B54"/>
                  </a:solidFill>
                  <a:latin typeface="Vollkorn"/>
                  <a:ea typeface="Vollkorn"/>
                  <a:cs typeface="Vollkorn"/>
                  <a:sym typeface="Vollkorn"/>
                </a:rPr>
                <a:t>ప్రైవేట్</a:t>
              </a:r>
              <a:endParaRPr b="1">
                <a:solidFill>
                  <a:srgbClr val="F08B54"/>
                </a:solidFill>
                <a:latin typeface="Vollkorn"/>
                <a:ea typeface="Vollkorn"/>
                <a:cs typeface="Vollkorn"/>
                <a:sym typeface="Vollkorn"/>
              </a:endParaRPr>
            </a:p>
          </p:txBody>
        </p:sp>
      </p:grpSp>
      <p:sp>
        <p:nvSpPr>
          <p:cNvPr id="879" name="Google Shape;879;p126"/>
          <p:cNvSpPr txBox="1"/>
          <p:nvPr/>
        </p:nvSpPr>
        <p:spPr>
          <a:xfrm>
            <a:off x="610650" y="2714375"/>
            <a:ext cx="3400800" cy="2285700"/>
          </a:xfrm>
          <a:prstGeom prst="rect">
            <a:avLst/>
          </a:prstGeom>
          <a:noFill/>
          <a:ln>
            <a:noFill/>
          </a:ln>
        </p:spPr>
        <p:txBody>
          <a:bodyPr anchorCtr="0" anchor="t" bIns="34275" lIns="68575" spcFirstLastPara="1" rIns="68575" wrap="square" tIns="34275">
            <a:spAutoFit/>
          </a:bodyPr>
          <a:lstStyle/>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Certificates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08B54"/>
                </a:solidFill>
                <a:latin typeface="Vollkorn"/>
                <a:ea typeface="Vollkorn"/>
                <a:cs typeface="Vollkorn"/>
                <a:sym typeface="Vollkorn"/>
              </a:rPr>
              <a:t>సర్టిఫికెట్లు</a:t>
            </a:r>
            <a:endParaRPr sz="1600">
              <a:solidFill>
                <a:srgbClr val="F08B54"/>
              </a:solidFill>
              <a:latin typeface="Vollkorn"/>
              <a:ea typeface="Vollkorn"/>
              <a:cs typeface="Vollkorn"/>
              <a:sym typeface="Vollkorn"/>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Associates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08B54"/>
                </a:solidFill>
                <a:latin typeface="Vollkorn"/>
                <a:ea typeface="Vollkorn"/>
                <a:cs typeface="Vollkorn"/>
                <a:sym typeface="Vollkorn"/>
              </a:rPr>
              <a:t>సహచరులు</a:t>
            </a:r>
            <a:endParaRPr sz="1300">
              <a:solidFill>
                <a:srgbClr val="F08B54"/>
              </a:solidFill>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Transfer Programs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08B54"/>
                </a:solidFill>
                <a:latin typeface="Vollkorn"/>
                <a:ea typeface="Vollkorn"/>
                <a:cs typeface="Vollkorn"/>
                <a:sym typeface="Vollkorn"/>
              </a:rPr>
              <a:t>ట్రాన్సుఫర్‌ ప్రోగ్రాములు </a:t>
            </a:r>
            <a:endParaRPr sz="1600">
              <a:solidFill>
                <a:srgbClr val="F08B54"/>
              </a:solidFill>
              <a:latin typeface="Vollkorn"/>
              <a:ea typeface="Vollkorn"/>
              <a:cs typeface="Vollkorn"/>
              <a:sym typeface="Vollkorn"/>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Usually lower cost of tuition</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08B54"/>
                </a:solidFill>
                <a:latin typeface="Vollkorn"/>
                <a:ea typeface="Vollkorn"/>
                <a:cs typeface="Vollkorn"/>
                <a:sym typeface="Vollkorn"/>
              </a:rPr>
              <a:t>సాధారణంగా తక్కువ ట్యూషన్ ఖర్చు</a:t>
            </a:r>
            <a:endParaRPr sz="1600">
              <a:solidFill>
                <a:srgbClr val="F08B54"/>
              </a:solidFill>
              <a:latin typeface="Vollkorn"/>
              <a:ea typeface="Vollkorn"/>
              <a:cs typeface="Vollkorn"/>
              <a:sym typeface="Vollkorn"/>
            </a:endParaRPr>
          </a:p>
        </p:txBody>
      </p:sp>
      <p:sp>
        <p:nvSpPr>
          <p:cNvPr id="880" name="Google Shape;880;p126"/>
          <p:cNvSpPr/>
          <p:nvPr/>
        </p:nvSpPr>
        <p:spPr>
          <a:xfrm>
            <a:off x="4676025" y="2714375"/>
            <a:ext cx="3547200" cy="1097700"/>
          </a:xfrm>
          <a:prstGeom prst="rect">
            <a:avLst/>
          </a:prstGeom>
          <a:noFill/>
          <a:ln>
            <a:noFill/>
          </a:ln>
        </p:spPr>
        <p:txBody>
          <a:bodyPr anchorCtr="0" anchor="t" bIns="34275" lIns="68575" spcFirstLastPara="1" rIns="68575" wrap="square" tIns="34275">
            <a:noAutofit/>
          </a:bodyPr>
          <a:lstStyle/>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Bachelor’s Degrees</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08B54"/>
                </a:solidFill>
                <a:latin typeface="Vollkorn"/>
                <a:ea typeface="Vollkorn"/>
                <a:cs typeface="Vollkorn"/>
                <a:sym typeface="Vollkorn"/>
              </a:rPr>
              <a:t>బ్యాచిలర్స్ డిగ్రీలు</a:t>
            </a:r>
            <a:endParaRPr sz="1600">
              <a:solidFill>
                <a:srgbClr val="F08B54"/>
              </a:solidFill>
              <a:latin typeface="Vollkorn"/>
              <a:ea typeface="Vollkorn"/>
              <a:cs typeface="Vollkorn"/>
              <a:sym typeface="Vollkorn"/>
            </a:endParaRPr>
          </a:p>
          <a:p>
            <a:pPr indent="-228600" lvl="0" marL="215900" marR="0" rtl="0" algn="l">
              <a:spcBef>
                <a:spcPts val="0"/>
              </a:spcBef>
              <a:spcAft>
                <a:spcPts val="0"/>
              </a:spcAft>
              <a:buClr>
                <a:schemeClr val="lt1"/>
              </a:buClr>
              <a:buSzPts val="1600"/>
              <a:buFont typeface="Arial"/>
              <a:buChar char="•"/>
            </a:pPr>
            <a:r>
              <a:rPr lang="en" sz="1600">
                <a:solidFill>
                  <a:schemeClr val="lt1"/>
                </a:solidFill>
                <a:latin typeface="Vollkorn"/>
                <a:ea typeface="Vollkorn"/>
                <a:cs typeface="Vollkorn"/>
                <a:sym typeface="Vollkorn"/>
              </a:rPr>
              <a:t>Grad/Professional School</a:t>
            </a:r>
            <a:endParaRPr sz="160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600">
                <a:solidFill>
                  <a:srgbClr val="F08B54"/>
                </a:solidFill>
                <a:latin typeface="Vollkorn"/>
                <a:ea typeface="Vollkorn"/>
                <a:cs typeface="Vollkorn"/>
                <a:sym typeface="Vollkorn"/>
              </a:rPr>
              <a:t>గ్రాడ్/ప్రొఫెషనల్ స్కూల్</a:t>
            </a:r>
            <a:endParaRPr sz="1600">
              <a:solidFill>
                <a:srgbClr val="F08B54"/>
              </a:solidFill>
              <a:latin typeface="Vollkorn"/>
              <a:ea typeface="Vollkorn"/>
              <a:cs typeface="Vollkorn"/>
              <a:sym typeface="Vollkorn"/>
            </a:endParaRPr>
          </a:p>
          <a:p>
            <a:pPr indent="0" lvl="0" marL="228600" marR="0" rtl="0" algn="l">
              <a:spcBef>
                <a:spcPts val="0"/>
              </a:spcBef>
              <a:spcAft>
                <a:spcPts val="0"/>
              </a:spcAft>
              <a:buNone/>
            </a:pPr>
            <a:r>
              <a:t/>
            </a:r>
            <a:endParaRPr sz="1600">
              <a:solidFill>
                <a:srgbClr val="F16038"/>
              </a:solidFill>
              <a:latin typeface="Vollkorn"/>
              <a:ea typeface="Vollkorn"/>
              <a:cs typeface="Vollkorn"/>
              <a:sym typeface="Vollkorn"/>
            </a:endParaRPr>
          </a:p>
          <a:p>
            <a:pPr indent="0" lvl="0" marL="228600" marR="0" rtl="0" algn="l">
              <a:spcBef>
                <a:spcPts val="0"/>
              </a:spcBef>
              <a:spcAft>
                <a:spcPts val="0"/>
              </a:spcAft>
              <a:buNone/>
            </a:pPr>
            <a:r>
              <a:t/>
            </a:r>
            <a:endParaRPr sz="1600">
              <a:solidFill>
                <a:srgbClr val="F16038"/>
              </a:solidFill>
              <a:latin typeface="Vollkorn"/>
              <a:ea typeface="Vollkorn"/>
              <a:cs typeface="Vollkorn"/>
              <a:sym typeface="Vollkorn"/>
            </a:endParaRPr>
          </a:p>
        </p:txBody>
      </p:sp>
      <p:cxnSp>
        <p:nvCxnSpPr>
          <p:cNvPr id="881" name="Google Shape;881;p126"/>
          <p:cNvCxnSpPr/>
          <p:nvPr/>
        </p:nvCxnSpPr>
        <p:spPr>
          <a:xfrm flipH="1">
            <a:off x="5321163" y="3812072"/>
            <a:ext cx="617400" cy="182100"/>
          </a:xfrm>
          <a:prstGeom prst="straightConnector1">
            <a:avLst/>
          </a:prstGeom>
          <a:noFill/>
          <a:ln cap="flat" cmpd="sng" w="15875">
            <a:solidFill>
              <a:schemeClr val="lt1"/>
            </a:solidFill>
            <a:prstDash val="solid"/>
            <a:round/>
            <a:headEnd len="sm" w="sm" type="none"/>
            <a:tailEnd len="sm" w="sm" type="none"/>
          </a:ln>
        </p:spPr>
      </p:cxnSp>
      <p:cxnSp>
        <p:nvCxnSpPr>
          <p:cNvPr id="882" name="Google Shape;882;p126"/>
          <p:cNvCxnSpPr/>
          <p:nvPr/>
        </p:nvCxnSpPr>
        <p:spPr>
          <a:xfrm>
            <a:off x="6502919" y="3812072"/>
            <a:ext cx="578100" cy="182100"/>
          </a:xfrm>
          <a:prstGeom prst="straightConnector1">
            <a:avLst/>
          </a:prstGeom>
          <a:noFill/>
          <a:ln cap="flat" cmpd="sng" w="15875">
            <a:solidFill>
              <a:schemeClr val="lt1"/>
            </a:solidFill>
            <a:prstDash val="solid"/>
            <a:round/>
            <a:headEnd len="sm" w="sm" type="none"/>
            <a:tailEnd len="sm" w="sm" type="none"/>
          </a:ln>
        </p:spPr>
      </p:cxnSp>
    </p:spTree>
  </p:cSld>
  <p:clrMapOvr>
    <a:masterClrMapping/>
  </p:clrMapOvr>
  <p:transition spd="med">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descr="A picture containing person, indoor&#10;&#10;Description automatically generated" id="888" name="Google Shape;888;p127"/>
          <p:cNvPicPr preferRelativeResize="0"/>
          <p:nvPr/>
        </p:nvPicPr>
        <p:blipFill rotWithShape="1">
          <a:blip r:embed="rId3">
            <a:alphaModFix amt="15000"/>
          </a:blip>
          <a:srcRect b="1747" l="0" r="0" t="0"/>
          <a:stretch/>
        </p:blipFill>
        <p:spPr>
          <a:xfrm>
            <a:off x="-456562" y="564920"/>
            <a:ext cx="9144000" cy="5143501"/>
          </a:xfrm>
          <a:prstGeom prst="rect">
            <a:avLst/>
          </a:prstGeom>
          <a:noFill/>
          <a:ln>
            <a:noFill/>
          </a:ln>
        </p:spPr>
      </p:pic>
      <p:sp>
        <p:nvSpPr>
          <p:cNvPr id="889" name="Google Shape;889;p127"/>
          <p:cNvSpPr txBox="1"/>
          <p:nvPr>
            <p:ph type="title"/>
          </p:nvPr>
        </p:nvSpPr>
        <p:spPr>
          <a:xfrm>
            <a:off x="510241" y="564921"/>
            <a:ext cx="7210396"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College Conversations	  </a:t>
            </a:r>
            <a:r>
              <a:rPr lang="en">
                <a:solidFill>
                  <a:srgbClr val="F08B54"/>
                </a:solidFill>
              </a:rPr>
              <a:t> </a:t>
            </a:r>
            <a:r>
              <a:rPr lang="en">
                <a:solidFill>
                  <a:srgbClr val="F08B54"/>
                </a:solidFill>
              </a:rPr>
              <a:t>కాలేజీ సంభాషణలు</a:t>
            </a:r>
            <a:endParaRPr>
              <a:solidFill>
                <a:srgbClr val="F08B54"/>
              </a:solidFill>
            </a:endParaRPr>
          </a:p>
        </p:txBody>
      </p:sp>
      <p:sp>
        <p:nvSpPr>
          <p:cNvPr id="890" name="Google Shape;890;p127"/>
          <p:cNvSpPr txBox="1"/>
          <p:nvPr>
            <p:ph idx="1" type="body"/>
          </p:nvPr>
        </p:nvSpPr>
        <p:spPr>
          <a:xfrm>
            <a:off x="510250" y="1752648"/>
            <a:ext cx="7791000" cy="3331800"/>
          </a:xfrm>
          <a:prstGeom prst="rect">
            <a:avLst/>
          </a:prstGeom>
          <a:noFill/>
          <a:ln>
            <a:noFill/>
          </a:ln>
        </p:spPr>
        <p:txBody>
          <a:bodyPr anchorCtr="0" anchor="t" bIns="34275" lIns="68575" spcFirstLastPara="1" rIns="68575" wrap="square" tIns="34275">
            <a:noAutofit/>
          </a:bodyPr>
          <a:lstStyle/>
          <a:p>
            <a:pPr indent="-189230" lvl="0" marL="177800" rtl="0" algn="l">
              <a:lnSpc>
                <a:spcPct val="70000"/>
              </a:lnSpc>
              <a:spcBef>
                <a:spcPts val="0"/>
              </a:spcBef>
              <a:spcAft>
                <a:spcPts val="0"/>
              </a:spcAft>
              <a:buClr>
                <a:schemeClr val="lt1"/>
              </a:buClr>
              <a:buSzPts val="1780"/>
              <a:buFont typeface="Arial"/>
              <a:buChar char="•"/>
            </a:pPr>
            <a:r>
              <a:rPr lang="en" sz="1779">
                <a:latin typeface="Vollkorn"/>
                <a:ea typeface="Vollkorn"/>
                <a:cs typeface="Vollkorn"/>
                <a:sym typeface="Vollkorn"/>
              </a:rPr>
              <a:t>What interests your </a:t>
            </a:r>
            <a:r>
              <a:rPr lang="en" sz="1779">
                <a:latin typeface="Vollkorn"/>
                <a:ea typeface="Vollkorn"/>
                <a:cs typeface="Vollkorn"/>
                <a:sym typeface="Vollkorn"/>
              </a:rPr>
              <a:t>student</a:t>
            </a:r>
            <a:r>
              <a:rPr lang="en" sz="1779">
                <a:latin typeface="Vollkorn"/>
                <a:ea typeface="Vollkorn"/>
                <a:cs typeface="Vollkorn"/>
                <a:sym typeface="Vollkorn"/>
              </a:rPr>
              <a:t>?</a:t>
            </a:r>
            <a:endParaRPr sz="1779">
              <a:latin typeface="Vollkorn"/>
              <a:ea typeface="Vollkorn"/>
              <a:cs typeface="Vollkorn"/>
              <a:sym typeface="Vollkorn"/>
            </a:endParaRPr>
          </a:p>
          <a:p>
            <a:pPr indent="0" lvl="0" marL="177800" rtl="0" algn="l">
              <a:lnSpc>
                <a:spcPct val="70000"/>
              </a:lnSpc>
              <a:spcBef>
                <a:spcPts val="0"/>
              </a:spcBef>
              <a:spcAft>
                <a:spcPts val="0"/>
              </a:spcAft>
              <a:buNone/>
            </a:pPr>
            <a:r>
              <a:rPr lang="en" sz="1779">
                <a:solidFill>
                  <a:srgbClr val="F08B54"/>
                </a:solidFill>
                <a:latin typeface="Vollkorn"/>
                <a:ea typeface="Vollkorn"/>
                <a:cs typeface="Vollkorn"/>
                <a:sym typeface="Vollkorn"/>
              </a:rPr>
              <a:t>మీ విద్యార్థికి ఆసక్తిని కలిగించేది ఏది?</a:t>
            </a:r>
            <a:endParaRPr sz="1779">
              <a:solidFill>
                <a:srgbClr val="F08B54"/>
              </a:solidFill>
              <a:latin typeface="Vollkorn"/>
              <a:ea typeface="Vollkorn"/>
              <a:cs typeface="Vollkorn"/>
              <a:sym typeface="Vollkorn"/>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What skills does your student have? (What is your student naturally good at?)</a:t>
            </a:r>
            <a:endParaRPr sz="1779">
              <a:latin typeface="Vollkorn"/>
              <a:ea typeface="Vollkorn"/>
              <a:cs typeface="Vollkorn"/>
              <a:sym typeface="Vollkorn"/>
            </a:endParaRPr>
          </a:p>
          <a:p>
            <a:pPr indent="0" lvl="0" marL="177800" rtl="0" algn="l">
              <a:lnSpc>
                <a:spcPct val="70000"/>
              </a:lnSpc>
              <a:spcBef>
                <a:spcPts val="800"/>
              </a:spcBef>
              <a:spcAft>
                <a:spcPts val="0"/>
              </a:spcAft>
              <a:buNone/>
            </a:pPr>
            <a:r>
              <a:rPr lang="en" sz="1779">
                <a:solidFill>
                  <a:srgbClr val="F08B54"/>
                </a:solidFill>
                <a:latin typeface="Vollkorn"/>
                <a:ea typeface="Vollkorn"/>
                <a:cs typeface="Vollkorn"/>
                <a:sym typeface="Vollkorn"/>
              </a:rPr>
              <a:t>మీ విద్యార్థికి ఎలాంటి నైపుణ్యాలు ఉన్నాయి? (మీ విద్యార్థి సహజంగా దేనిలోరాణిస్తారు?)</a:t>
            </a:r>
            <a:endParaRPr sz="1779">
              <a:solidFill>
                <a:srgbClr val="F08B54"/>
              </a:solidFill>
              <a:latin typeface="Vollkorn"/>
              <a:ea typeface="Vollkorn"/>
              <a:cs typeface="Vollkorn"/>
              <a:sym typeface="Vollkorn"/>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Has your student given some thought to what career they want to pursue?</a:t>
            </a:r>
            <a:endParaRPr sz="1779">
              <a:latin typeface="Vollkorn"/>
              <a:ea typeface="Vollkorn"/>
              <a:cs typeface="Vollkorn"/>
              <a:sym typeface="Vollkorn"/>
            </a:endParaRPr>
          </a:p>
          <a:p>
            <a:pPr indent="0" lvl="0" marL="177800" rtl="0" algn="l">
              <a:lnSpc>
                <a:spcPct val="70000"/>
              </a:lnSpc>
              <a:spcBef>
                <a:spcPts val="800"/>
              </a:spcBef>
              <a:spcAft>
                <a:spcPts val="0"/>
              </a:spcAft>
              <a:buNone/>
            </a:pPr>
            <a:r>
              <a:rPr lang="en" sz="1779">
                <a:solidFill>
                  <a:srgbClr val="F08B54"/>
                </a:solidFill>
                <a:latin typeface="Vollkorn"/>
                <a:ea typeface="Vollkorn"/>
                <a:cs typeface="Vollkorn"/>
                <a:sym typeface="Vollkorn"/>
              </a:rPr>
              <a:t>మీ విద్యార్థి ఏ వృత్తిని ఎంచుకోవాలనుకుంటున్నారో ఆలోచించారా?</a:t>
            </a:r>
            <a:endParaRPr sz="1779">
              <a:solidFill>
                <a:srgbClr val="F08B54"/>
              </a:solidFill>
              <a:latin typeface="Vollkorn"/>
              <a:ea typeface="Vollkorn"/>
              <a:cs typeface="Vollkorn"/>
              <a:sym typeface="Vollkorn"/>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Has your student thought about any colleges?</a:t>
            </a:r>
            <a:endParaRPr sz="1779">
              <a:latin typeface="Vollkorn"/>
              <a:ea typeface="Vollkorn"/>
              <a:cs typeface="Vollkorn"/>
              <a:sym typeface="Vollkorn"/>
            </a:endParaRPr>
          </a:p>
          <a:p>
            <a:pPr indent="0" lvl="0" marL="177800" rtl="0" algn="l">
              <a:lnSpc>
                <a:spcPct val="70000"/>
              </a:lnSpc>
              <a:spcBef>
                <a:spcPts val="800"/>
              </a:spcBef>
              <a:spcAft>
                <a:spcPts val="0"/>
              </a:spcAft>
              <a:buNone/>
            </a:pPr>
            <a:r>
              <a:rPr lang="en" sz="1779">
                <a:solidFill>
                  <a:srgbClr val="F08B54"/>
                </a:solidFill>
                <a:latin typeface="Vollkorn"/>
                <a:ea typeface="Vollkorn"/>
                <a:cs typeface="Vollkorn"/>
                <a:sym typeface="Vollkorn"/>
              </a:rPr>
              <a:t>మీ విద్యార్ధి ఏదైనా కళాశాల గురించి ఆలోచిస్తున్నారా?</a:t>
            </a:r>
            <a:endParaRPr sz="1779">
              <a:solidFill>
                <a:srgbClr val="F08B54"/>
              </a:solidFill>
              <a:latin typeface="Vollkorn"/>
              <a:ea typeface="Vollkorn"/>
              <a:cs typeface="Vollkorn"/>
              <a:sym typeface="Vollkorn"/>
            </a:endParaRPr>
          </a:p>
          <a:p>
            <a:pPr indent="-189230" lvl="0" marL="177800" rtl="0" algn="l">
              <a:lnSpc>
                <a:spcPct val="70000"/>
              </a:lnSpc>
              <a:spcBef>
                <a:spcPts val="800"/>
              </a:spcBef>
              <a:spcAft>
                <a:spcPts val="0"/>
              </a:spcAft>
              <a:buClr>
                <a:schemeClr val="lt1"/>
              </a:buClr>
              <a:buSzPts val="1780"/>
              <a:buFont typeface="Arial"/>
              <a:buChar char="•"/>
            </a:pPr>
            <a:r>
              <a:rPr lang="en" sz="1779">
                <a:latin typeface="Vollkorn"/>
                <a:ea typeface="Vollkorn"/>
                <a:cs typeface="Vollkorn"/>
                <a:sym typeface="Vollkorn"/>
              </a:rPr>
              <a:t>Useful tools/ </a:t>
            </a:r>
            <a:r>
              <a:rPr lang="en" sz="1779">
                <a:solidFill>
                  <a:srgbClr val="F08B54"/>
                </a:solidFill>
                <a:latin typeface="Vollkorn"/>
                <a:ea typeface="Vollkorn"/>
                <a:cs typeface="Vollkorn"/>
                <a:sym typeface="Vollkorn"/>
              </a:rPr>
              <a:t>ఉపయోగకరమైన టూల్స్ -</a:t>
            </a:r>
            <a:r>
              <a:rPr lang="en" sz="1779">
                <a:latin typeface="Vollkorn"/>
                <a:ea typeface="Vollkorn"/>
                <a:cs typeface="Vollkorn"/>
                <a:sym typeface="Vollkorn"/>
              </a:rPr>
              <a:t> – </a:t>
            </a:r>
            <a:endParaRPr sz="2057"/>
          </a:p>
          <a:p>
            <a:pPr indent="-185261" lvl="1" marL="520700" rtl="0" algn="l">
              <a:lnSpc>
                <a:spcPct val="70000"/>
              </a:lnSpc>
              <a:spcBef>
                <a:spcPts val="400"/>
              </a:spcBef>
              <a:spcAft>
                <a:spcPts val="0"/>
              </a:spcAft>
              <a:buClr>
                <a:schemeClr val="lt1"/>
              </a:buClr>
              <a:buSzPts val="1318"/>
              <a:buChar char="•"/>
            </a:pPr>
            <a:r>
              <a:rPr lang="en" sz="1317">
                <a:latin typeface="Vollkorn"/>
                <a:ea typeface="Vollkorn"/>
                <a:cs typeface="Vollkorn"/>
                <a:sym typeface="Vollkorn"/>
              </a:rPr>
              <a:t>https://www.careerexplorer.com/career-test/</a:t>
            </a:r>
            <a:endParaRPr sz="1595"/>
          </a:p>
          <a:p>
            <a:pPr indent="-185261" lvl="1" marL="520700" rtl="0" algn="l">
              <a:lnSpc>
                <a:spcPct val="70000"/>
              </a:lnSpc>
              <a:spcBef>
                <a:spcPts val="400"/>
              </a:spcBef>
              <a:spcAft>
                <a:spcPts val="0"/>
              </a:spcAft>
              <a:buClr>
                <a:schemeClr val="lt1"/>
              </a:buClr>
              <a:buSzPts val="1318"/>
              <a:buChar char="•"/>
            </a:pPr>
            <a:r>
              <a:rPr lang="en" sz="1317">
                <a:latin typeface="Vollkorn"/>
                <a:ea typeface="Vollkorn"/>
                <a:cs typeface="Vollkorn"/>
                <a:sym typeface="Vollkorn"/>
              </a:rPr>
              <a:t>https://www.onetonline.org/</a:t>
            </a:r>
            <a:endParaRPr sz="1595"/>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8" name="Shape 718"/>
        <p:cNvGrpSpPr/>
        <p:nvPr/>
      </p:nvGrpSpPr>
      <p:grpSpPr>
        <a:xfrm>
          <a:off x="0" y="0"/>
          <a:ext cx="0" cy="0"/>
          <a:chOff x="0" y="0"/>
          <a:chExt cx="0" cy="0"/>
        </a:xfrm>
      </p:grpSpPr>
      <p:sp>
        <p:nvSpPr>
          <p:cNvPr id="719" name="Google Shape;719;p110"/>
          <p:cNvSpPr txBox="1"/>
          <p:nvPr/>
        </p:nvSpPr>
        <p:spPr>
          <a:xfrm>
            <a:off x="2017650" y="0"/>
            <a:ext cx="64179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Watch Party Hosts</a:t>
            </a:r>
            <a:endParaRPr b="1" sz="4500">
              <a:solidFill>
                <a:srgbClr val="31538F"/>
              </a:solidFill>
              <a:latin typeface="Poppins"/>
              <a:ea typeface="Poppins"/>
              <a:cs typeface="Poppins"/>
              <a:sym typeface="Poppins"/>
            </a:endParaRPr>
          </a:p>
          <a:p>
            <a:pPr indent="0" lvl="0" marL="0" rtl="0" algn="ctr">
              <a:spcBef>
                <a:spcPts val="0"/>
              </a:spcBef>
              <a:spcAft>
                <a:spcPts val="0"/>
              </a:spcAft>
              <a:buNone/>
            </a:pPr>
            <a:r>
              <a:rPr b="1" lang="en" sz="4500">
                <a:solidFill>
                  <a:srgbClr val="31538F"/>
                </a:solidFill>
                <a:latin typeface="Poppins"/>
                <a:ea typeface="Poppins"/>
                <a:cs typeface="Poppins"/>
                <a:sym typeface="Poppins"/>
              </a:rPr>
              <a:t>Attendance</a:t>
            </a:r>
            <a:endParaRPr b="1" sz="4500">
              <a:solidFill>
                <a:srgbClr val="31538F"/>
              </a:solidFill>
              <a:latin typeface="Poppins"/>
              <a:ea typeface="Poppins"/>
              <a:cs typeface="Poppins"/>
              <a:sym typeface="Poppins"/>
            </a:endParaRPr>
          </a:p>
        </p:txBody>
      </p:sp>
      <p:sp>
        <p:nvSpPr>
          <p:cNvPr id="720" name="Google Shape;720;p110"/>
          <p:cNvSpPr txBox="1"/>
          <p:nvPr/>
        </p:nvSpPr>
        <p:spPr>
          <a:xfrm>
            <a:off x="2279400" y="1639175"/>
            <a:ext cx="3152700" cy="210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31538F"/>
                </a:solidFill>
                <a:latin typeface="Poppins"/>
                <a:ea typeface="Poppins"/>
                <a:cs typeface="Poppins"/>
                <a:sym typeface="Poppins"/>
              </a:rPr>
              <a:t>If using the recordings to host a watch party, submit one form per language.</a:t>
            </a:r>
            <a:endParaRPr b="1" sz="2500">
              <a:solidFill>
                <a:srgbClr val="31538F"/>
              </a:solidFill>
              <a:latin typeface="Poppins"/>
              <a:ea typeface="Poppins"/>
              <a:cs typeface="Poppins"/>
              <a:sym typeface="Poppins"/>
            </a:endParaRPr>
          </a:p>
        </p:txBody>
      </p:sp>
      <p:sp>
        <p:nvSpPr>
          <p:cNvPr id="721" name="Google Shape;721;p110"/>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Poppins"/>
                <a:ea typeface="Poppins"/>
                <a:cs typeface="Poppins"/>
                <a:sym typeface="Poppins"/>
              </a:rPr>
              <a:t>#T3Series</a:t>
            </a:r>
            <a:endParaRPr sz="2400">
              <a:solidFill>
                <a:srgbClr val="FFFFFF"/>
              </a:solidFill>
              <a:latin typeface="Poppins"/>
              <a:ea typeface="Poppins"/>
              <a:cs typeface="Poppins"/>
              <a:sym typeface="Poppins"/>
            </a:endParaRPr>
          </a:p>
        </p:txBody>
      </p:sp>
      <p:pic>
        <p:nvPicPr>
          <p:cNvPr id="722" name="Google Shape;722;p110"/>
          <p:cNvPicPr preferRelativeResize="0"/>
          <p:nvPr/>
        </p:nvPicPr>
        <p:blipFill>
          <a:blip r:embed="rId4">
            <a:alphaModFix/>
          </a:blip>
          <a:stretch>
            <a:fillRect/>
          </a:stretch>
        </p:blipFill>
        <p:spPr>
          <a:xfrm>
            <a:off x="5569725" y="1434500"/>
            <a:ext cx="3268800" cy="3268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28"/>
          <p:cNvSpPr/>
          <p:nvPr/>
        </p:nvSpPr>
        <p:spPr>
          <a:xfrm>
            <a:off x="-1" y="-1"/>
            <a:ext cx="4470169" cy="1483822"/>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chemeClr val="lt1"/>
                </a:solidFill>
                <a:latin typeface="Oswald"/>
                <a:ea typeface="Oswald"/>
                <a:cs typeface="Oswald"/>
                <a:sym typeface="Oswald"/>
              </a:rPr>
              <a:t>Programs (major of study)</a:t>
            </a:r>
            <a:endParaRPr sz="2400">
              <a:solidFill>
                <a:schemeClr val="lt1"/>
              </a:solidFill>
              <a:latin typeface="Oswald"/>
              <a:ea typeface="Oswald"/>
              <a:cs typeface="Oswald"/>
              <a:sym typeface="Oswald"/>
            </a:endParaRPr>
          </a:p>
          <a:p>
            <a:pPr indent="0" lvl="0" marL="0" marR="0" rtl="0" algn="ctr">
              <a:spcBef>
                <a:spcPts val="0"/>
              </a:spcBef>
              <a:spcAft>
                <a:spcPts val="0"/>
              </a:spcAft>
              <a:buSzPts val="1100"/>
              <a:buNone/>
            </a:pPr>
            <a:r>
              <a:rPr lang="en" sz="2400">
                <a:solidFill>
                  <a:srgbClr val="F08B54"/>
                </a:solidFill>
                <a:latin typeface="Oswald"/>
                <a:ea typeface="Oswald"/>
                <a:cs typeface="Oswald"/>
                <a:sym typeface="Oswald"/>
              </a:rPr>
              <a:t>ప్రోగ్రాములు  (మేజర్ స్టడీ)</a:t>
            </a:r>
            <a:endParaRPr sz="2400">
              <a:solidFill>
                <a:srgbClr val="F08B54"/>
              </a:solidFill>
              <a:latin typeface="Oswald"/>
              <a:ea typeface="Oswald"/>
              <a:cs typeface="Oswald"/>
              <a:sym typeface="Oswald"/>
            </a:endParaRPr>
          </a:p>
        </p:txBody>
      </p:sp>
      <p:sp>
        <p:nvSpPr>
          <p:cNvPr id="896" name="Google Shape;896;p128"/>
          <p:cNvSpPr/>
          <p:nvPr/>
        </p:nvSpPr>
        <p:spPr>
          <a:xfrm>
            <a:off x="4470169" y="-1"/>
            <a:ext cx="4673831" cy="1483822"/>
          </a:xfrm>
          <a:prstGeom prst="rect">
            <a:avLst/>
          </a:prstGeom>
          <a:solidFill>
            <a:srgbClr val="990033"/>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chemeClr val="lt1"/>
                </a:solidFill>
                <a:latin typeface="Oswald"/>
                <a:ea typeface="Oswald"/>
                <a:cs typeface="Oswald"/>
                <a:sym typeface="Oswald"/>
              </a:rPr>
              <a:t>Student Life</a:t>
            </a:r>
            <a:endParaRPr sz="2400">
              <a:solidFill>
                <a:schemeClr val="lt1"/>
              </a:solidFill>
              <a:latin typeface="Oswald"/>
              <a:ea typeface="Oswald"/>
              <a:cs typeface="Oswald"/>
              <a:sym typeface="Oswald"/>
            </a:endParaRPr>
          </a:p>
          <a:p>
            <a:pPr indent="0" lvl="0" marL="0" marR="0" rtl="0" algn="ctr">
              <a:spcBef>
                <a:spcPts val="0"/>
              </a:spcBef>
              <a:spcAft>
                <a:spcPts val="0"/>
              </a:spcAft>
              <a:buSzPts val="1100"/>
              <a:buNone/>
            </a:pPr>
            <a:r>
              <a:rPr lang="en" sz="2400">
                <a:solidFill>
                  <a:srgbClr val="F08B54"/>
                </a:solidFill>
                <a:latin typeface="Oswald"/>
                <a:ea typeface="Oswald"/>
                <a:cs typeface="Oswald"/>
                <a:sym typeface="Oswald"/>
              </a:rPr>
              <a:t>విద్యార్థిగా జీవన శైలి</a:t>
            </a:r>
            <a:endParaRPr sz="2400">
              <a:solidFill>
                <a:srgbClr val="F08B54"/>
              </a:solidFill>
              <a:latin typeface="Oswald"/>
              <a:ea typeface="Oswald"/>
              <a:cs typeface="Oswald"/>
              <a:sym typeface="Oswald"/>
            </a:endParaRPr>
          </a:p>
        </p:txBody>
      </p:sp>
      <p:sp>
        <p:nvSpPr>
          <p:cNvPr id="897" name="Google Shape;897;p128"/>
          <p:cNvSpPr/>
          <p:nvPr/>
        </p:nvSpPr>
        <p:spPr>
          <a:xfrm>
            <a:off x="4470164" y="3659678"/>
            <a:ext cx="4673831" cy="1483822"/>
          </a:xfrm>
          <a:prstGeom prst="rect">
            <a:avLst/>
          </a:prstGeom>
          <a:solidFill>
            <a:srgbClr val="722E3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chemeClr val="lt1"/>
                </a:solidFill>
                <a:latin typeface="Oswald"/>
                <a:ea typeface="Oswald"/>
                <a:cs typeface="Oswald"/>
                <a:sym typeface="Oswald"/>
              </a:rPr>
              <a:t>Cost of Attendance</a:t>
            </a:r>
            <a:endParaRPr sz="2400">
              <a:solidFill>
                <a:schemeClr val="lt1"/>
              </a:solidFill>
              <a:latin typeface="Oswald"/>
              <a:ea typeface="Oswald"/>
              <a:cs typeface="Oswald"/>
              <a:sym typeface="Oswald"/>
            </a:endParaRPr>
          </a:p>
          <a:p>
            <a:pPr indent="0" lvl="0" marL="0" marR="0" rtl="0" algn="ctr">
              <a:spcBef>
                <a:spcPts val="0"/>
              </a:spcBef>
              <a:spcAft>
                <a:spcPts val="0"/>
              </a:spcAft>
              <a:buSzPts val="1100"/>
              <a:buNone/>
            </a:pPr>
            <a:r>
              <a:rPr lang="en" sz="2400">
                <a:solidFill>
                  <a:srgbClr val="F08B54"/>
                </a:solidFill>
                <a:latin typeface="Oswald"/>
                <a:ea typeface="Oswald"/>
                <a:cs typeface="Oswald"/>
                <a:sym typeface="Oswald"/>
              </a:rPr>
              <a:t>కాలేజీ ఖర్చు</a:t>
            </a:r>
            <a:endParaRPr sz="2400">
              <a:solidFill>
                <a:srgbClr val="F08B54"/>
              </a:solidFill>
              <a:latin typeface="Oswald"/>
              <a:ea typeface="Oswald"/>
              <a:cs typeface="Oswald"/>
              <a:sym typeface="Oswald"/>
            </a:endParaRPr>
          </a:p>
        </p:txBody>
      </p:sp>
      <p:sp>
        <p:nvSpPr>
          <p:cNvPr id="898" name="Google Shape;898;p128"/>
          <p:cNvSpPr/>
          <p:nvPr/>
        </p:nvSpPr>
        <p:spPr>
          <a:xfrm>
            <a:off x="-1" y="1483820"/>
            <a:ext cx="3285607" cy="2169625"/>
          </a:xfrm>
          <a:prstGeom prst="rect">
            <a:avLst/>
          </a:prstGeom>
          <a:solidFill>
            <a:srgbClr val="ECC07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rgbClr val="722E3C"/>
                </a:solidFill>
                <a:latin typeface="Oswald"/>
                <a:ea typeface="Oswald"/>
                <a:cs typeface="Oswald"/>
                <a:sym typeface="Oswald"/>
              </a:rPr>
              <a:t>Location</a:t>
            </a:r>
            <a:br>
              <a:rPr lang="en" sz="2400">
                <a:solidFill>
                  <a:srgbClr val="722E3C"/>
                </a:solidFill>
                <a:latin typeface="Oswald"/>
                <a:ea typeface="Oswald"/>
                <a:cs typeface="Oswald"/>
                <a:sym typeface="Oswald"/>
              </a:rPr>
            </a:br>
            <a:r>
              <a:rPr lang="en" sz="2400">
                <a:solidFill>
                  <a:srgbClr val="F16038"/>
                </a:solidFill>
                <a:latin typeface="Oswald"/>
                <a:ea typeface="Oswald"/>
                <a:cs typeface="Oswald"/>
                <a:sym typeface="Oswald"/>
              </a:rPr>
              <a:t>లొకేషన్</a:t>
            </a:r>
            <a:endParaRPr sz="2400">
              <a:solidFill>
                <a:srgbClr val="F16038"/>
              </a:solidFill>
              <a:latin typeface="Oswald"/>
              <a:ea typeface="Oswald"/>
              <a:cs typeface="Oswald"/>
              <a:sym typeface="Oswald"/>
            </a:endParaRPr>
          </a:p>
        </p:txBody>
      </p:sp>
      <p:sp>
        <p:nvSpPr>
          <p:cNvPr id="899" name="Google Shape;899;p128"/>
          <p:cNvSpPr/>
          <p:nvPr/>
        </p:nvSpPr>
        <p:spPr>
          <a:xfrm>
            <a:off x="1" y="3656562"/>
            <a:ext cx="4470168" cy="1483822"/>
          </a:xfrm>
          <a:prstGeom prst="rect">
            <a:avLst/>
          </a:prstGeom>
          <a:solidFill>
            <a:srgbClr val="990033"/>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900">
                <a:solidFill>
                  <a:schemeClr val="lt1"/>
                </a:solidFill>
                <a:latin typeface="Oswald"/>
                <a:ea typeface="Oswald"/>
                <a:cs typeface="Oswald"/>
                <a:sym typeface="Oswald"/>
              </a:rPr>
              <a:t>Stats/</a:t>
            </a:r>
            <a:r>
              <a:rPr lang="en" sz="1900">
                <a:solidFill>
                  <a:srgbClr val="F08B54"/>
                </a:solidFill>
                <a:latin typeface="Oswald"/>
                <a:ea typeface="Oswald"/>
                <a:cs typeface="Oswald"/>
                <a:sym typeface="Oswald"/>
              </a:rPr>
              <a:t>గణాంకాలు:</a:t>
            </a:r>
            <a:r>
              <a:rPr lang="en" sz="1900">
                <a:solidFill>
                  <a:schemeClr val="lt1"/>
                </a:solidFill>
                <a:latin typeface="Oswald"/>
                <a:ea typeface="Oswald"/>
                <a:cs typeface="Oswald"/>
                <a:sym typeface="Oswald"/>
              </a:rPr>
              <a:t>:</a:t>
            </a:r>
            <a:endParaRPr sz="600"/>
          </a:p>
          <a:p>
            <a:pPr indent="0" lvl="0" marL="0" marR="0" rtl="0" algn="ctr">
              <a:spcBef>
                <a:spcPts val="0"/>
              </a:spcBef>
              <a:spcAft>
                <a:spcPts val="0"/>
              </a:spcAft>
              <a:buNone/>
            </a:pPr>
            <a:r>
              <a:rPr lang="en" sz="1900">
                <a:solidFill>
                  <a:schemeClr val="lt1"/>
                </a:solidFill>
                <a:latin typeface="Oswald"/>
                <a:ea typeface="Oswald"/>
                <a:cs typeface="Oswald"/>
                <a:sym typeface="Oswald"/>
              </a:rPr>
              <a:t>Graduation and Retention Rates</a:t>
            </a:r>
            <a:r>
              <a:rPr lang="en" sz="1900">
                <a:solidFill>
                  <a:schemeClr val="lt1"/>
                </a:solidFill>
                <a:latin typeface="Oswald"/>
                <a:ea typeface="Oswald"/>
                <a:cs typeface="Oswald"/>
                <a:sym typeface="Oswald"/>
              </a:rPr>
              <a:t>/</a:t>
            </a:r>
            <a:endParaRPr sz="1900">
              <a:solidFill>
                <a:schemeClr val="lt1"/>
              </a:solidFill>
              <a:latin typeface="Oswald"/>
              <a:ea typeface="Oswald"/>
              <a:cs typeface="Oswald"/>
              <a:sym typeface="Oswald"/>
            </a:endParaRPr>
          </a:p>
          <a:p>
            <a:pPr indent="0" lvl="0" marL="0" marR="0" rtl="0" algn="ctr">
              <a:spcBef>
                <a:spcPts val="0"/>
              </a:spcBef>
              <a:spcAft>
                <a:spcPts val="0"/>
              </a:spcAft>
              <a:buSzPts val="1100"/>
              <a:buNone/>
            </a:pPr>
            <a:r>
              <a:rPr lang="en" sz="1900">
                <a:solidFill>
                  <a:srgbClr val="F08B54"/>
                </a:solidFill>
                <a:latin typeface="Oswald"/>
                <a:ea typeface="Oswald"/>
                <a:cs typeface="Oswald"/>
                <a:sym typeface="Oswald"/>
              </a:rPr>
              <a:t>గ్రాడ్యుయేషన్ మరియు నిలుపుదల రేట్లు </a:t>
            </a:r>
            <a:r>
              <a:rPr lang="en" sz="1900">
                <a:solidFill>
                  <a:srgbClr val="F08B54"/>
                </a:solidFill>
                <a:latin typeface="Oswald"/>
                <a:ea typeface="Oswald"/>
                <a:cs typeface="Oswald"/>
                <a:sym typeface="Oswald"/>
              </a:rPr>
              <a:t> </a:t>
            </a:r>
            <a:r>
              <a:rPr lang="en" sz="1900">
                <a:solidFill>
                  <a:schemeClr val="lt1"/>
                </a:solidFill>
                <a:latin typeface="Oswald"/>
                <a:ea typeface="Oswald"/>
                <a:cs typeface="Oswald"/>
                <a:sym typeface="Oswald"/>
              </a:rPr>
              <a:t> </a:t>
            </a:r>
            <a:endParaRPr sz="600"/>
          </a:p>
          <a:p>
            <a:pPr indent="0" lvl="0" marL="0" marR="0" rtl="0" algn="ctr">
              <a:spcBef>
                <a:spcPts val="0"/>
              </a:spcBef>
              <a:spcAft>
                <a:spcPts val="0"/>
              </a:spcAft>
              <a:buSzPts val="1100"/>
              <a:buNone/>
            </a:pPr>
            <a:r>
              <a:rPr lang="en" sz="1900">
                <a:solidFill>
                  <a:schemeClr val="lt1"/>
                </a:solidFill>
                <a:latin typeface="Oswald"/>
                <a:ea typeface="Oswald"/>
                <a:cs typeface="Oswald"/>
                <a:sym typeface="Oswald"/>
              </a:rPr>
              <a:t>Upādhi avakāśālu</a:t>
            </a:r>
            <a:r>
              <a:rPr lang="en" sz="1900">
                <a:solidFill>
                  <a:schemeClr val="lt1"/>
                </a:solidFill>
                <a:latin typeface="Oswald"/>
                <a:ea typeface="Oswald"/>
                <a:cs typeface="Oswald"/>
                <a:sym typeface="Oswald"/>
              </a:rPr>
              <a:t>/</a:t>
            </a:r>
            <a:r>
              <a:rPr lang="en" sz="1900">
                <a:solidFill>
                  <a:srgbClr val="F08B54"/>
                </a:solidFill>
                <a:latin typeface="Oswald"/>
                <a:ea typeface="Oswald"/>
                <a:cs typeface="Oswald"/>
                <a:sym typeface="Oswald"/>
              </a:rPr>
              <a:t>ఉద్యోగం పొందే ఛాన్స్ లు</a:t>
            </a:r>
            <a:endParaRPr sz="600">
              <a:solidFill>
                <a:srgbClr val="F08B54"/>
              </a:solidFill>
            </a:endParaRPr>
          </a:p>
        </p:txBody>
      </p:sp>
      <p:sp>
        <p:nvSpPr>
          <p:cNvPr id="900" name="Google Shape;900;p128"/>
          <p:cNvSpPr/>
          <p:nvPr/>
        </p:nvSpPr>
        <p:spPr>
          <a:xfrm>
            <a:off x="3285605" y="1231323"/>
            <a:ext cx="2572786" cy="2677737"/>
          </a:xfrm>
          <a:prstGeom prst="rect">
            <a:avLst/>
          </a:prstGeom>
          <a:solidFill>
            <a:srgbClr val="855D36"/>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700">
                <a:solidFill>
                  <a:schemeClr val="lt1"/>
                </a:solidFill>
                <a:latin typeface="Oswald"/>
                <a:ea typeface="Oswald"/>
                <a:cs typeface="Oswald"/>
                <a:sym typeface="Oswald"/>
              </a:rPr>
              <a:t>Choosing a College / </a:t>
            </a:r>
            <a:r>
              <a:rPr b="1" lang="en" sz="2700">
                <a:solidFill>
                  <a:schemeClr val="lt1"/>
                </a:solidFill>
                <a:latin typeface="Oswald"/>
                <a:ea typeface="Oswald"/>
                <a:cs typeface="Oswald"/>
                <a:sym typeface="Oswald"/>
              </a:rPr>
              <a:t>Univer</a:t>
            </a:r>
            <a:r>
              <a:rPr b="1" lang="en" sz="2700">
                <a:solidFill>
                  <a:schemeClr val="lt1"/>
                </a:solidFill>
                <a:latin typeface="Oswald"/>
                <a:ea typeface="Oswald"/>
                <a:cs typeface="Oswald"/>
                <a:sym typeface="Oswald"/>
              </a:rPr>
              <a:t>sity</a:t>
            </a:r>
            <a:endParaRPr b="1" sz="2700">
              <a:solidFill>
                <a:schemeClr val="lt1"/>
              </a:solidFill>
              <a:latin typeface="Oswald"/>
              <a:ea typeface="Oswald"/>
              <a:cs typeface="Oswald"/>
              <a:sym typeface="Oswald"/>
            </a:endParaRPr>
          </a:p>
          <a:p>
            <a:pPr indent="0" lvl="0" marL="0" marR="0" rtl="0" algn="ctr">
              <a:spcBef>
                <a:spcPts val="0"/>
              </a:spcBef>
              <a:spcAft>
                <a:spcPts val="0"/>
              </a:spcAft>
              <a:buSzPts val="1100"/>
              <a:buNone/>
            </a:pPr>
            <a:r>
              <a:rPr b="1" lang="en" sz="2700">
                <a:solidFill>
                  <a:srgbClr val="F16038"/>
                </a:solidFill>
                <a:latin typeface="Oswald"/>
                <a:ea typeface="Oswald"/>
                <a:cs typeface="Oswald"/>
                <a:sym typeface="Oswald"/>
              </a:rPr>
              <a:t>కాలేజీ/యూనివర్సిటీని ఎంచుకోవడం</a:t>
            </a:r>
            <a:endParaRPr b="1" sz="2700">
              <a:solidFill>
                <a:srgbClr val="F16038"/>
              </a:solidFill>
              <a:latin typeface="Oswald"/>
              <a:ea typeface="Oswald"/>
              <a:cs typeface="Oswald"/>
              <a:sym typeface="Oswald"/>
            </a:endParaRPr>
          </a:p>
        </p:txBody>
      </p:sp>
      <p:sp>
        <p:nvSpPr>
          <p:cNvPr id="901" name="Google Shape;901;p128"/>
          <p:cNvSpPr/>
          <p:nvPr/>
        </p:nvSpPr>
        <p:spPr>
          <a:xfrm>
            <a:off x="5858392" y="1483821"/>
            <a:ext cx="3285607" cy="2175857"/>
          </a:xfrm>
          <a:prstGeom prst="rect">
            <a:avLst/>
          </a:prstGeom>
          <a:solidFill>
            <a:srgbClr val="ECC07C"/>
          </a:solidFill>
          <a:ln cap="flat" cmpd="sng" w="127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2400">
                <a:solidFill>
                  <a:srgbClr val="722E3C"/>
                </a:solidFill>
                <a:latin typeface="Oswald"/>
                <a:ea typeface="Oswald"/>
                <a:cs typeface="Oswald"/>
                <a:sym typeface="Oswald"/>
              </a:rPr>
              <a:t>Facilities and Services</a:t>
            </a:r>
            <a:endParaRPr sz="2400">
              <a:solidFill>
                <a:srgbClr val="722E3C"/>
              </a:solidFill>
              <a:latin typeface="Oswald"/>
              <a:ea typeface="Oswald"/>
              <a:cs typeface="Oswald"/>
              <a:sym typeface="Oswald"/>
            </a:endParaRPr>
          </a:p>
          <a:p>
            <a:pPr indent="0" lvl="0" marL="0" marR="0" rtl="0" algn="ctr">
              <a:spcBef>
                <a:spcPts val="0"/>
              </a:spcBef>
              <a:spcAft>
                <a:spcPts val="0"/>
              </a:spcAft>
              <a:buSzPts val="1100"/>
              <a:buNone/>
            </a:pPr>
            <a:r>
              <a:rPr lang="en" sz="2400">
                <a:solidFill>
                  <a:srgbClr val="F16038"/>
                </a:solidFill>
                <a:latin typeface="Oswald"/>
                <a:ea typeface="Oswald"/>
                <a:cs typeface="Oswald"/>
                <a:sym typeface="Oswald"/>
              </a:rPr>
              <a:t>సౌకర్యాలు, సేవలు</a:t>
            </a:r>
            <a:endParaRPr sz="2400">
              <a:solidFill>
                <a:srgbClr val="F16038"/>
              </a:solidFill>
              <a:latin typeface="Oswald"/>
              <a:ea typeface="Oswald"/>
              <a:cs typeface="Oswald"/>
              <a:sym typeface="Oswald"/>
            </a:endParaRPr>
          </a:p>
          <a:p>
            <a:pPr indent="0" lvl="0" marL="0" marR="0" rtl="0" algn="ctr">
              <a:spcBef>
                <a:spcPts val="0"/>
              </a:spcBef>
              <a:spcAft>
                <a:spcPts val="0"/>
              </a:spcAft>
              <a:buNone/>
            </a:pPr>
            <a:r>
              <a:t/>
            </a:r>
            <a:endParaRPr sz="2400">
              <a:solidFill>
                <a:schemeClr val="lt1"/>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29"/>
          <p:cNvSpPr txBox="1"/>
          <p:nvPr>
            <p:ph type="ctrTitle"/>
          </p:nvPr>
        </p:nvSpPr>
        <p:spPr>
          <a:xfrm>
            <a:off x="510242" y="20990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College Applications</a:t>
            </a:r>
            <a:endParaRPr/>
          </a:p>
          <a:p>
            <a:pPr indent="0" lvl="0" marL="0" rtl="0" algn="ctr">
              <a:lnSpc>
                <a:spcPct val="90000"/>
              </a:lnSpc>
              <a:spcBef>
                <a:spcPts val="0"/>
              </a:spcBef>
              <a:spcAft>
                <a:spcPts val="0"/>
              </a:spcAft>
              <a:buClr>
                <a:schemeClr val="dk1"/>
              </a:buClr>
              <a:buSzPts val="1100"/>
              <a:buFont typeface="Arial"/>
              <a:buNone/>
            </a:pPr>
            <a:r>
              <a:rPr lang="en" sz="3300">
                <a:solidFill>
                  <a:srgbClr val="F08B54"/>
                </a:solidFill>
              </a:rPr>
              <a:t>కాలేజీ దరఖాస్తులు</a:t>
            </a:r>
            <a:endParaRPr sz="3300">
              <a:solidFill>
                <a:srgbClr val="F08B54"/>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30"/>
          <p:cNvSpPr txBox="1"/>
          <p:nvPr>
            <p:ph type="title"/>
          </p:nvPr>
        </p:nvSpPr>
        <p:spPr>
          <a:xfrm>
            <a:off x="510242" y="644665"/>
            <a:ext cx="6698634" cy="81070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F3F3F"/>
              </a:buClr>
              <a:buSzPts val="2700"/>
              <a:buFont typeface="Oswald"/>
              <a:buNone/>
            </a:pPr>
            <a:r>
              <a:rPr lang="en"/>
              <a:t>The Application Process		</a:t>
            </a:r>
            <a:r>
              <a:rPr lang="en">
                <a:solidFill>
                  <a:srgbClr val="F16038"/>
                </a:solidFill>
              </a:rPr>
              <a:t>దరఖాస్తు ప్రక్రియ</a:t>
            </a:r>
            <a:endParaRPr>
              <a:solidFill>
                <a:srgbClr val="F16038"/>
              </a:solidFill>
            </a:endParaRPr>
          </a:p>
        </p:txBody>
      </p:sp>
      <p:sp>
        <p:nvSpPr>
          <p:cNvPr id="913" name="Google Shape;913;p130"/>
          <p:cNvSpPr/>
          <p:nvPr/>
        </p:nvSpPr>
        <p:spPr>
          <a:xfrm>
            <a:off x="9624" y="1848677"/>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pic>
        <p:nvPicPr>
          <p:cNvPr id="914" name="Google Shape;914;p130"/>
          <p:cNvPicPr preferRelativeResize="0"/>
          <p:nvPr/>
        </p:nvPicPr>
        <p:blipFill rotWithShape="1">
          <a:blip r:embed="rId3">
            <a:alphaModFix/>
          </a:blip>
          <a:srcRect b="0" l="0" r="0" t="0"/>
          <a:stretch/>
        </p:blipFill>
        <p:spPr>
          <a:xfrm>
            <a:off x="777892" y="1563991"/>
            <a:ext cx="450607" cy="546151"/>
          </a:xfrm>
          <a:prstGeom prst="rect">
            <a:avLst/>
          </a:prstGeom>
          <a:noFill/>
          <a:ln>
            <a:noFill/>
          </a:ln>
        </p:spPr>
      </p:pic>
      <p:sp>
        <p:nvSpPr>
          <p:cNvPr id="915" name="Google Shape;915;p130"/>
          <p:cNvSpPr txBox="1"/>
          <p:nvPr/>
        </p:nvSpPr>
        <p:spPr>
          <a:xfrm>
            <a:off x="81275" y="2272875"/>
            <a:ext cx="1966500" cy="1239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600">
                <a:solidFill>
                  <a:srgbClr val="722E3C"/>
                </a:solidFill>
                <a:latin typeface="Trebuchet MS"/>
                <a:ea typeface="Trebuchet MS"/>
                <a:cs typeface="Trebuchet MS"/>
                <a:sym typeface="Trebuchet MS"/>
              </a:rPr>
              <a:t>Safety, fit, and reach schools</a:t>
            </a:r>
            <a:endParaRPr b="1" sz="16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1600">
              <a:solidFill>
                <a:srgbClr val="722E3C"/>
              </a:solidFill>
              <a:latin typeface="Trebuchet MS"/>
              <a:ea typeface="Trebuchet MS"/>
              <a:cs typeface="Trebuchet MS"/>
              <a:sym typeface="Trebuchet MS"/>
            </a:endParaRPr>
          </a:p>
          <a:p>
            <a:pPr indent="0" lvl="0" marL="0" marR="0" rtl="0" algn="ctr">
              <a:spcBef>
                <a:spcPts val="0"/>
              </a:spcBef>
              <a:spcAft>
                <a:spcPts val="0"/>
              </a:spcAft>
              <a:buSzPts val="1100"/>
              <a:buNone/>
            </a:pPr>
            <a:r>
              <a:rPr b="1" lang="en">
                <a:solidFill>
                  <a:srgbClr val="F16038"/>
                </a:solidFill>
                <a:latin typeface="Trebuchet MS"/>
                <a:ea typeface="Trebuchet MS"/>
                <a:cs typeface="Trebuchet MS"/>
                <a:sym typeface="Trebuchet MS"/>
              </a:rPr>
              <a:t>సేఫ్టీ, ఫిట్,రీచ్ స్కూళ్లు</a:t>
            </a:r>
            <a:endParaRPr b="1">
              <a:solidFill>
                <a:srgbClr val="F16038"/>
              </a:solidFill>
              <a:latin typeface="Trebuchet MS"/>
              <a:ea typeface="Trebuchet MS"/>
              <a:cs typeface="Trebuchet MS"/>
              <a:sym typeface="Trebuchet MS"/>
            </a:endParaRPr>
          </a:p>
        </p:txBody>
      </p:sp>
      <p:sp>
        <p:nvSpPr>
          <p:cNvPr id="916" name="Google Shape;916;p130"/>
          <p:cNvSpPr/>
          <p:nvPr/>
        </p:nvSpPr>
        <p:spPr>
          <a:xfrm>
            <a:off x="2289077" y="1848677"/>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pic>
        <p:nvPicPr>
          <p:cNvPr id="917" name="Google Shape;917;p130"/>
          <p:cNvPicPr preferRelativeResize="0"/>
          <p:nvPr/>
        </p:nvPicPr>
        <p:blipFill rotWithShape="1">
          <a:blip r:embed="rId3">
            <a:alphaModFix/>
          </a:blip>
          <a:srcRect b="0" l="0" r="0" t="0"/>
          <a:stretch/>
        </p:blipFill>
        <p:spPr>
          <a:xfrm>
            <a:off x="3131770" y="1617104"/>
            <a:ext cx="450607" cy="546151"/>
          </a:xfrm>
          <a:prstGeom prst="rect">
            <a:avLst/>
          </a:prstGeom>
          <a:noFill/>
          <a:ln>
            <a:noFill/>
          </a:ln>
        </p:spPr>
      </p:pic>
      <p:sp>
        <p:nvSpPr>
          <p:cNvPr id="918" name="Google Shape;918;p130"/>
          <p:cNvSpPr txBox="1"/>
          <p:nvPr/>
        </p:nvSpPr>
        <p:spPr>
          <a:xfrm>
            <a:off x="2405325" y="2211225"/>
            <a:ext cx="1903500" cy="1470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rgbClr val="722E3C"/>
                </a:solidFill>
                <a:latin typeface="Trebuchet MS"/>
                <a:ea typeface="Trebuchet MS"/>
                <a:cs typeface="Trebuchet MS"/>
                <a:sym typeface="Trebuchet MS"/>
              </a:rPr>
              <a:t>Full Picture of student – personal essays and involvement</a:t>
            </a:r>
            <a:endParaRPr b="1" sz="13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1300">
              <a:solidFill>
                <a:srgbClr val="722E3C"/>
              </a:solidFill>
              <a:latin typeface="Trebuchet MS"/>
              <a:ea typeface="Trebuchet MS"/>
              <a:cs typeface="Trebuchet MS"/>
              <a:sym typeface="Trebuchet MS"/>
            </a:endParaRPr>
          </a:p>
          <a:p>
            <a:pPr indent="0" lvl="0" marL="0" marR="0" rtl="0" algn="ctr">
              <a:spcBef>
                <a:spcPts val="0"/>
              </a:spcBef>
              <a:spcAft>
                <a:spcPts val="0"/>
              </a:spcAft>
              <a:buSzPts val="1100"/>
              <a:buNone/>
            </a:pPr>
            <a:r>
              <a:rPr b="1" lang="en" sz="1300">
                <a:solidFill>
                  <a:srgbClr val="F16038"/>
                </a:solidFill>
                <a:latin typeface="Trebuchet MS"/>
                <a:ea typeface="Trebuchet MS"/>
                <a:cs typeface="Trebuchet MS"/>
                <a:sym typeface="Trebuchet MS"/>
              </a:rPr>
              <a:t>విద్యార్థి పూర్తి వివరాలు - వ్యక్తిగత వ్యాసాలు చొరవ</a:t>
            </a:r>
            <a:endParaRPr b="1" sz="1300">
              <a:solidFill>
                <a:srgbClr val="F16038"/>
              </a:solidFill>
              <a:latin typeface="Trebuchet MS"/>
              <a:ea typeface="Trebuchet MS"/>
              <a:cs typeface="Trebuchet MS"/>
              <a:sym typeface="Trebuchet MS"/>
            </a:endParaRPr>
          </a:p>
        </p:txBody>
      </p:sp>
      <p:sp>
        <p:nvSpPr>
          <p:cNvPr id="919" name="Google Shape;919;p130"/>
          <p:cNvSpPr/>
          <p:nvPr/>
        </p:nvSpPr>
        <p:spPr>
          <a:xfrm>
            <a:off x="4568526" y="1830276"/>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722E3C"/>
              </a:solidFill>
              <a:latin typeface="Trebuchet MS"/>
              <a:ea typeface="Trebuchet MS"/>
              <a:cs typeface="Trebuchet MS"/>
              <a:sym typeface="Trebuchet MS"/>
            </a:endParaRPr>
          </a:p>
        </p:txBody>
      </p:sp>
      <p:pic>
        <p:nvPicPr>
          <p:cNvPr id="920" name="Google Shape;920;p130"/>
          <p:cNvPicPr preferRelativeResize="0"/>
          <p:nvPr/>
        </p:nvPicPr>
        <p:blipFill rotWithShape="1">
          <a:blip r:embed="rId3">
            <a:alphaModFix/>
          </a:blip>
          <a:srcRect b="0" l="0" r="0" t="0"/>
          <a:stretch/>
        </p:blipFill>
        <p:spPr>
          <a:xfrm>
            <a:off x="5329441" y="1617110"/>
            <a:ext cx="450607" cy="546151"/>
          </a:xfrm>
          <a:prstGeom prst="rect">
            <a:avLst/>
          </a:prstGeom>
          <a:noFill/>
          <a:ln>
            <a:noFill/>
          </a:ln>
        </p:spPr>
      </p:pic>
      <p:sp>
        <p:nvSpPr>
          <p:cNvPr id="921" name="Google Shape;921;p130"/>
          <p:cNvSpPr txBox="1"/>
          <p:nvPr/>
        </p:nvSpPr>
        <p:spPr>
          <a:xfrm>
            <a:off x="4754375" y="2444625"/>
            <a:ext cx="1818000" cy="869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722E3C"/>
                </a:solidFill>
                <a:latin typeface="Trebuchet MS"/>
                <a:ea typeface="Trebuchet MS"/>
                <a:cs typeface="Trebuchet MS"/>
                <a:sym typeface="Trebuchet MS"/>
              </a:rPr>
              <a:t>Documentation</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rPr b="1" lang="en" sz="1600">
                <a:solidFill>
                  <a:srgbClr val="F16038"/>
                </a:solidFill>
                <a:latin typeface="Trebuchet MS"/>
                <a:ea typeface="Trebuchet MS"/>
                <a:cs typeface="Trebuchet MS"/>
                <a:sym typeface="Trebuchet MS"/>
              </a:rPr>
              <a:t>డాక్యుమెంటేషన్ </a:t>
            </a:r>
            <a:endParaRPr b="1" sz="1600">
              <a:solidFill>
                <a:srgbClr val="F16038"/>
              </a:solidFill>
              <a:latin typeface="Trebuchet MS"/>
              <a:ea typeface="Trebuchet MS"/>
              <a:cs typeface="Trebuchet MS"/>
              <a:sym typeface="Trebuchet MS"/>
            </a:endParaRPr>
          </a:p>
        </p:txBody>
      </p:sp>
      <p:sp>
        <p:nvSpPr>
          <p:cNvPr id="922" name="Google Shape;922;p130"/>
          <p:cNvSpPr/>
          <p:nvPr/>
        </p:nvSpPr>
        <p:spPr>
          <a:xfrm>
            <a:off x="6901698" y="1838225"/>
            <a:ext cx="2136000" cy="2092200"/>
          </a:xfrm>
          <a:prstGeom prst="flowChartConnector">
            <a:avLst/>
          </a:prstGeom>
          <a:solidFill>
            <a:schemeClr val="lt1"/>
          </a:solidFill>
          <a:ln cap="flat" cmpd="sng" w="381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pic>
        <p:nvPicPr>
          <p:cNvPr id="923" name="Google Shape;923;p130"/>
          <p:cNvPicPr preferRelativeResize="0"/>
          <p:nvPr/>
        </p:nvPicPr>
        <p:blipFill rotWithShape="1">
          <a:blip r:embed="rId3">
            <a:alphaModFix/>
          </a:blip>
          <a:srcRect b="0" l="0" r="0" t="0"/>
          <a:stretch/>
        </p:blipFill>
        <p:spPr>
          <a:xfrm>
            <a:off x="7883995" y="1667935"/>
            <a:ext cx="450607" cy="546151"/>
          </a:xfrm>
          <a:prstGeom prst="rect">
            <a:avLst/>
          </a:prstGeom>
          <a:noFill/>
          <a:ln>
            <a:noFill/>
          </a:ln>
        </p:spPr>
      </p:pic>
      <p:sp>
        <p:nvSpPr>
          <p:cNvPr id="924" name="Google Shape;924;p130"/>
          <p:cNvSpPr txBox="1"/>
          <p:nvPr/>
        </p:nvSpPr>
        <p:spPr>
          <a:xfrm>
            <a:off x="6964225" y="2444625"/>
            <a:ext cx="2136000" cy="900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800">
                <a:solidFill>
                  <a:srgbClr val="722E3C"/>
                </a:solidFill>
                <a:latin typeface="Trebuchet MS"/>
                <a:ea typeface="Trebuchet MS"/>
                <a:cs typeface="Trebuchet MS"/>
                <a:sym typeface="Trebuchet MS"/>
              </a:rPr>
              <a:t>Portal Access</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None/>
            </a:pPr>
            <a:r>
              <a:t/>
            </a:r>
            <a:endParaRPr b="1" sz="1800">
              <a:solidFill>
                <a:srgbClr val="722E3C"/>
              </a:solidFill>
              <a:latin typeface="Trebuchet MS"/>
              <a:ea typeface="Trebuchet MS"/>
              <a:cs typeface="Trebuchet MS"/>
              <a:sym typeface="Trebuchet MS"/>
            </a:endParaRPr>
          </a:p>
          <a:p>
            <a:pPr indent="0" lvl="0" marL="0" marR="0" rtl="0" algn="ctr">
              <a:spcBef>
                <a:spcPts val="0"/>
              </a:spcBef>
              <a:spcAft>
                <a:spcPts val="0"/>
              </a:spcAft>
              <a:buSzPts val="1100"/>
              <a:buNone/>
            </a:pPr>
            <a:r>
              <a:rPr b="1" lang="en" sz="1800">
                <a:solidFill>
                  <a:srgbClr val="F16038"/>
                </a:solidFill>
                <a:latin typeface="Trebuchet MS"/>
                <a:ea typeface="Trebuchet MS"/>
                <a:cs typeface="Trebuchet MS"/>
                <a:sym typeface="Trebuchet MS"/>
              </a:rPr>
              <a:t>పోర్టల్ యాక్సెస్</a:t>
            </a:r>
            <a:endParaRPr b="1" sz="1800">
              <a:solidFill>
                <a:srgbClr val="F16038"/>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31"/>
          <p:cNvSpPr txBox="1"/>
          <p:nvPr>
            <p:ph type="ctrTitle"/>
          </p:nvPr>
        </p:nvSpPr>
        <p:spPr>
          <a:xfrm>
            <a:off x="510242" y="21752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Types of Tests</a:t>
            </a:r>
            <a:endParaRPr/>
          </a:p>
          <a:p>
            <a:pPr indent="0" lvl="0" marL="0" rtl="0" algn="ctr">
              <a:lnSpc>
                <a:spcPct val="90000"/>
              </a:lnSpc>
              <a:spcBef>
                <a:spcPts val="0"/>
              </a:spcBef>
              <a:spcAft>
                <a:spcPts val="0"/>
              </a:spcAft>
              <a:buClr>
                <a:schemeClr val="dk1"/>
              </a:buClr>
              <a:buSzPts val="1100"/>
              <a:buFont typeface="Arial"/>
              <a:buNone/>
            </a:pPr>
            <a:r>
              <a:rPr lang="en">
                <a:solidFill>
                  <a:srgbClr val="F08B54"/>
                </a:solidFill>
              </a:rPr>
              <a:t>పరీక్షల రకాలు</a:t>
            </a:r>
            <a:endParaRPr>
              <a:solidFill>
                <a:srgbClr val="F08B54"/>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32"/>
          <p:cNvSpPr txBox="1"/>
          <p:nvPr/>
        </p:nvSpPr>
        <p:spPr>
          <a:xfrm>
            <a:off x="264593" y="245729"/>
            <a:ext cx="8316900" cy="191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rgbClr val="722E3C"/>
                </a:solidFill>
                <a:latin typeface="Trebuchet MS"/>
                <a:ea typeface="Trebuchet MS"/>
                <a:cs typeface="Trebuchet MS"/>
                <a:sym typeface="Trebuchet MS"/>
              </a:rPr>
              <a:t>College </a:t>
            </a:r>
            <a:r>
              <a:rPr lang="en" sz="3000" u="sng">
                <a:solidFill>
                  <a:srgbClr val="722E3C"/>
                </a:solidFill>
                <a:latin typeface="Trebuchet MS"/>
                <a:ea typeface="Trebuchet MS"/>
                <a:cs typeface="Trebuchet MS"/>
                <a:sym typeface="Trebuchet MS"/>
              </a:rPr>
              <a:t>Entrance</a:t>
            </a:r>
            <a:r>
              <a:rPr lang="en" sz="3000">
                <a:solidFill>
                  <a:srgbClr val="722E3C"/>
                </a:solidFill>
                <a:latin typeface="Trebuchet MS"/>
                <a:ea typeface="Trebuchet MS"/>
                <a:cs typeface="Trebuchet MS"/>
                <a:sym typeface="Trebuchet MS"/>
              </a:rPr>
              <a:t> Exams: ACT/SAT</a:t>
            </a:r>
            <a:endParaRPr sz="3000">
              <a:solidFill>
                <a:srgbClr val="722E3C"/>
              </a:solidFill>
              <a:latin typeface="Trebuchet MS"/>
              <a:ea typeface="Trebuchet MS"/>
              <a:cs typeface="Trebuchet MS"/>
              <a:sym typeface="Trebuchet MS"/>
            </a:endParaRPr>
          </a:p>
          <a:p>
            <a:pPr indent="0" lvl="0" marL="0" marR="0" rtl="0" algn="l">
              <a:spcBef>
                <a:spcPts val="0"/>
              </a:spcBef>
              <a:spcAft>
                <a:spcPts val="0"/>
              </a:spcAft>
              <a:buClr>
                <a:schemeClr val="dk1"/>
              </a:buClr>
              <a:buSzPts val="1100"/>
              <a:buFont typeface="Arial"/>
              <a:buNone/>
            </a:pPr>
            <a:r>
              <a:rPr lang="en" sz="3000">
                <a:solidFill>
                  <a:srgbClr val="F16038"/>
                </a:solidFill>
                <a:latin typeface="Trebuchet MS"/>
                <a:ea typeface="Trebuchet MS"/>
                <a:cs typeface="Trebuchet MS"/>
                <a:sym typeface="Trebuchet MS"/>
              </a:rPr>
              <a:t>కళాశాల ప్రవేశ పరీక్షలు: ACT/SAT</a:t>
            </a:r>
            <a:endParaRPr sz="3000">
              <a:solidFill>
                <a:srgbClr val="F16038"/>
              </a:solidFill>
              <a:latin typeface="Trebuchet MS"/>
              <a:ea typeface="Trebuchet MS"/>
              <a:cs typeface="Trebuchet MS"/>
              <a:sym typeface="Trebuchet MS"/>
            </a:endParaRPr>
          </a:p>
          <a:p>
            <a:pPr indent="0" lvl="0" marL="0" marR="0" rtl="0" algn="l">
              <a:spcBef>
                <a:spcPts val="0"/>
              </a:spcBef>
              <a:spcAft>
                <a:spcPts val="0"/>
              </a:spcAft>
              <a:buClr>
                <a:schemeClr val="dk1"/>
              </a:buClr>
              <a:buSzPts val="1100"/>
              <a:buFont typeface="Arial"/>
              <a:buNone/>
            </a:pPr>
            <a:r>
              <a:t/>
            </a:r>
            <a:endParaRPr sz="3000">
              <a:solidFill>
                <a:srgbClr val="F16038"/>
              </a:solidFill>
              <a:latin typeface="Trebuchet MS"/>
              <a:ea typeface="Trebuchet MS"/>
              <a:cs typeface="Trebuchet MS"/>
              <a:sym typeface="Trebuchet MS"/>
            </a:endParaRPr>
          </a:p>
          <a:p>
            <a:pPr indent="0" lvl="0" marL="0" marR="0" rtl="0" algn="l">
              <a:spcBef>
                <a:spcPts val="0"/>
              </a:spcBef>
              <a:spcAft>
                <a:spcPts val="0"/>
              </a:spcAft>
              <a:buNone/>
            </a:pPr>
            <a:r>
              <a:t/>
            </a:r>
            <a:endParaRPr sz="3000">
              <a:solidFill>
                <a:srgbClr val="F16038"/>
              </a:solidFill>
              <a:latin typeface="Trebuchet MS"/>
              <a:ea typeface="Trebuchet MS"/>
              <a:cs typeface="Trebuchet MS"/>
              <a:sym typeface="Trebuchet MS"/>
            </a:endParaRPr>
          </a:p>
        </p:txBody>
      </p:sp>
      <p:sp>
        <p:nvSpPr>
          <p:cNvPr id="937" name="Google Shape;937;p132"/>
          <p:cNvSpPr txBox="1"/>
          <p:nvPr/>
        </p:nvSpPr>
        <p:spPr>
          <a:xfrm>
            <a:off x="264593" y="1366450"/>
            <a:ext cx="8316900" cy="342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Trebuchet MS"/>
                <a:ea typeface="Trebuchet MS"/>
                <a:cs typeface="Trebuchet MS"/>
                <a:sym typeface="Trebuchet MS"/>
              </a:rPr>
              <a:t>Colleges use these scores as one of the factors to determine </a:t>
            </a:r>
            <a:r>
              <a:rPr lang="en" sz="1800">
                <a:solidFill>
                  <a:schemeClr val="dk1"/>
                </a:solidFill>
                <a:latin typeface="Trebuchet MS"/>
                <a:ea typeface="Trebuchet MS"/>
                <a:cs typeface="Trebuchet MS"/>
                <a:sym typeface="Trebuchet MS"/>
              </a:rPr>
              <a:t>if your student is a good fit for their university. </a:t>
            </a:r>
            <a:r>
              <a:rPr lang="en" sz="1800">
                <a:solidFill>
                  <a:schemeClr val="dk1"/>
                </a:solidFill>
                <a:latin typeface="Trebuchet MS"/>
                <a:ea typeface="Trebuchet MS"/>
                <a:cs typeface="Trebuchet MS"/>
                <a:sym typeface="Trebuchet MS"/>
              </a:rPr>
              <a:t>Your student</a:t>
            </a:r>
            <a:r>
              <a:rPr lang="en" sz="1800">
                <a:solidFill>
                  <a:schemeClr val="dk1"/>
                </a:solidFill>
                <a:latin typeface="Trebuchet MS"/>
                <a:ea typeface="Trebuchet MS"/>
                <a:cs typeface="Trebuchet MS"/>
                <a:sym typeface="Trebuchet MS"/>
              </a:rPr>
              <a:t> should take these exams their junior and senior year.</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100"/>
              <a:buFont typeface="Arial"/>
              <a:buNone/>
            </a:pPr>
            <a:r>
              <a:rPr lang="en" sz="1800">
                <a:solidFill>
                  <a:srgbClr val="F16038"/>
                </a:solidFill>
                <a:latin typeface="Trebuchet MS"/>
                <a:ea typeface="Trebuchet MS"/>
                <a:cs typeface="Trebuchet MS"/>
                <a:sym typeface="Trebuchet MS"/>
              </a:rPr>
              <a:t>మీ విద్యార్థి వారి యూనివర్సిటీకి బాగా సరిపోతారో లేదో నిర్ణయించడానికి కాలేజీలు ఈ స్కోర్లను ఒక అంశముగా ఉపయోగిస్తాయి. మీ విద్యార్థి ఈ పరీక్షలను తన జూనియర్ మరియు సీనియర్ సంవత్సరంలో తీసుకోవాలి.</a:t>
            </a:r>
            <a:endParaRPr sz="1800">
              <a:solidFill>
                <a:srgbClr val="F16038"/>
              </a:solidFill>
              <a:latin typeface="Trebuchet MS"/>
              <a:ea typeface="Trebuchet MS"/>
              <a:cs typeface="Trebuchet MS"/>
              <a:sym typeface="Trebuchet MS"/>
            </a:endParaRPr>
          </a:p>
          <a:p>
            <a:pPr indent="0" lvl="0" marL="0" marR="0" rtl="0" algn="l">
              <a:spcBef>
                <a:spcPts val="0"/>
              </a:spcBef>
              <a:spcAft>
                <a:spcPts val="0"/>
              </a:spcAft>
              <a:buClr>
                <a:schemeClr val="dk1"/>
              </a:buClr>
              <a:buSzPts val="1100"/>
              <a:buFont typeface="Arial"/>
              <a:buNone/>
            </a:pPr>
            <a:r>
              <a:t/>
            </a:r>
            <a:endParaRPr sz="1800">
              <a:solidFill>
                <a:srgbClr val="F16038"/>
              </a:solidFill>
              <a:latin typeface="Trebuchet MS"/>
              <a:ea typeface="Trebuchet MS"/>
              <a:cs typeface="Trebuchet MS"/>
              <a:sym typeface="Trebuchet MS"/>
            </a:endParaRPr>
          </a:p>
          <a:p>
            <a:pPr indent="0" lvl="0" marL="0" marR="0" rtl="0" algn="l">
              <a:spcBef>
                <a:spcPts val="0"/>
              </a:spcBef>
              <a:spcAft>
                <a:spcPts val="0"/>
              </a:spcAft>
              <a:buNone/>
            </a:pPr>
            <a:r>
              <a:t/>
            </a:r>
            <a:endParaRPr b="1" sz="13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900">
                <a:solidFill>
                  <a:schemeClr val="dk1"/>
                </a:solidFill>
                <a:latin typeface="Trebuchet MS"/>
                <a:ea typeface="Trebuchet MS"/>
                <a:cs typeface="Trebuchet MS"/>
                <a:sym typeface="Trebuchet MS"/>
              </a:rPr>
              <a:t>విద్యార్థులు ACT కోసం ఇక్కడ రిజిస్టర్ చేసుకోవచ్చు</a:t>
            </a:r>
            <a:endParaRPr sz="1800">
              <a:solidFill>
                <a:srgbClr val="0C0C0C"/>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rgbClr val="722E3C"/>
                </a:solidFill>
                <a:latin typeface="Trebuchet MS"/>
                <a:ea typeface="Trebuchet MS"/>
                <a:cs typeface="Trebuchet MS"/>
                <a:sym typeface="Trebuchet MS"/>
              </a:rPr>
              <a:t>విద్యార్థులు SAT కోసం రిజిస్టర్ చేసుకోవచ్చు</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200">
                <a:solidFill>
                  <a:schemeClr val="dk1"/>
                </a:solidFill>
                <a:latin typeface="Trebuchet MS"/>
                <a:ea typeface="Trebuchet MS"/>
                <a:cs typeface="Trebuchet MS"/>
                <a:sym typeface="Trebuchet MS"/>
              </a:rPr>
              <a:t> </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33"/>
          <p:cNvSpPr txBox="1"/>
          <p:nvPr/>
        </p:nvSpPr>
        <p:spPr>
          <a:xfrm>
            <a:off x="328293" y="124415"/>
            <a:ext cx="83169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rgbClr val="722E3C"/>
                </a:solidFill>
                <a:latin typeface="Trebuchet MS"/>
                <a:ea typeface="Trebuchet MS"/>
                <a:cs typeface="Trebuchet MS"/>
                <a:sym typeface="Trebuchet MS"/>
              </a:rPr>
              <a:t>College </a:t>
            </a:r>
            <a:r>
              <a:rPr lang="en" sz="3000" u="sng">
                <a:solidFill>
                  <a:srgbClr val="722E3C"/>
                </a:solidFill>
                <a:latin typeface="Trebuchet MS"/>
                <a:ea typeface="Trebuchet MS"/>
                <a:cs typeface="Trebuchet MS"/>
                <a:sym typeface="Trebuchet MS"/>
              </a:rPr>
              <a:t>Placement</a:t>
            </a:r>
            <a:r>
              <a:rPr lang="en" sz="3000">
                <a:solidFill>
                  <a:srgbClr val="722E3C"/>
                </a:solidFill>
                <a:latin typeface="Trebuchet MS"/>
                <a:ea typeface="Trebuchet MS"/>
                <a:cs typeface="Trebuchet MS"/>
                <a:sym typeface="Trebuchet MS"/>
              </a:rPr>
              <a:t> Exam: TSIA 2</a:t>
            </a:r>
            <a:endParaRPr sz="3000">
              <a:solidFill>
                <a:srgbClr val="722E3C"/>
              </a:solidFill>
              <a:latin typeface="Trebuchet MS"/>
              <a:ea typeface="Trebuchet MS"/>
              <a:cs typeface="Trebuchet MS"/>
              <a:sym typeface="Trebuchet MS"/>
            </a:endParaRPr>
          </a:p>
          <a:p>
            <a:pPr indent="0" lvl="0" marL="0" marR="0" rtl="0" algn="l">
              <a:spcBef>
                <a:spcPts val="0"/>
              </a:spcBef>
              <a:spcAft>
                <a:spcPts val="0"/>
              </a:spcAft>
              <a:buSzPts val="1100"/>
              <a:buNone/>
            </a:pPr>
            <a:r>
              <a:rPr lang="en" sz="3000">
                <a:solidFill>
                  <a:srgbClr val="F16038"/>
                </a:solidFill>
                <a:latin typeface="Trebuchet MS"/>
                <a:ea typeface="Trebuchet MS"/>
                <a:cs typeface="Trebuchet MS"/>
                <a:sym typeface="Trebuchet MS"/>
              </a:rPr>
              <a:t>కళాశాల ప్లేస్‌మెంట్ పరీక్ష: TSIA 2</a:t>
            </a:r>
            <a:r>
              <a:rPr lang="en" sz="3000">
                <a:solidFill>
                  <a:srgbClr val="722E3C"/>
                </a:solidFill>
                <a:latin typeface="Trebuchet MS"/>
                <a:ea typeface="Trebuchet MS"/>
                <a:cs typeface="Trebuchet MS"/>
                <a:sym typeface="Trebuchet MS"/>
              </a:rPr>
              <a:t> </a:t>
            </a:r>
            <a:endParaRPr sz="3000">
              <a:solidFill>
                <a:srgbClr val="722E3C"/>
              </a:solidFill>
              <a:latin typeface="Trebuchet MS"/>
              <a:ea typeface="Trebuchet MS"/>
              <a:cs typeface="Trebuchet MS"/>
              <a:sym typeface="Trebuchet MS"/>
            </a:endParaRPr>
          </a:p>
        </p:txBody>
      </p:sp>
      <p:sp>
        <p:nvSpPr>
          <p:cNvPr id="944" name="Google Shape;944;p133"/>
          <p:cNvSpPr/>
          <p:nvPr/>
        </p:nvSpPr>
        <p:spPr>
          <a:xfrm>
            <a:off x="328300" y="1221286"/>
            <a:ext cx="8316900" cy="285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Trebuchet MS"/>
                <a:ea typeface="Trebuchet MS"/>
                <a:cs typeface="Trebuchet MS"/>
                <a:sym typeface="Trebuchet MS"/>
              </a:rPr>
              <a:t>The </a:t>
            </a:r>
            <a:r>
              <a:rPr b="1" lang="en" sz="1800">
                <a:solidFill>
                  <a:srgbClr val="722E3C"/>
                </a:solidFill>
                <a:latin typeface="Trebuchet MS"/>
                <a:ea typeface="Trebuchet MS"/>
                <a:cs typeface="Trebuchet MS"/>
                <a:sym typeface="Trebuchet MS"/>
              </a:rPr>
              <a:t>TSIA 2 </a:t>
            </a:r>
            <a:r>
              <a:rPr lang="en" sz="1800">
                <a:solidFill>
                  <a:schemeClr val="dk1"/>
                </a:solidFill>
                <a:latin typeface="Trebuchet MS"/>
                <a:ea typeface="Trebuchet MS"/>
                <a:cs typeface="Trebuchet MS"/>
                <a:sym typeface="Trebuchet MS"/>
              </a:rPr>
              <a:t>is a required college placement test for universities in Texas. The scores determine whether the student can take college-level Math and English.</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rgbClr val="F16038"/>
                </a:solidFill>
                <a:latin typeface="Trebuchet MS"/>
                <a:ea typeface="Trebuchet MS"/>
                <a:cs typeface="Trebuchet MS"/>
                <a:sym typeface="Trebuchet MS"/>
              </a:rPr>
              <a:t>TSIA 2 అనేది టెక్సాస్‌లోని యూనివర్సిటీలకు అవసరమైన కాలేజీ ప్లేస్‌మెంట్ పరీక్ష. విద్యార్థి కాలేజీ-స్థాయి మ్యాథ్  మరియు ఇంగ్లిష్ చదవవచ్చో లేదో స్కోర్‌లు నిర్ణయిస్తాయి.</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 sz="1800">
                <a:solidFill>
                  <a:schemeClr val="dk1"/>
                </a:solidFill>
                <a:latin typeface="Trebuchet MS"/>
                <a:ea typeface="Trebuchet MS"/>
                <a:cs typeface="Trebuchet MS"/>
                <a:sym typeface="Trebuchet MS"/>
              </a:rPr>
              <a:t>*SAT/ACT score or certain college prep courses can also waive this requirement.</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100"/>
              <a:buFont typeface="Arial"/>
              <a:buNone/>
            </a:pPr>
            <a:r>
              <a:rPr lang="en" sz="1800">
                <a:solidFill>
                  <a:srgbClr val="F16038"/>
                </a:solidFill>
                <a:latin typeface="Trebuchet MS"/>
                <a:ea typeface="Trebuchet MS"/>
                <a:cs typeface="Trebuchet MS"/>
                <a:sym typeface="Trebuchet MS"/>
              </a:rPr>
              <a:t>*SAT/ACT స్కోర్ లేదా కొన్నికాలేజీ ప్రిపరేషన్ కోర్సులు కూడా దీని నుండి మినహాయింపును ఇవ్వవచ్చు. </a:t>
            </a:r>
            <a:endParaRPr sz="1800">
              <a:solidFill>
                <a:srgbClr val="F16038"/>
              </a:solidFill>
              <a:latin typeface="Trebuchet MS"/>
              <a:ea typeface="Trebuchet MS"/>
              <a:cs typeface="Trebuchet MS"/>
              <a:sym typeface="Trebuchet MS"/>
            </a:endParaRPr>
          </a:p>
          <a:p>
            <a:pPr indent="0" lvl="0" marL="0" marR="0" rtl="0" algn="l">
              <a:spcBef>
                <a:spcPts val="0"/>
              </a:spcBef>
              <a:spcAft>
                <a:spcPts val="0"/>
              </a:spcAft>
              <a:buClr>
                <a:schemeClr val="dk1"/>
              </a:buClr>
              <a:buSzPts val="1100"/>
              <a:buFont typeface="Arial"/>
              <a:buNone/>
            </a:pPr>
            <a:r>
              <a:t/>
            </a:r>
            <a:endParaRPr sz="1800">
              <a:solidFill>
                <a:srgbClr val="F16038"/>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rgbClr val="F16038"/>
              </a:solidFill>
              <a:latin typeface="Trebuchet MS"/>
              <a:ea typeface="Trebuchet MS"/>
              <a:cs typeface="Trebuchet MS"/>
              <a:sym typeface="Trebuchet MS"/>
            </a:endParaRPr>
          </a:p>
        </p:txBody>
      </p:sp>
      <p:sp>
        <p:nvSpPr>
          <p:cNvPr id="945" name="Google Shape;945;p133"/>
          <p:cNvSpPr/>
          <p:nvPr/>
        </p:nvSpPr>
        <p:spPr>
          <a:xfrm>
            <a:off x="0" y="4075775"/>
            <a:ext cx="9144000" cy="1067700"/>
          </a:xfrm>
          <a:prstGeom prst="rect">
            <a:avLst/>
          </a:prstGeom>
          <a:solidFill>
            <a:srgbClr val="990033"/>
          </a:solidFill>
          <a:ln cap="flat" cmpd="sng" w="12700">
            <a:solidFill>
              <a:srgbClr val="722E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b="1" lang="en">
                <a:solidFill>
                  <a:schemeClr val="lt1"/>
                </a:solidFill>
                <a:latin typeface="Trebuchet MS"/>
                <a:ea typeface="Trebuchet MS"/>
                <a:cs typeface="Trebuchet MS"/>
                <a:sym typeface="Trebuchet MS"/>
              </a:rPr>
              <a:t>Parent Takeaway: These tests are important and should be taken seriously. Encourage your </a:t>
            </a:r>
            <a:r>
              <a:rPr b="1" lang="en">
                <a:solidFill>
                  <a:schemeClr val="lt1"/>
                </a:solidFill>
                <a:latin typeface="Trebuchet MS"/>
                <a:ea typeface="Trebuchet MS"/>
                <a:cs typeface="Trebuchet MS"/>
                <a:sym typeface="Trebuchet MS"/>
              </a:rPr>
              <a:t>student </a:t>
            </a:r>
            <a:r>
              <a:rPr b="1" lang="en">
                <a:solidFill>
                  <a:schemeClr val="lt1"/>
                </a:solidFill>
                <a:latin typeface="Trebuchet MS"/>
                <a:ea typeface="Trebuchet MS"/>
                <a:cs typeface="Trebuchet MS"/>
                <a:sym typeface="Trebuchet MS"/>
              </a:rPr>
              <a:t>to prep for the exams. </a:t>
            </a:r>
            <a:endParaRPr b="1">
              <a:solidFill>
                <a:schemeClr val="lt1"/>
              </a:solidFill>
              <a:latin typeface="Trebuchet MS"/>
              <a:ea typeface="Trebuchet MS"/>
              <a:cs typeface="Trebuchet MS"/>
              <a:sym typeface="Trebuchet MS"/>
            </a:endParaRPr>
          </a:p>
          <a:p>
            <a:pPr indent="0" lvl="0" marL="0" marR="0" rtl="0" algn="l">
              <a:spcBef>
                <a:spcPts val="0"/>
              </a:spcBef>
              <a:spcAft>
                <a:spcPts val="0"/>
              </a:spcAft>
              <a:buSzPts val="1100"/>
              <a:buNone/>
            </a:pPr>
            <a:r>
              <a:rPr b="1" lang="en">
                <a:solidFill>
                  <a:srgbClr val="F08B54"/>
                </a:solidFill>
                <a:latin typeface="Trebuchet MS"/>
                <a:ea typeface="Trebuchet MS"/>
                <a:cs typeface="Trebuchet MS"/>
                <a:sym typeface="Trebuchet MS"/>
              </a:rPr>
              <a:t>తల్లిదండ్రులు గమనించాల్సినది: ఈ పరీక్షలు ముఖ్యమైనవి, వీటికి అధిక ప్రాధాన్యతను ఇవ్వాలి. పరీక్షలకు ప్రిపేర్ అయ్యేలా మీ విద్యార్థిని ప్రోత్సహించండి.</a:t>
            </a:r>
            <a:endParaRPr b="1">
              <a:solidFill>
                <a:srgbClr val="F08B54"/>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34"/>
          <p:cNvSpPr txBox="1"/>
          <p:nvPr>
            <p:ph type="ctrTitle"/>
          </p:nvPr>
        </p:nvSpPr>
        <p:spPr>
          <a:xfrm>
            <a:off x="510242" y="21752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Paying For College</a:t>
            </a:r>
            <a:endParaRPr/>
          </a:p>
          <a:p>
            <a:pPr indent="0" lvl="0" marL="0" rtl="0" algn="ctr">
              <a:lnSpc>
                <a:spcPct val="90000"/>
              </a:lnSpc>
              <a:spcBef>
                <a:spcPts val="0"/>
              </a:spcBef>
              <a:spcAft>
                <a:spcPts val="0"/>
              </a:spcAft>
              <a:buClr>
                <a:schemeClr val="dk1"/>
              </a:buClr>
              <a:buSzPts val="1100"/>
              <a:buFont typeface="Arial"/>
              <a:buNone/>
            </a:pPr>
            <a:r>
              <a:rPr lang="en">
                <a:solidFill>
                  <a:srgbClr val="F08B54"/>
                </a:solidFill>
              </a:rPr>
              <a:t>కాలేజీకి పేమెంట్ చేయడం</a:t>
            </a:r>
            <a:endParaRPr>
              <a:solidFill>
                <a:srgbClr val="F08B54"/>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956" name="Shape 956"/>
        <p:cNvGrpSpPr/>
        <p:nvPr/>
      </p:nvGrpSpPr>
      <p:grpSpPr>
        <a:xfrm>
          <a:off x="0" y="0"/>
          <a:ext cx="0" cy="0"/>
          <a:chOff x="0" y="0"/>
          <a:chExt cx="0" cy="0"/>
        </a:xfrm>
      </p:grpSpPr>
      <p:pic>
        <p:nvPicPr>
          <p:cNvPr id="957" name="Google Shape;957;p135"/>
          <p:cNvPicPr preferRelativeResize="0"/>
          <p:nvPr/>
        </p:nvPicPr>
        <p:blipFill rotWithShape="1">
          <a:blip r:embed="rId3">
            <a:alphaModFix/>
          </a:blip>
          <a:srcRect b="0" l="0" r="0" t="0"/>
          <a:stretch/>
        </p:blipFill>
        <p:spPr>
          <a:xfrm>
            <a:off x="1371763" y="14751"/>
            <a:ext cx="6400474" cy="1727900"/>
          </a:xfrm>
          <a:prstGeom prst="rect">
            <a:avLst/>
          </a:prstGeom>
          <a:noFill/>
          <a:ln>
            <a:noFill/>
          </a:ln>
        </p:spPr>
      </p:pic>
      <p:sp>
        <p:nvSpPr>
          <p:cNvPr id="958" name="Google Shape;958;p135"/>
          <p:cNvSpPr txBox="1"/>
          <p:nvPr/>
        </p:nvSpPr>
        <p:spPr>
          <a:xfrm rot="-1491858">
            <a:off x="1493334" y="-46497"/>
            <a:ext cx="1912144" cy="145457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4500">
                <a:solidFill>
                  <a:schemeClr val="lt1"/>
                </a:solidFill>
                <a:latin typeface="Pinyon Script"/>
                <a:ea typeface="Pinyon Script"/>
                <a:cs typeface="Pinyon Script"/>
                <a:sym typeface="Pinyon Script"/>
              </a:rPr>
              <a:t>Types Of</a:t>
            </a:r>
            <a:endParaRPr sz="1100"/>
          </a:p>
        </p:txBody>
      </p:sp>
      <p:sp>
        <p:nvSpPr>
          <p:cNvPr id="959" name="Google Shape;959;p135"/>
          <p:cNvSpPr txBox="1"/>
          <p:nvPr/>
        </p:nvSpPr>
        <p:spPr>
          <a:xfrm>
            <a:off x="3846225" y="1875125"/>
            <a:ext cx="2458800" cy="715800"/>
          </a:xfrm>
          <a:prstGeom prst="rect">
            <a:avLst/>
          </a:prstGeom>
          <a:solidFill>
            <a:srgbClr val="1A5A06"/>
          </a:solid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Trebuchet MS"/>
                <a:ea typeface="Trebuchet MS"/>
                <a:cs typeface="Trebuchet MS"/>
                <a:sym typeface="Trebuchet MS"/>
              </a:rPr>
              <a:t>Student Work Study Program</a:t>
            </a:r>
            <a:endParaRPr>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rgbClr val="F08B54"/>
              </a:solidFill>
              <a:latin typeface="Trebuchet MS"/>
              <a:ea typeface="Trebuchet MS"/>
              <a:cs typeface="Trebuchet MS"/>
              <a:sym typeface="Trebuchet MS"/>
            </a:endParaRPr>
          </a:p>
          <a:p>
            <a:pPr indent="0" lvl="0" marL="0" marR="0" rtl="0" algn="ctr">
              <a:spcBef>
                <a:spcPts val="0"/>
              </a:spcBef>
              <a:spcAft>
                <a:spcPts val="0"/>
              </a:spcAft>
              <a:buNone/>
            </a:pPr>
            <a:r>
              <a:rPr lang="en">
                <a:solidFill>
                  <a:srgbClr val="F08B54"/>
                </a:solidFill>
                <a:latin typeface="Trebuchet MS"/>
                <a:ea typeface="Trebuchet MS"/>
                <a:cs typeface="Trebuchet MS"/>
                <a:sym typeface="Trebuchet MS"/>
              </a:rPr>
              <a:t>విద్యార్థుల వర్క్ ప్రోగ్రామ్</a:t>
            </a:r>
            <a:endParaRPr sz="1100">
              <a:solidFill>
                <a:srgbClr val="F08B54"/>
              </a:solidFill>
            </a:endParaRPr>
          </a:p>
        </p:txBody>
      </p:sp>
      <p:sp>
        <p:nvSpPr>
          <p:cNvPr id="960" name="Google Shape;960;p135"/>
          <p:cNvSpPr txBox="1"/>
          <p:nvPr/>
        </p:nvSpPr>
        <p:spPr>
          <a:xfrm>
            <a:off x="6781602" y="1875125"/>
            <a:ext cx="2314800" cy="715800"/>
          </a:xfrm>
          <a:prstGeom prst="rect">
            <a:avLst/>
          </a:prstGeom>
          <a:solidFill>
            <a:srgbClr val="1A5A06"/>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lt1"/>
                </a:solidFill>
                <a:latin typeface="Trebuchet MS"/>
                <a:ea typeface="Trebuchet MS"/>
                <a:cs typeface="Trebuchet MS"/>
                <a:sym typeface="Trebuchet MS"/>
              </a:rPr>
              <a:t>Loans</a:t>
            </a:r>
            <a:endParaRPr>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rgbClr val="F08B54"/>
              </a:solidFill>
              <a:latin typeface="Trebuchet MS"/>
              <a:ea typeface="Trebuchet MS"/>
              <a:cs typeface="Trebuchet MS"/>
              <a:sym typeface="Trebuchet MS"/>
            </a:endParaRPr>
          </a:p>
          <a:p>
            <a:pPr indent="0" lvl="0" marL="0" marR="0" rtl="0" algn="ctr">
              <a:spcBef>
                <a:spcPts val="0"/>
              </a:spcBef>
              <a:spcAft>
                <a:spcPts val="0"/>
              </a:spcAft>
              <a:buNone/>
            </a:pPr>
            <a:r>
              <a:rPr lang="en">
                <a:solidFill>
                  <a:srgbClr val="F08B54"/>
                </a:solidFill>
                <a:latin typeface="Trebuchet MS"/>
                <a:ea typeface="Trebuchet MS"/>
                <a:cs typeface="Trebuchet MS"/>
                <a:sym typeface="Trebuchet MS"/>
              </a:rPr>
              <a:t>అప్పులు</a:t>
            </a:r>
            <a:endParaRPr sz="1400">
              <a:solidFill>
                <a:srgbClr val="F08B54"/>
              </a:solidFill>
              <a:latin typeface="Trebuchet MS"/>
              <a:ea typeface="Trebuchet MS"/>
              <a:cs typeface="Trebuchet MS"/>
              <a:sym typeface="Trebuchet MS"/>
            </a:endParaRPr>
          </a:p>
        </p:txBody>
      </p:sp>
      <p:sp>
        <p:nvSpPr>
          <p:cNvPr id="961" name="Google Shape;961;p135"/>
          <p:cNvSpPr txBox="1"/>
          <p:nvPr/>
        </p:nvSpPr>
        <p:spPr>
          <a:xfrm>
            <a:off x="62275" y="2590925"/>
            <a:ext cx="3560400" cy="2270400"/>
          </a:xfrm>
          <a:prstGeom prst="rect">
            <a:avLst/>
          </a:prstGeom>
          <a:noFill/>
          <a:ln cap="flat" cmpd="sng" w="28575">
            <a:solidFill>
              <a:srgbClr val="46464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Typically based on financial need.</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rgbClr val="F16038"/>
                </a:solidFill>
                <a:latin typeface="Trebuchet MS"/>
                <a:ea typeface="Trebuchet MS"/>
                <a:cs typeface="Trebuchet MS"/>
                <a:sym typeface="Trebuchet MS"/>
              </a:rPr>
              <a:t>సాధారణంగా ఆర్థిక అవసరాల ఆధారంగా.</a:t>
            </a:r>
            <a:endParaRPr sz="1000">
              <a:solidFill>
                <a:srgbClr val="F16038"/>
              </a:solidFill>
            </a:endParaRPr>
          </a:p>
          <a:p>
            <a:pPr indent="0" lvl="0" marL="0" marR="0" rtl="0" algn="ctr">
              <a:spcBef>
                <a:spcPts val="0"/>
              </a:spcBef>
              <a:spcAft>
                <a:spcPts val="0"/>
              </a:spcAft>
              <a:buNone/>
            </a:pPr>
            <a:r>
              <a:t/>
            </a:r>
            <a:endParaRPr sz="8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This money does not need to be paid back.</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sz="1300">
                <a:solidFill>
                  <a:srgbClr val="F16038"/>
                </a:solidFill>
                <a:latin typeface="Trebuchet MS"/>
                <a:ea typeface="Trebuchet MS"/>
                <a:cs typeface="Trebuchet MS"/>
                <a:sym typeface="Trebuchet MS"/>
              </a:rPr>
              <a:t>ఈ డబ్బు తిరిగి చెల్లించాల్సిన అవసరం లేదు.</a:t>
            </a:r>
            <a:endParaRPr sz="1300">
              <a:solidFill>
                <a:srgbClr val="F16038"/>
              </a:solidFill>
              <a:latin typeface="Trebuchet MS"/>
              <a:ea typeface="Trebuchet MS"/>
              <a:cs typeface="Trebuchet MS"/>
              <a:sym typeface="Trebuchet MS"/>
            </a:endParaRPr>
          </a:p>
          <a:p>
            <a:pPr indent="0" lvl="0" marL="0" marR="0" rtl="0" algn="ctr">
              <a:spcBef>
                <a:spcPts val="0"/>
              </a:spcBef>
              <a:spcAft>
                <a:spcPts val="0"/>
              </a:spcAft>
              <a:buNone/>
            </a:pPr>
            <a:r>
              <a:t/>
            </a:r>
            <a:endParaRPr sz="9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Awards vary according to the family income.</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sz="1300">
                <a:solidFill>
                  <a:srgbClr val="F16038"/>
                </a:solidFill>
                <a:latin typeface="Trebuchet MS"/>
                <a:ea typeface="Trebuchet MS"/>
                <a:cs typeface="Trebuchet MS"/>
                <a:sym typeface="Trebuchet MS"/>
              </a:rPr>
              <a:t>అవార్డులు కుటుంబ ఆదాయాన్ని బట్టి మారుతూ ఉంటాయి.</a:t>
            </a:r>
            <a:endParaRPr sz="1300">
              <a:solidFill>
                <a:srgbClr val="F16038"/>
              </a:solidFill>
              <a:latin typeface="Trebuchet MS"/>
              <a:ea typeface="Trebuchet MS"/>
              <a:cs typeface="Trebuchet MS"/>
              <a:sym typeface="Trebuchet MS"/>
            </a:endParaRPr>
          </a:p>
          <a:p>
            <a:pPr indent="0" lvl="0" marL="0" marR="0" rtl="0" algn="ctr">
              <a:spcBef>
                <a:spcPts val="0"/>
              </a:spcBef>
              <a:spcAft>
                <a:spcPts val="0"/>
              </a:spcAft>
              <a:buNone/>
            </a:pPr>
            <a:r>
              <a:t/>
            </a:r>
            <a:endParaRPr sz="9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sz="1300">
                <a:solidFill>
                  <a:schemeClr val="dk1"/>
                </a:solidFill>
                <a:latin typeface="Trebuchet MS"/>
                <a:ea typeface="Trebuchet MS"/>
                <a:cs typeface="Trebuchet MS"/>
                <a:sym typeface="Trebuchet MS"/>
              </a:rPr>
              <a:t>Funds can be limited.</a:t>
            </a:r>
            <a:endParaRPr sz="1300">
              <a:solidFill>
                <a:schemeClr val="dk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sz="1300">
                <a:solidFill>
                  <a:srgbClr val="F16038"/>
                </a:solidFill>
                <a:latin typeface="Trebuchet MS"/>
                <a:ea typeface="Trebuchet MS"/>
                <a:cs typeface="Trebuchet MS"/>
                <a:sym typeface="Trebuchet MS"/>
              </a:rPr>
              <a:t>నిధుల అందుబాటు పరిమితంగా వుండవచ్చు.</a:t>
            </a:r>
            <a:endParaRPr sz="1300">
              <a:solidFill>
                <a:srgbClr val="F16038"/>
              </a:solidFill>
              <a:latin typeface="Trebuchet MS"/>
              <a:ea typeface="Trebuchet MS"/>
              <a:cs typeface="Trebuchet MS"/>
              <a:sym typeface="Trebuchet MS"/>
            </a:endParaRPr>
          </a:p>
        </p:txBody>
      </p:sp>
      <p:sp>
        <p:nvSpPr>
          <p:cNvPr id="962" name="Google Shape;962;p135"/>
          <p:cNvSpPr txBox="1"/>
          <p:nvPr/>
        </p:nvSpPr>
        <p:spPr>
          <a:xfrm>
            <a:off x="3846225" y="2590925"/>
            <a:ext cx="2458800" cy="2224200"/>
          </a:xfrm>
          <a:prstGeom prst="rect">
            <a:avLst/>
          </a:prstGeom>
          <a:noFill/>
          <a:ln cap="flat" cmpd="sng" w="28575">
            <a:solidFill>
              <a:srgbClr val="464646"/>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Trebuchet MS"/>
                <a:ea typeface="Trebuchet MS"/>
                <a:cs typeface="Trebuchet MS"/>
                <a:sym typeface="Trebuchet MS"/>
              </a:rPr>
              <a:t>Aid that is awarded for working at your college. Award is your paycheck throughout the year.</a:t>
            </a:r>
            <a:endParaRPr sz="14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rPr lang="en">
                <a:solidFill>
                  <a:srgbClr val="F16038"/>
                </a:solidFill>
                <a:latin typeface="Trebuchet MS"/>
                <a:ea typeface="Trebuchet MS"/>
                <a:cs typeface="Trebuchet MS"/>
                <a:sym typeface="Trebuchet MS"/>
              </a:rPr>
              <a:t>సాయం అనేది మీ కళాశాలలో పని చేసినందుకు అందించబడే సహాయం. అవార్డు అనేది ఏడాది పొడవునా మీ జీతం.</a:t>
            </a:r>
            <a:endParaRPr sz="1400">
              <a:solidFill>
                <a:srgbClr val="F16038"/>
              </a:solidFill>
              <a:latin typeface="Trebuchet MS"/>
              <a:ea typeface="Trebuchet MS"/>
              <a:cs typeface="Trebuchet MS"/>
              <a:sym typeface="Trebuchet MS"/>
            </a:endParaRPr>
          </a:p>
        </p:txBody>
      </p:sp>
      <p:sp>
        <p:nvSpPr>
          <p:cNvPr id="963" name="Google Shape;963;p135"/>
          <p:cNvSpPr txBox="1"/>
          <p:nvPr/>
        </p:nvSpPr>
        <p:spPr>
          <a:xfrm>
            <a:off x="6781600" y="2590925"/>
            <a:ext cx="2314800" cy="2224200"/>
          </a:xfrm>
          <a:prstGeom prst="rect">
            <a:avLst/>
          </a:prstGeom>
          <a:noFill/>
          <a:ln cap="flat" cmpd="sng" w="28575">
            <a:solidFill>
              <a:srgbClr val="464646"/>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 sz="1400">
                <a:solidFill>
                  <a:schemeClr val="dk1"/>
                </a:solidFill>
                <a:latin typeface="Trebuchet MS"/>
                <a:ea typeface="Trebuchet MS"/>
                <a:cs typeface="Trebuchet MS"/>
                <a:sym typeface="Trebuchet MS"/>
              </a:rPr>
              <a:t>This is borrowed money that must </a:t>
            </a:r>
            <a:r>
              <a:rPr lang="en" sz="1400">
                <a:solidFill>
                  <a:schemeClr val="dk1"/>
                </a:solidFill>
                <a:latin typeface="Trebuchet MS"/>
                <a:ea typeface="Trebuchet MS"/>
                <a:cs typeface="Trebuchet MS"/>
                <a:sym typeface="Trebuchet MS"/>
              </a:rPr>
              <a:t>b</a:t>
            </a:r>
            <a:r>
              <a:rPr lang="en" sz="1400">
                <a:solidFill>
                  <a:schemeClr val="dk1"/>
                </a:solidFill>
                <a:latin typeface="Trebuchet MS"/>
                <a:ea typeface="Trebuchet MS"/>
                <a:cs typeface="Trebuchet MS"/>
                <a:sym typeface="Trebuchet MS"/>
              </a:rPr>
              <a:t>y</a:t>
            </a:r>
            <a:r>
              <a:rPr lang="en" sz="1400">
                <a:solidFill>
                  <a:schemeClr val="dk1"/>
                </a:solidFill>
                <a:latin typeface="Trebuchet MS"/>
                <a:ea typeface="Trebuchet MS"/>
                <a:cs typeface="Trebuchet MS"/>
                <a:sym typeface="Trebuchet MS"/>
              </a:rPr>
              <a:t> paid back plus interest.</a:t>
            </a:r>
            <a:endParaRPr>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rgbClr val="F16038"/>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rgbClr val="F16038"/>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a:solidFill>
                  <a:srgbClr val="F16038"/>
                </a:solidFill>
                <a:latin typeface="Trebuchet MS"/>
                <a:ea typeface="Trebuchet MS"/>
                <a:cs typeface="Trebuchet MS"/>
                <a:sym typeface="Trebuchet MS"/>
              </a:rPr>
              <a:t>ఇది రుణంగా తీసుకున్న డబ్బు, అది వడ్డీతో పాటు తిరిగి చెల్లించాలి.</a:t>
            </a:r>
            <a:endParaRPr sz="1400">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sz="1400">
              <a:solidFill>
                <a:schemeClr val="dk1"/>
              </a:solidFill>
              <a:latin typeface="Trebuchet MS"/>
              <a:ea typeface="Trebuchet MS"/>
              <a:cs typeface="Trebuchet MS"/>
              <a:sym typeface="Trebuchet MS"/>
            </a:endParaRPr>
          </a:p>
        </p:txBody>
      </p:sp>
      <p:sp>
        <p:nvSpPr>
          <p:cNvPr id="964" name="Google Shape;964;p135"/>
          <p:cNvSpPr txBox="1"/>
          <p:nvPr/>
        </p:nvSpPr>
        <p:spPr>
          <a:xfrm>
            <a:off x="62275" y="1875125"/>
            <a:ext cx="3560400" cy="715800"/>
          </a:xfrm>
          <a:prstGeom prst="rect">
            <a:avLst/>
          </a:prstGeom>
          <a:solidFill>
            <a:srgbClr val="1A5A06"/>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lt1"/>
                </a:solidFill>
                <a:latin typeface="Trebuchet MS"/>
                <a:ea typeface="Trebuchet MS"/>
                <a:cs typeface="Trebuchet MS"/>
                <a:sym typeface="Trebuchet MS"/>
              </a:rPr>
              <a:t>Grants (Gift Aid or Award)</a:t>
            </a:r>
            <a:endParaRPr sz="1400">
              <a:solidFill>
                <a:schemeClr val="lt1"/>
              </a:solidFill>
              <a:latin typeface="Trebuchet MS"/>
              <a:ea typeface="Trebuchet MS"/>
              <a:cs typeface="Trebuchet MS"/>
              <a:sym typeface="Trebuchet MS"/>
            </a:endParaRPr>
          </a:p>
          <a:p>
            <a:pPr indent="0" lvl="0" marL="0" marR="0" rtl="0" algn="ctr">
              <a:spcBef>
                <a:spcPts val="0"/>
              </a:spcBef>
              <a:spcAft>
                <a:spcPts val="0"/>
              </a:spcAft>
              <a:buNone/>
            </a:pPr>
            <a:r>
              <a:t/>
            </a:r>
            <a:endParaRPr>
              <a:solidFill>
                <a:schemeClr val="lt1"/>
              </a:solidFill>
              <a:latin typeface="Trebuchet MS"/>
              <a:ea typeface="Trebuchet MS"/>
              <a:cs typeface="Trebuchet MS"/>
              <a:sym typeface="Trebuchet MS"/>
            </a:endParaRPr>
          </a:p>
          <a:p>
            <a:pPr indent="0" lvl="0" marL="0" marR="0" rtl="0" algn="ctr">
              <a:spcBef>
                <a:spcPts val="0"/>
              </a:spcBef>
              <a:spcAft>
                <a:spcPts val="0"/>
              </a:spcAft>
              <a:buSzPts val="1100"/>
              <a:buNone/>
            </a:pPr>
            <a:r>
              <a:rPr lang="en">
                <a:solidFill>
                  <a:srgbClr val="F08B54"/>
                </a:solidFill>
                <a:latin typeface="Trebuchet MS"/>
                <a:ea typeface="Trebuchet MS"/>
                <a:cs typeface="Trebuchet MS"/>
                <a:sym typeface="Trebuchet MS"/>
              </a:rPr>
              <a:t>గ్రాంట్లు (గిఫ్ట్ సాయం లేదా అవార్డు)</a:t>
            </a:r>
            <a:endParaRPr>
              <a:solidFill>
                <a:srgbClr val="F08B54"/>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36"/>
          <p:cNvSpPr txBox="1"/>
          <p:nvPr>
            <p:ph idx="1" type="body"/>
          </p:nvPr>
        </p:nvSpPr>
        <p:spPr>
          <a:xfrm>
            <a:off x="3272250" y="1879000"/>
            <a:ext cx="2455800" cy="29151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Clr>
                <a:schemeClr val="dk1"/>
              </a:buClr>
              <a:buSzPts val="2400"/>
              <a:buNone/>
            </a:pPr>
            <a:r>
              <a:rPr lang="en" sz="1700"/>
              <a:t>Unlike student loans, scholarships are considered gift aid, meaning they don't have to be repaid.</a:t>
            </a:r>
            <a:r>
              <a:rPr lang="en" sz="1700">
                <a:solidFill>
                  <a:srgbClr val="F16038"/>
                </a:solidFill>
              </a:rPr>
              <a:t> </a:t>
            </a:r>
            <a:endParaRPr sz="1700">
              <a:solidFill>
                <a:srgbClr val="F16038"/>
              </a:solidFill>
            </a:endParaRPr>
          </a:p>
          <a:p>
            <a:pPr indent="0" lvl="0" marL="0" rtl="0" algn="ctr">
              <a:lnSpc>
                <a:spcPct val="100000"/>
              </a:lnSpc>
              <a:spcBef>
                <a:spcPts val="0"/>
              </a:spcBef>
              <a:spcAft>
                <a:spcPts val="0"/>
              </a:spcAft>
              <a:buClr>
                <a:schemeClr val="dk1"/>
              </a:buClr>
              <a:buSzPts val="2400"/>
              <a:buNone/>
            </a:pPr>
            <a:r>
              <a:rPr lang="en" sz="1500">
                <a:solidFill>
                  <a:srgbClr val="F16038"/>
                </a:solidFill>
              </a:rPr>
              <a:t>విద్యార్థి రుణాల మాదిరిగా కాకుండా, స్కాలర్‌షిప్‌లు గిఫ్ట్ ఎయిడ్ గా పరిగణించబడతాయి, అంటే ఆ మొత్తాన్ని తిరిగి చెల్లించాల్సిన అవసరం లేదు.</a:t>
            </a:r>
            <a:endParaRPr sz="1500">
              <a:solidFill>
                <a:srgbClr val="F16038"/>
              </a:solidFill>
            </a:endParaRPr>
          </a:p>
          <a:p>
            <a:pPr indent="0" lvl="0" marL="0" rtl="0" algn="ctr">
              <a:lnSpc>
                <a:spcPct val="100000"/>
              </a:lnSpc>
              <a:spcBef>
                <a:spcPts val="0"/>
              </a:spcBef>
              <a:spcAft>
                <a:spcPts val="0"/>
              </a:spcAft>
              <a:buClr>
                <a:schemeClr val="dk1"/>
              </a:buClr>
              <a:buSzPts val="1100"/>
              <a:buFont typeface="Arial"/>
              <a:buNone/>
            </a:pPr>
            <a:r>
              <a:t/>
            </a:r>
            <a:endParaRPr sz="1700">
              <a:solidFill>
                <a:srgbClr val="F16038"/>
              </a:solidFill>
            </a:endParaRPr>
          </a:p>
          <a:p>
            <a:pPr indent="0" lvl="0" marL="0" rtl="0" algn="ctr">
              <a:lnSpc>
                <a:spcPct val="100000"/>
              </a:lnSpc>
              <a:spcBef>
                <a:spcPts val="0"/>
              </a:spcBef>
              <a:spcAft>
                <a:spcPts val="0"/>
              </a:spcAft>
              <a:buClr>
                <a:schemeClr val="dk1"/>
              </a:buClr>
              <a:buSzPts val="2400"/>
              <a:buNone/>
            </a:pPr>
            <a:r>
              <a:t/>
            </a:r>
            <a:endParaRPr sz="1700">
              <a:solidFill>
                <a:srgbClr val="F16038"/>
              </a:solidFill>
            </a:endParaRPr>
          </a:p>
          <a:p>
            <a:pPr indent="0" lvl="0" marL="177800" rtl="0" algn="l">
              <a:lnSpc>
                <a:spcPct val="90000"/>
              </a:lnSpc>
              <a:spcBef>
                <a:spcPts val="800"/>
              </a:spcBef>
              <a:spcAft>
                <a:spcPts val="0"/>
              </a:spcAft>
              <a:buClr>
                <a:schemeClr val="dk1"/>
              </a:buClr>
              <a:buSzPts val="3000"/>
              <a:buNone/>
            </a:pPr>
            <a:r>
              <a:t/>
            </a:r>
            <a:endParaRPr sz="2400">
              <a:solidFill>
                <a:srgbClr val="F16038"/>
              </a:solidFill>
            </a:endParaRPr>
          </a:p>
        </p:txBody>
      </p:sp>
      <p:sp>
        <p:nvSpPr>
          <p:cNvPr id="971" name="Google Shape;971;p136"/>
          <p:cNvSpPr txBox="1"/>
          <p:nvPr>
            <p:ph type="title"/>
          </p:nvPr>
        </p:nvSpPr>
        <p:spPr>
          <a:xfrm>
            <a:off x="247492" y="549490"/>
            <a:ext cx="66987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lang="en"/>
              <a:t>What are scholarships?</a:t>
            </a:r>
            <a:endParaRPr/>
          </a:p>
          <a:p>
            <a:pPr indent="0" lvl="0" marL="0" rtl="0" algn="l">
              <a:lnSpc>
                <a:spcPct val="90000"/>
              </a:lnSpc>
              <a:spcBef>
                <a:spcPts val="0"/>
              </a:spcBef>
              <a:spcAft>
                <a:spcPts val="0"/>
              </a:spcAft>
              <a:buClr>
                <a:schemeClr val="dk1"/>
              </a:buClr>
              <a:buSzPct val="33333"/>
              <a:buFont typeface="Arial"/>
              <a:buNone/>
            </a:pPr>
            <a:r>
              <a:rPr lang="en">
                <a:solidFill>
                  <a:srgbClr val="F16038"/>
                </a:solidFill>
              </a:rPr>
              <a:t>స్కాలర్‌షిప్‌లు అంటే ఏమిటి?</a:t>
            </a:r>
            <a:endParaRPr>
              <a:solidFill>
                <a:srgbClr val="F16038"/>
              </a:solidFill>
            </a:endParaRPr>
          </a:p>
        </p:txBody>
      </p:sp>
      <p:sp>
        <p:nvSpPr>
          <p:cNvPr id="972" name="Google Shape;972;p136"/>
          <p:cNvSpPr/>
          <p:nvPr/>
        </p:nvSpPr>
        <p:spPr>
          <a:xfrm>
            <a:off x="57301" y="2585651"/>
            <a:ext cx="190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 </a:t>
            </a:r>
            <a:endParaRPr sz="1100"/>
          </a:p>
        </p:txBody>
      </p:sp>
      <p:pic>
        <p:nvPicPr>
          <p:cNvPr descr="Counseling Center / Scholarships" id="973" name="Google Shape;973;p136"/>
          <p:cNvPicPr preferRelativeResize="0"/>
          <p:nvPr/>
        </p:nvPicPr>
        <p:blipFill rotWithShape="1">
          <a:blip r:embed="rId3">
            <a:alphaModFix/>
          </a:blip>
          <a:srcRect b="50339" l="0" r="0" t="0"/>
          <a:stretch/>
        </p:blipFill>
        <p:spPr>
          <a:xfrm>
            <a:off x="231565" y="-212703"/>
            <a:ext cx="3686175" cy="805324"/>
          </a:xfrm>
          <a:prstGeom prst="rect">
            <a:avLst/>
          </a:prstGeom>
          <a:noFill/>
          <a:ln>
            <a:noFill/>
          </a:ln>
        </p:spPr>
      </p:pic>
      <p:sp>
        <p:nvSpPr>
          <p:cNvPr id="974" name="Google Shape;974;p136"/>
          <p:cNvSpPr/>
          <p:nvPr/>
        </p:nvSpPr>
        <p:spPr>
          <a:xfrm>
            <a:off x="1002396" y="1600200"/>
            <a:ext cx="1272000" cy="1112700"/>
          </a:xfrm>
          <a:prstGeom prst="hexagon">
            <a:avLst>
              <a:gd fmla="val 25000" name="adj"/>
              <a:gd fmla="val 115470" name="vf"/>
            </a:avLst>
          </a:prstGeom>
          <a:solidFill>
            <a:srgbClr val="990033"/>
          </a:solidFill>
          <a:ln>
            <a:noFill/>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5" name="Google Shape;975;p136"/>
          <p:cNvSpPr/>
          <p:nvPr/>
        </p:nvSpPr>
        <p:spPr>
          <a:xfrm>
            <a:off x="0" y="2156550"/>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6" name="Google Shape;976;p136"/>
          <p:cNvSpPr/>
          <p:nvPr/>
        </p:nvSpPr>
        <p:spPr>
          <a:xfrm>
            <a:off x="2002096" y="2156550"/>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7" name="Google Shape;977;p136"/>
          <p:cNvSpPr/>
          <p:nvPr/>
        </p:nvSpPr>
        <p:spPr>
          <a:xfrm>
            <a:off x="2002096" y="3261161"/>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8" name="Google Shape;978;p136"/>
          <p:cNvSpPr/>
          <p:nvPr/>
        </p:nvSpPr>
        <p:spPr>
          <a:xfrm>
            <a:off x="0" y="3269252"/>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9" name="Google Shape;979;p136"/>
          <p:cNvSpPr/>
          <p:nvPr/>
        </p:nvSpPr>
        <p:spPr>
          <a:xfrm>
            <a:off x="998026" y="3809421"/>
            <a:ext cx="12720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0" name="Google Shape;980;p136"/>
          <p:cNvSpPr txBox="1"/>
          <p:nvPr/>
        </p:nvSpPr>
        <p:spPr>
          <a:xfrm>
            <a:off x="894237" y="1752601"/>
            <a:ext cx="1432800" cy="823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Academics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Field of Study</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HS Grades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Major</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Test Scores</a:t>
            </a:r>
            <a:endParaRPr sz="900">
              <a:solidFill>
                <a:schemeClr val="lt1"/>
              </a:solidFill>
              <a:latin typeface="Calibri"/>
              <a:ea typeface="Calibri"/>
              <a:cs typeface="Calibri"/>
              <a:sym typeface="Calibri"/>
            </a:endParaRPr>
          </a:p>
        </p:txBody>
      </p:sp>
      <p:sp>
        <p:nvSpPr>
          <p:cNvPr id="981" name="Google Shape;981;p136"/>
          <p:cNvSpPr txBox="1"/>
          <p:nvPr/>
        </p:nvSpPr>
        <p:spPr>
          <a:xfrm>
            <a:off x="1921824" y="2361025"/>
            <a:ext cx="1432800" cy="823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Background</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Culture</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Ethnicity</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First-Gen</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Religion</a:t>
            </a:r>
            <a:endParaRPr sz="900">
              <a:solidFill>
                <a:schemeClr val="lt1"/>
              </a:solidFill>
              <a:latin typeface="Calibri"/>
              <a:ea typeface="Calibri"/>
              <a:cs typeface="Calibri"/>
              <a:sym typeface="Calibri"/>
            </a:endParaRPr>
          </a:p>
        </p:txBody>
      </p:sp>
      <p:sp>
        <p:nvSpPr>
          <p:cNvPr id="982" name="Google Shape;982;p136"/>
          <p:cNvSpPr txBox="1"/>
          <p:nvPr/>
        </p:nvSpPr>
        <p:spPr>
          <a:xfrm>
            <a:off x="1927844" y="3468919"/>
            <a:ext cx="1432800" cy="638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Other</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Company Sponsored</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Government Sponsored</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Graduate School</a:t>
            </a:r>
            <a:endParaRPr sz="800">
              <a:solidFill>
                <a:schemeClr val="lt1"/>
              </a:solidFill>
              <a:latin typeface="Calibri"/>
              <a:ea typeface="Calibri"/>
              <a:cs typeface="Calibri"/>
              <a:sym typeface="Calibri"/>
            </a:endParaRPr>
          </a:p>
        </p:txBody>
      </p:sp>
      <p:sp>
        <p:nvSpPr>
          <p:cNvPr id="983" name="Google Shape;983;p136"/>
          <p:cNvSpPr txBox="1"/>
          <p:nvPr/>
        </p:nvSpPr>
        <p:spPr>
          <a:xfrm>
            <a:off x="894237" y="4012355"/>
            <a:ext cx="1432800" cy="823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Skills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Art</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Dance</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Sports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Writing</a:t>
            </a:r>
            <a:endParaRPr sz="900">
              <a:solidFill>
                <a:schemeClr val="lt1"/>
              </a:solidFill>
              <a:latin typeface="Calibri"/>
              <a:ea typeface="Calibri"/>
              <a:cs typeface="Calibri"/>
              <a:sym typeface="Calibri"/>
            </a:endParaRPr>
          </a:p>
        </p:txBody>
      </p:sp>
      <p:sp>
        <p:nvSpPr>
          <p:cNvPr id="984" name="Google Shape;984;p136"/>
          <p:cNvSpPr txBox="1"/>
          <p:nvPr/>
        </p:nvSpPr>
        <p:spPr>
          <a:xfrm>
            <a:off x="-121363" y="3389781"/>
            <a:ext cx="1432800" cy="838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Financial </a:t>
            </a:r>
            <a:endParaRPr sz="1100"/>
          </a:p>
          <a:p>
            <a:pPr indent="0" lvl="0" marL="0" marR="0" rtl="0" algn="ctr">
              <a:spcBef>
                <a:spcPts val="0"/>
              </a:spcBef>
              <a:spcAft>
                <a:spcPts val="0"/>
              </a:spcAft>
              <a:buNone/>
            </a:pPr>
            <a:r>
              <a:rPr b="1" lang="en" sz="1300">
                <a:solidFill>
                  <a:schemeClr val="lt1"/>
                </a:solidFill>
                <a:latin typeface="Calibri"/>
                <a:ea typeface="Calibri"/>
                <a:cs typeface="Calibri"/>
                <a:sym typeface="Calibri"/>
              </a:rPr>
              <a:t>Need</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Family Income</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Financial Aid Eligibility</a:t>
            </a:r>
            <a:endParaRPr sz="1100"/>
          </a:p>
          <a:p>
            <a:pPr indent="0" lvl="0" marL="0" marR="0" rtl="0" algn="ctr">
              <a:spcBef>
                <a:spcPts val="0"/>
              </a:spcBef>
              <a:spcAft>
                <a:spcPts val="0"/>
              </a:spcAft>
              <a:buNone/>
            </a:pPr>
            <a:r>
              <a:rPr lang="en" sz="800">
                <a:solidFill>
                  <a:schemeClr val="lt1"/>
                </a:solidFill>
                <a:latin typeface="Calibri"/>
                <a:ea typeface="Calibri"/>
                <a:cs typeface="Calibri"/>
                <a:sym typeface="Calibri"/>
              </a:rPr>
              <a:t>Parent Education</a:t>
            </a:r>
            <a:endParaRPr sz="800">
              <a:solidFill>
                <a:schemeClr val="lt1"/>
              </a:solidFill>
              <a:latin typeface="Calibri"/>
              <a:ea typeface="Calibri"/>
              <a:cs typeface="Calibri"/>
              <a:sym typeface="Calibri"/>
            </a:endParaRPr>
          </a:p>
        </p:txBody>
      </p:sp>
      <p:sp>
        <p:nvSpPr>
          <p:cNvPr id="985" name="Google Shape;985;p136"/>
          <p:cNvSpPr txBox="1"/>
          <p:nvPr/>
        </p:nvSpPr>
        <p:spPr>
          <a:xfrm>
            <a:off x="-133350" y="2342753"/>
            <a:ext cx="1432800" cy="684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300">
                <a:solidFill>
                  <a:schemeClr val="lt1"/>
                </a:solidFill>
                <a:latin typeface="Calibri"/>
                <a:ea typeface="Calibri"/>
                <a:cs typeface="Calibri"/>
                <a:sym typeface="Calibri"/>
              </a:rPr>
              <a:t>Activities</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Leadership</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Military</a:t>
            </a:r>
            <a:endParaRPr sz="1100"/>
          </a:p>
          <a:p>
            <a:pPr indent="0" lvl="0" marL="0" marR="0" rtl="0" algn="ctr">
              <a:spcBef>
                <a:spcPts val="0"/>
              </a:spcBef>
              <a:spcAft>
                <a:spcPts val="0"/>
              </a:spcAft>
              <a:buNone/>
            </a:pPr>
            <a:r>
              <a:rPr lang="en" sz="900">
                <a:solidFill>
                  <a:schemeClr val="lt1"/>
                </a:solidFill>
                <a:latin typeface="Calibri"/>
                <a:ea typeface="Calibri"/>
                <a:cs typeface="Calibri"/>
                <a:sym typeface="Calibri"/>
              </a:rPr>
              <a:t>Volunteer Work</a:t>
            </a:r>
            <a:endParaRPr sz="900">
              <a:solidFill>
                <a:schemeClr val="lt1"/>
              </a:solidFill>
              <a:latin typeface="Calibri"/>
              <a:ea typeface="Calibri"/>
              <a:cs typeface="Calibri"/>
              <a:sym typeface="Calibri"/>
            </a:endParaRPr>
          </a:p>
        </p:txBody>
      </p:sp>
      <p:sp>
        <p:nvSpPr>
          <p:cNvPr id="986" name="Google Shape;986;p136"/>
          <p:cNvSpPr/>
          <p:nvPr/>
        </p:nvSpPr>
        <p:spPr>
          <a:xfrm>
            <a:off x="1156256" y="3195647"/>
            <a:ext cx="11148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Scholarship </a:t>
            </a:r>
            <a:endParaRPr sz="1100"/>
          </a:p>
          <a:p>
            <a:pPr indent="0" lvl="0" marL="0" marR="0" rtl="0" algn="ctr">
              <a:spcBef>
                <a:spcPts val="0"/>
              </a:spcBef>
              <a:spcAft>
                <a:spcPts val="0"/>
              </a:spcAft>
              <a:buNone/>
            </a:pPr>
            <a:r>
              <a:rPr b="1" lang="en" sz="1400">
                <a:solidFill>
                  <a:schemeClr val="dk1"/>
                </a:solidFill>
                <a:latin typeface="Calibri"/>
                <a:ea typeface="Calibri"/>
                <a:cs typeface="Calibri"/>
                <a:sym typeface="Calibri"/>
              </a:rPr>
              <a:t>Types</a:t>
            </a:r>
            <a:endParaRPr b="1" sz="1400">
              <a:solidFill>
                <a:schemeClr val="dk1"/>
              </a:solidFill>
              <a:latin typeface="Calibri"/>
              <a:ea typeface="Calibri"/>
              <a:cs typeface="Calibri"/>
              <a:sym typeface="Calibri"/>
            </a:endParaRPr>
          </a:p>
        </p:txBody>
      </p:sp>
      <p:pic>
        <p:nvPicPr>
          <p:cNvPr id="987" name="Google Shape;987;p136"/>
          <p:cNvPicPr preferRelativeResize="0"/>
          <p:nvPr/>
        </p:nvPicPr>
        <p:blipFill rotWithShape="1">
          <a:blip r:embed="rId4">
            <a:alphaModFix/>
          </a:blip>
          <a:srcRect b="0" l="0" r="0" t="0"/>
          <a:stretch/>
        </p:blipFill>
        <p:spPr>
          <a:xfrm>
            <a:off x="1419927" y="2614080"/>
            <a:ext cx="520949" cy="631416"/>
          </a:xfrm>
          <a:prstGeom prst="rect">
            <a:avLst/>
          </a:prstGeom>
          <a:noFill/>
          <a:ln>
            <a:noFill/>
          </a:ln>
        </p:spPr>
      </p:pic>
      <p:sp>
        <p:nvSpPr>
          <p:cNvPr id="988" name="Google Shape;988;p136"/>
          <p:cNvSpPr/>
          <p:nvPr/>
        </p:nvSpPr>
        <p:spPr>
          <a:xfrm>
            <a:off x="6773912" y="1600200"/>
            <a:ext cx="1327200" cy="1112700"/>
          </a:xfrm>
          <a:prstGeom prst="hexagon">
            <a:avLst>
              <a:gd fmla="val 25000" name="adj"/>
              <a:gd fmla="val 115470" name="vf"/>
            </a:avLst>
          </a:prstGeom>
          <a:solidFill>
            <a:srgbClr val="990033"/>
          </a:solidFill>
          <a:ln>
            <a:noFill/>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9" name="Google Shape;989;p136"/>
          <p:cNvSpPr/>
          <p:nvPr/>
        </p:nvSpPr>
        <p:spPr>
          <a:xfrm>
            <a:off x="5728050" y="2156552"/>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0" name="Google Shape;990;p136"/>
          <p:cNvSpPr/>
          <p:nvPr/>
        </p:nvSpPr>
        <p:spPr>
          <a:xfrm>
            <a:off x="7816961" y="2156552"/>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1" name="Google Shape;991;p136"/>
          <p:cNvSpPr/>
          <p:nvPr/>
        </p:nvSpPr>
        <p:spPr>
          <a:xfrm>
            <a:off x="7816961" y="3261164"/>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2" name="Google Shape;992;p136"/>
          <p:cNvSpPr/>
          <p:nvPr/>
        </p:nvSpPr>
        <p:spPr>
          <a:xfrm>
            <a:off x="5728050" y="3269254"/>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3" name="Google Shape;993;p136"/>
          <p:cNvSpPr/>
          <p:nvPr/>
        </p:nvSpPr>
        <p:spPr>
          <a:xfrm>
            <a:off x="6769352" y="3809424"/>
            <a:ext cx="1327200" cy="1112700"/>
          </a:xfrm>
          <a:prstGeom prst="hexagon">
            <a:avLst>
              <a:gd fmla="val 25000" name="adj"/>
              <a:gd fmla="val 115470" name="vf"/>
            </a:avLst>
          </a:prstGeom>
          <a:solidFill>
            <a:srgbClr val="990033"/>
          </a:solidFill>
          <a:ln cap="flat" cmpd="sng" w="9525">
            <a:solidFill>
              <a:srgbClr val="722E3C"/>
            </a:solidFill>
            <a:prstDash val="solid"/>
            <a:round/>
            <a:headEnd len="sm" w="sm" type="none"/>
            <a:tailEnd len="sm" w="sm" type="none"/>
          </a:ln>
          <a:effectLst>
            <a:outerShdw blurRad="57150" rotWithShape="0" algn="ctr" dir="5400000" dist="19050">
              <a:srgbClr val="000000">
                <a:alpha val="6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4" name="Google Shape;994;p136"/>
          <p:cNvSpPr txBox="1"/>
          <p:nvPr/>
        </p:nvSpPr>
        <p:spPr>
          <a:xfrm>
            <a:off x="6728230" y="1600199"/>
            <a:ext cx="1395000" cy="1362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b="1" lang="en" sz="1200">
                <a:solidFill>
                  <a:srgbClr val="F08B54"/>
                </a:solidFill>
                <a:latin typeface="Calibri"/>
                <a:ea typeface="Calibri"/>
                <a:cs typeface="Calibri"/>
                <a:sym typeface="Calibri"/>
              </a:rPr>
              <a:t>అకడమిక్</a:t>
            </a:r>
            <a:endParaRPr b="1" sz="12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200">
                <a:solidFill>
                  <a:srgbClr val="F08B54"/>
                </a:solidFill>
                <a:latin typeface="Calibri"/>
                <a:ea typeface="Calibri"/>
                <a:cs typeface="Calibri"/>
                <a:sym typeface="Calibri"/>
              </a:rPr>
              <a:t>ఫీల్డ్ ఆఫ్ స్టడీ</a:t>
            </a:r>
            <a:endParaRPr b="1" sz="12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200">
                <a:solidFill>
                  <a:srgbClr val="F08B54"/>
                </a:solidFill>
                <a:latin typeface="Calibri"/>
                <a:ea typeface="Calibri"/>
                <a:cs typeface="Calibri"/>
                <a:sym typeface="Calibri"/>
              </a:rPr>
              <a:t>HS గ్రేడ్</a:t>
            </a:r>
            <a:endParaRPr b="1" sz="12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200">
                <a:solidFill>
                  <a:srgbClr val="F08B54"/>
                </a:solidFill>
                <a:latin typeface="Calibri"/>
                <a:ea typeface="Calibri"/>
                <a:cs typeface="Calibri"/>
                <a:sym typeface="Calibri"/>
              </a:rPr>
              <a:t>మేజర్</a:t>
            </a:r>
            <a:endParaRPr b="1" sz="12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200">
                <a:solidFill>
                  <a:srgbClr val="F08B54"/>
                </a:solidFill>
                <a:latin typeface="Calibri"/>
                <a:ea typeface="Calibri"/>
                <a:cs typeface="Calibri"/>
                <a:sym typeface="Calibri"/>
              </a:rPr>
              <a:t>పరీక్ష స్కోర్లు</a:t>
            </a:r>
            <a:endParaRPr b="1" sz="12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b="1" sz="12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t/>
            </a:r>
            <a:endParaRPr b="1" sz="1200">
              <a:solidFill>
                <a:srgbClr val="F08B54"/>
              </a:solidFill>
              <a:latin typeface="Calibri"/>
              <a:ea typeface="Calibri"/>
              <a:cs typeface="Calibri"/>
              <a:sym typeface="Calibri"/>
            </a:endParaRPr>
          </a:p>
        </p:txBody>
      </p:sp>
      <p:sp>
        <p:nvSpPr>
          <p:cNvPr id="995" name="Google Shape;995;p136"/>
          <p:cNvSpPr txBox="1"/>
          <p:nvPr/>
        </p:nvSpPr>
        <p:spPr>
          <a:xfrm>
            <a:off x="7728734" y="2380266"/>
            <a:ext cx="1395000" cy="838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b="1" lang="en" sz="1000">
                <a:solidFill>
                  <a:srgbClr val="F08B54"/>
                </a:solidFill>
                <a:latin typeface="Calibri"/>
                <a:ea typeface="Calibri"/>
                <a:cs typeface="Calibri"/>
                <a:sym typeface="Calibri"/>
              </a:rPr>
              <a:t>బ్యాక్ గ్రౌండ్</a:t>
            </a:r>
            <a:endParaRPr b="1" sz="10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000">
                <a:solidFill>
                  <a:srgbClr val="F08B54"/>
                </a:solidFill>
                <a:latin typeface="Calibri"/>
                <a:ea typeface="Calibri"/>
                <a:cs typeface="Calibri"/>
                <a:sym typeface="Calibri"/>
              </a:rPr>
              <a:t>సంస్కృతి</a:t>
            </a:r>
            <a:endParaRPr b="1" sz="10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000">
                <a:solidFill>
                  <a:srgbClr val="F08B54"/>
                </a:solidFill>
                <a:latin typeface="Calibri"/>
                <a:ea typeface="Calibri"/>
                <a:cs typeface="Calibri"/>
                <a:sym typeface="Calibri"/>
              </a:rPr>
              <a:t>స్వజాతీయత</a:t>
            </a:r>
            <a:endParaRPr b="1" sz="10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000">
                <a:solidFill>
                  <a:srgbClr val="F08B54"/>
                </a:solidFill>
                <a:latin typeface="Calibri"/>
                <a:ea typeface="Calibri"/>
                <a:cs typeface="Calibri"/>
                <a:sym typeface="Calibri"/>
              </a:rPr>
              <a:t>ఫస్ట్-జెన్</a:t>
            </a:r>
            <a:endParaRPr b="1" sz="10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1000">
                <a:solidFill>
                  <a:srgbClr val="F08B54"/>
                </a:solidFill>
                <a:latin typeface="Calibri"/>
                <a:ea typeface="Calibri"/>
                <a:cs typeface="Calibri"/>
                <a:sym typeface="Calibri"/>
              </a:rPr>
              <a:t>మతం</a:t>
            </a:r>
            <a:endParaRPr b="1" sz="1000">
              <a:solidFill>
                <a:srgbClr val="F08B54"/>
              </a:solidFill>
              <a:latin typeface="Calibri"/>
              <a:ea typeface="Calibri"/>
              <a:cs typeface="Calibri"/>
              <a:sym typeface="Calibri"/>
            </a:endParaRPr>
          </a:p>
        </p:txBody>
      </p:sp>
      <p:sp>
        <p:nvSpPr>
          <p:cNvPr id="996" name="Google Shape;996;p136"/>
          <p:cNvSpPr txBox="1"/>
          <p:nvPr/>
        </p:nvSpPr>
        <p:spPr>
          <a:xfrm>
            <a:off x="7783045" y="3336192"/>
            <a:ext cx="1395000" cy="808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b="1" lang="en" sz="800">
                <a:solidFill>
                  <a:srgbClr val="F08B54"/>
                </a:solidFill>
                <a:latin typeface="Calibri"/>
                <a:ea typeface="Calibri"/>
                <a:cs typeface="Calibri"/>
                <a:sym typeface="Calibri"/>
              </a:rPr>
              <a:t>ఇతరములు</a:t>
            </a:r>
            <a:endParaRPr b="1" sz="8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b="1" lang="en" sz="800">
                <a:solidFill>
                  <a:srgbClr val="F08B54"/>
                </a:solidFill>
                <a:latin typeface="Calibri"/>
                <a:ea typeface="Calibri"/>
                <a:cs typeface="Calibri"/>
                <a:sym typeface="Calibri"/>
              </a:rPr>
              <a:t>కంపెనీచే స్పాన్సర్ చేయబడింది</a:t>
            </a:r>
            <a:endParaRPr b="1" sz="8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b="1" lang="en" sz="800">
                <a:solidFill>
                  <a:srgbClr val="F08B54"/>
                </a:solidFill>
                <a:latin typeface="Calibri"/>
                <a:ea typeface="Calibri"/>
                <a:cs typeface="Calibri"/>
                <a:sym typeface="Calibri"/>
              </a:rPr>
              <a:t>ప్రభుత్వంచే స్పాన్సర్ చేయబడింది</a:t>
            </a:r>
            <a:endParaRPr b="1" sz="8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b="1" lang="en" sz="800">
                <a:solidFill>
                  <a:srgbClr val="F08B54"/>
                </a:solidFill>
                <a:latin typeface="Calibri"/>
                <a:ea typeface="Calibri"/>
                <a:cs typeface="Calibri"/>
                <a:sym typeface="Calibri"/>
              </a:rPr>
              <a:t>గ్రాడ్యుయేట్ స్కూల్</a:t>
            </a:r>
            <a:endParaRPr b="1" sz="800">
              <a:solidFill>
                <a:srgbClr val="F08B54"/>
              </a:solidFill>
              <a:latin typeface="Calibri"/>
              <a:ea typeface="Calibri"/>
              <a:cs typeface="Calibri"/>
              <a:sym typeface="Calibri"/>
            </a:endParaRPr>
          </a:p>
        </p:txBody>
      </p:sp>
      <p:sp>
        <p:nvSpPr>
          <p:cNvPr id="997" name="Google Shape;997;p136"/>
          <p:cNvSpPr txBox="1"/>
          <p:nvPr/>
        </p:nvSpPr>
        <p:spPr>
          <a:xfrm>
            <a:off x="6728230" y="4047708"/>
            <a:ext cx="13950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నైపుణ్యాలు</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కళ</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నృత్యం</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క్రీడలు</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రచనా నైపుణ్యం</a:t>
            </a:r>
            <a:endParaRPr b="1" sz="900">
              <a:solidFill>
                <a:srgbClr val="F08B54"/>
              </a:solidFill>
              <a:latin typeface="Calibri"/>
              <a:ea typeface="Calibri"/>
              <a:cs typeface="Calibri"/>
              <a:sym typeface="Calibri"/>
            </a:endParaRPr>
          </a:p>
        </p:txBody>
      </p:sp>
      <p:sp>
        <p:nvSpPr>
          <p:cNvPr id="998" name="Google Shape;998;p136"/>
          <p:cNvSpPr txBox="1"/>
          <p:nvPr/>
        </p:nvSpPr>
        <p:spPr>
          <a:xfrm>
            <a:off x="5739397" y="3336207"/>
            <a:ext cx="1395000" cy="1223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ఆర్థిక</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అవసరం</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కుటుంబ ఆదాయం</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ఆర్థిక సహాయం పొందే అర్హత</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900">
                <a:solidFill>
                  <a:srgbClr val="F08B54"/>
                </a:solidFill>
                <a:latin typeface="Calibri"/>
                <a:ea typeface="Calibri"/>
                <a:cs typeface="Calibri"/>
                <a:sym typeface="Calibri"/>
              </a:rPr>
              <a:t>తల్లిదండ్రుల విద్యార్హత</a:t>
            </a:r>
            <a:endParaRPr b="1" sz="9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t/>
            </a:r>
            <a:endParaRPr b="1" sz="1200">
              <a:solidFill>
                <a:srgbClr val="F08B54"/>
              </a:solidFill>
              <a:latin typeface="Calibri"/>
              <a:ea typeface="Calibri"/>
              <a:cs typeface="Calibri"/>
              <a:sym typeface="Calibri"/>
            </a:endParaRPr>
          </a:p>
        </p:txBody>
      </p:sp>
      <p:sp>
        <p:nvSpPr>
          <p:cNvPr id="999" name="Google Shape;999;p136"/>
          <p:cNvSpPr txBox="1"/>
          <p:nvPr/>
        </p:nvSpPr>
        <p:spPr>
          <a:xfrm>
            <a:off x="5667075" y="2342744"/>
            <a:ext cx="13950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b="1" lang="en" sz="800">
                <a:solidFill>
                  <a:srgbClr val="F08B54"/>
                </a:solidFill>
                <a:latin typeface="Calibri"/>
                <a:ea typeface="Calibri"/>
                <a:cs typeface="Calibri"/>
                <a:sym typeface="Calibri"/>
              </a:rPr>
              <a:t>యాక్టివిటీలు</a:t>
            </a:r>
            <a:endParaRPr b="1" sz="8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800">
                <a:solidFill>
                  <a:srgbClr val="F08B54"/>
                </a:solidFill>
                <a:latin typeface="Calibri"/>
                <a:ea typeface="Calibri"/>
                <a:cs typeface="Calibri"/>
                <a:sym typeface="Calibri"/>
              </a:rPr>
              <a:t>నాయకత్వ అనుభవం</a:t>
            </a:r>
            <a:endParaRPr b="1" sz="8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800">
                <a:solidFill>
                  <a:srgbClr val="F08B54"/>
                </a:solidFill>
                <a:latin typeface="Calibri"/>
                <a:ea typeface="Calibri"/>
                <a:cs typeface="Calibri"/>
                <a:sym typeface="Calibri"/>
              </a:rPr>
              <a:t>మిలిటరీ</a:t>
            </a:r>
            <a:endParaRPr b="1" sz="8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rPr b="1" lang="en" sz="800">
                <a:solidFill>
                  <a:srgbClr val="F08B54"/>
                </a:solidFill>
                <a:latin typeface="Calibri"/>
                <a:ea typeface="Calibri"/>
                <a:cs typeface="Calibri"/>
                <a:sym typeface="Calibri"/>
              </a:rPr>
              <a:t>స్వచ్చందంగా పని చేసిన సందర్భాలు</a:t>
            </a:r>
            <a:endParaRPr b="1" sz="800">
              <a:solidFill>
                <a:srgbClr val="F08B54"/>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t/>
            </a:r>
            <a:endParaRPr b="1" sz="800">
              <a:solidFill>
                <a:srgbClr val="F08B54"/>
              </a:solidFill>
              <a:latin typeface="Calibri"/>
              <a:ea typeface="Calibri"/>
              <a:cs typeface="Calibri"/>
              <a:sym typeface="Calibri"/>
            </a:endParaRPr>
          </a:p>
          <a:p>
            <a:pPr indent="0" lvl="0" marL="0" marR="0" rtl="0" algn="ctr">
              <a:spcBef>
                <a:spcPts val="0"/>
              </a:spcBef>
              <a:spcAft>
                <a:spcPts val="0"/>
              </a:spcAft>
              <a:buSzPts val="1100"/>
              <a:buNone/>
            </a:pPr>
            <a:r>
              <a:t/>
            </a:r>
            <a:endParaRPr b="1" sz="1200">
              <a:solidFill>
                <a:srgbClr val="F08B54"/>
              </a:solidFill>
              <a:latin typeface="Calibri"/>
              <a:ea typeface="Calibri"/>
              <a:cs typeface="Calibri"/>
              <a:sym typeface="Calibri"/>
            </a:endParaRPr>
          </a:p>
        </p:txBody>
      </p:sp>
      <p:sp>
        <p:nvSpPr>
          <p:cNvPr id="1000" name="Google Shape;1000;p136"/>
          <p:cNvSpPr/>
          <p:nvPr/>
        </p:nvSpPr>
        <p:spPr>
          <a:xfrm>
            <a:off x="6871256" y="3195647"/>
            <a:ext cx="1114800" cy="484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Scholarship </a:t>
            </a:r>
            <a:endParaRPr sz="1100"/>
          </a:p>
          <a:p>
            <a:pPr indent="0" lvl="0" marL="0" marR="0" rtl="0" algn="ctr">
              <a:spcBef>
                <a:spcPts val="0"/>
              </a:spcBef>
              <a:spcAft>
                <a:spcPts val="0"/>
              </a:spcAft>
              <a:buNone/>
            </a:pPr>
            <a:r>
              <a:rPr b="1" lang="en" sz="1400">
                <a:solidFill>
                  <a:schemeClr val="dk1"/>
                </a:solidFill>
                <a:latin typeface="Calibri"/>
                <a:ea typeface="Calibri"/>
                <a:cs typeface="Calibri"/>
                <a:sym typeface="Calibri"/>
              </a:rPr>
              <a:t>Types</a:t>
            </a:r>
            <a:endParaRPr b="1" sz="1400">
              <a:solidFill>
                <a:schemeClr val="dk1"/>
              </a:solidFill>
              <a:latin typeface="Calibri"/>
              <a:ea typeface="Calibri"/>
              <a:cs typeface="Calibri"/>
              <a:sym typeface="Calibri"/>
            </a:endParaRPr>
          </a:p>
        </p:txBody>
      </p:sp>
      <p:pic>
        <p:nvPicPr>
          <p:cNvPr id="1001" name="Google Shape;1001;p136"/>
          <p:cNvPicPr preferRelativeResize="0"/>
          <p:nvPr/>
        </p:nvPicPr>
        <p:blipFill rotWithShape="1">
          <a:blip r:embed="rId4">
            <a:alphaModFix/>
          </a:blip>
          <a:srcRect b="0" l="0" r="0" t="0"/>
          <a:stretch/>
        </p:blipFill>
        <p:spPr>
          <a:xfrm>
            <a:off x="7134927" y="2614080"/>
            <a:ext cx="520949" cy="631416"/>
          </a:xfrm>
          <a:prstGeom prst="rect">
            <a:avLst/>
          </a:prstGeom>
          <a:noFill/>
          <a:ln>
            <a:noFill/>
          </a:ln>
        </p:spPr>
      </p:pic>
    </p:spTree>
  </p:cSld>
  <p:clrMapOvr>
    <a:masterClrMapping/>
  </p:clrMapOvr>
  <p:transition spd="med">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37"/>
          <p:cNvSpPr txBox="1"/>
          <p:nvPr>
            <p:ph type="ctrTitle"/>
          </p:nvPr>
        </p:nvSpPr>
        <p:spPr>
          <a:xfrm>
            <a:off x="510242" y="2175215"/>
            <a:ext cx="8173800" cy="10299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Oswald"/>
              <a:buNone/>
            </a:pPr>
            <a:r>
              <a:rPr lang="en"/>
              <a:t>Supporting Your </a:t>
            </a:r>
            <a:r>
              <a:rPr lang="en"/>
              <a:t>Student</a:t>
            </a:r>
            <a:endParaRPr/>
          </a:p>
          <a:p>
            <a:pPr indent="0" lvl="0" marL="0" rtl="0" algn="ctr">
              <a:lnSpc>
                <a:spcPct val="90000"/>
              </a:lnSpc>
              <a:spcBef>
                <a:spcPts val="0"/>
              </a:spcBef>
              <a:spcAft>
                <a:spcPts val="0"/>
              </a:spcAft>
              <a:buClr>
                <a:schemeClr val="lt1"/>
              </a:buClr>
              <a:buSzPts val="4100"/>
              <a:buFont typeface="Oswald"/>
              <a:buNone/>
            </a:pPr>
            <a:r>
              <a:rPr lang="en">
                <a:solidFill>
                  <a:srgbClr val="F08B54"/>
                </a:solidFill>
              </a:rPr>
              <a:t>మీ విద్యార్థికి మద్దతు ఇవ్వడం</a:t>
            </a:r>
            <a:endParaRPr>
              <a:solidFill>
                <a:srgbClr val="F08B5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6" name="Shape 726"/>
        <p:cNvGrpSpPr/>
        <p:nvPr/>
      </p:nvGrpSpPr>
      <p:grpSpPr>
        <a:xfrm>
          <a:off x="0" y="0"/>
          <a:ext cx="0" cy="0"/>
          <a:chOff x="0" y="0"/>
          <a:chExt cx="0" cy="0"/>
        </a:xfrm>
      </p:grpSpPr>
      <p:sp>
        <p:nvSpPr>
          <p:cNvPr id="727" name="Google Shape;727;p111"/>
          <p:cNvSpPr txBox="1"/>
          <p:nvPr/>
        </p:nvSpPr>
        <p:spPr>
          <a:xfrm>
            <a:off x="1136450" y="0"/>
            <a:ext cx="79698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rgbClr val="31538F"/>
                </a:solidFill>
                <a:latin typeface="Poppins"/>
                <a:ea typeface="Poppins"/>
                <a:cs typeface="Poppins"/>
                <a:sym typeface="Poppins"/>
              </a:rPr>
              <a:t>Presentations in Other Languages</a:t>
            </a:r>
            <a:endParaRPr b="1" sz="3400">
              <a:solidFill>
                <a:srgbClr val="31538F"/>
              </a:solidFill>
              <a:latin typeface="Poppins"/>
              <a:ea typeface="Poppins"/>
              <a:cs typeface="Poppins"/>
              <a:sym typeface="Poppins"/>
            </a:endParaRPr>
          </a:p>
          <a:p>
            <a:pPr indent="0" lvl="0" marL="0" rtl="0" algn="ctr">
              <a:spcBef>
                <a:spcPts val="0"/>
              </a:spcBef>
              <a:spcAft>
                <a:spcPts val="0"/>
              </a:spcAft>
              <a:buNone/>
            </a:pPr>
            <a:r>
              <a:rPr b="1" lang="en" sz="3400">
                <a:solidFill>
                  <a:srgbClr val="F16038"/>
                </a:solidFill>
                <a:latin typeface="Poppins"/>
                <a:ea typeface="Poppins"/>
                <a:cs typeface="Poppins"/>
                <a:sym typeface="Poppins"/>
              </a:rPr>
              <a:t>ఇతర భాషలలో ప్రదర్శనలు</a:t>
            </a:r>
            <a:endParaRPr b="1" sz="3400">
              <a:solidFill>
                <a:srgbClr val="F16038"/>
              </a:solidFill>
              <a:latin typeface="Poppins"/>
              <a:ea typeface="Poppins"/>
              <a:cs typeface="Poppins"/>
              <a:sym typeface="Poppins"/>
            </a:endParaRPr>
          </a:p>
        </p:txBody>
      </p:sp>
      <p:sp>
        <p:nvSpPr>
          <p:cNvPr id="728" name="Google Shape;728;p111"/>
          <p:cNvSpPr txBox="1"/>
          <p:nvPr/>
        </p:nvSpPr>
        <p:spPr>
          <a:xfrm>
            <a:off x="2279400" y="1639175"/>
            <a:ext cx="31527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500">
              <a:solidFill>
                <a:srgbClr val="31538F"/>
              </a:solidFill>
              <a:latin typeface="Poppins"/>
              <a:ea typeface="Poppins"/>
              <a:cs typeface="Poppins"/>
              <a:sym typeface="Poppins"/>
            </a:endParaRPr>
          </a:p>
        </p:txBody>
      </p:sp>
      <p:sp>
        <p:nvSpPr>
          <p:cNvPr id="729" name="Google Shape;729;p111"/>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Poppins"/>
                <a:ea typeface="Poppins"/>
                <a:cs typeface="Poppins"/>
                <a:sym typeface="Poppins"/>
              </a:rPr>
              <a:t>#T3Series</a:t>
            </a:r>
            <a:endParaRPr sz="2400">
              <a:solidFill>
                <a:srgbClr val="FFFFFF"/>
              </a:solidFill>
              <a:latin typeface="Poppins"/>
              <a:ea typeface="Poppins"/>
              <a:cs typeface="Poppins"/>
              <a:sym typeface="Poppins"/>
            </a:endParaRPr>
          </a:p>
        </p:txBody>
      </p:sp>
      <p:pic>
        <p:nvPicPr>
          <p:cNvPr id="730" name="Google Shape;730;p111"/>
          <p:cNvPicPr preferRelativeResize="0"/>
          <p:nvPr/>
        </p:nvPicPr>
        <p:blipFill>
          <a:blip r:embed="rId4">
            <a:alphaModFix/>
          </a:blip>
          <a:stretch>
            <a:fillRect/>
          </a:stretch>
        </p:blipFill>
        <p:spPr>
          <a:xfrm>
            <a:off x="5800850" y="1842925"/>
            <a:ext cx="3268800" cy="3268800"/>
          </a:xfrm>
          <a:prstGeom prst="rect">
            <a:avLst/>
          </a:prstGeom>
          <a:noFill/>
          <a:ln>
            <a:noFill/>
          </a:ln>
        </p:spPr>
      </p:pic>
      <p:sp>
        <p:nvSpPr>
          <p:cNvPr id="731" name="Google Shape;731;p111"/>
          <p:cNvSpPr txBox="1"/>
          <p:nvPr/>
        </p:nvSpPr>
        <p:spPr>
          <a:xfrm>
            <a:off x="5720399" y="1375825"/>
            <a:ext cx="3268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31538F"/>
                </a:solidFill>
                <a:latin typeface="Poppins"/>
                <a:ea typeface="Poppins"/>
                <a:cs typeface="Poppins"/>
                <a:sym typeface="Poppins"/>
              </a:rPr>
              <a:t>www.txel.org/t3series</a:t>
            </a:r>
            <a:endParaRPr b="1" sz="2100">
              <a:solidFill>
                <a:srgbClr val="31538F"/>
              </a:solidFill>
              <a:latin typeface="Poppins"/>
              <a:ea typeface="Poppins"/>
              <a:cs typeface="Poppins"/>
              <a:sym typeface="Poppins"/>
            </a:endParaRPr>
          </a:p>
        </p:txBody>
      </p:sp>
      <p:pic>
        <p:nvPicPr>
          <p:cNvPr id="732" name="Google Shape;732;p111"/>
          <p:cNvPicPr preferRelativeResize="0"/>
          <p:nvPr/>
        </p:nvPicPr>
        <p:blipFill rotWithShape="1">
          <a:blip r:embed="rId5">
            <a:alphaModFix/>
          </a:blip>
          <a:srcRect b="31522" l="0" r="7715" t="1322"/>
          <a:stretch/>
        </p:blipFill>
        <p:spPr>
          <a:xfrm>
            <a:off x="1299950" y="1375813"/>
            <a:ext cx="4325199" cy="1941966"/>
          </a:xfrm>
          <a:prstGeom prst="rect">
            <a:avLst/>
          </a:prstGeom>
          <a:noFill/>
          <a:ln cap="flat" cmpd="sng" w="28575">
            <a:solidFill>
              <a:srgbClr val="012169"/>
            </a:solidFill>
            <a:prstDash val="solid"/>
            <a:round/>
            <a:headEnd len="sm" w="sm" type="none"/>
            <a:tailEnd len="sm" w="sm" type="none"/>
          </a:ln>
        </p:spPr>
      </p:pic>
      <p:sp>
        <p:nvSpPr>
          <p:cNvPr id="733" name="Google Shape;733;p111"/>
          <p:cNvSpPr/>
          <p:nvPr/>
        </p:nvSpPr>
        <p:spPr>
          <a:xfrm>
            <a:off x="4058725" y="1957700"/>
            <a:ext cx="435300" cy="81300"/>
          </a:xfrm>
          <a:prstGeom prst="rect">
            <a:avLst/>
          </a:prstGeom>
          <a:solidFill>
            <a:schemeClr val="l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38"/>
          <p:cNvSpPr txBox="1"/>
          <p:nvPr>
            <p:ph type="title"/>
          </p:nvPr>
        </p:nvSpPr>
        <p:spPr>
          <a:xfrm>
            <a:off x="510241" y="579883"/>
            <a:ext cx="3102075" cy="810675"/>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Oswald"/>
              <a:buNone/>
            </a:pPr>
            <a:r>
              <a:rPr lang="en"/>
              <a:t>Stay Informed</a:t>
            </a:r>
            <a:endParaRPr/>
          </a:p>
          <a:p>
            <a:pPr indent="0" lvl="0" marL="0" rtl="0" algn="l">
              <a:lnSpc>
                <a:spcPct val="90000"/>
              </a:lnSpc>
              <a:spcBef>
                <a:spcPts val="0"/>
              </a:spcBef>
              <a:spcAft>
                <a:spcPts val="0"/>
              </a:spcAft>
              <a:buClr>
                <a:schemeClr val="lt1"/>
              </a:buClr>
              <a:buSzPct val="114084"/>
              <a:buFont typeface="Oswald"/>
              <a:buNone/>
            </a:pPr>
            <a:r>
              <a:rPr lang="en">
                <a:solidFill>
                  <a:srgbClr val="F08B54"/>
                </a:solidFill>
              </a:rPr>
              <a:t> </a:t>
            </a:r>
            <a:r>
              <a:rPr lang="en" sz="2366">
                <a:solidFill>
                  <a:srgbClr val="F08B54"/>
                </a:solidFill>
              </a:rPr>
              <a:t>సమాచారాన్ని పొందండి</a:t>
            </a:r>
            <a:endParaRPr sz="2366">
              <a:solidFill>
                <a:srgbClr val="F08B54"/>
              </a:solidFill>
            </a:endParaRPr>
          </a:p>
        </p:txBody>
      </p:sp>
      <p:sp>
        <p:nvSpPr>
          <p:cNvPr id="1012" name="Google Shape;1012;p138"/>
          <p:cNvSpPr txBox="1"/>
          <p:nvPr>
            <p:ph idx="1" type="body"/>
          </p:nvPr>
        </p:nvSpPr>
        <p:spPr>
          <a:xfrm>
            <a:off x="510250" y="1752649"/>
            <a:ext cx="3102000" cy="3143100"/>
          </a:xfrm>
          <a:prstGeom prst="rect">
            <a:avLst/>
          </a:prstGeom>
          <a:noFill/>
          <a:ln>
            <a:noFill/>
          </a:ln>
        </p:spPr>
        <p:txBody>
          <a:bodyPr anchorCtr="0" anchor="t" bIns="34275" lIns="68575" spcFirstLastPara="1" rIns="68575" wrap="square" tIns="34275">
            <a:normAutofit/>
          </a:bodyPr>
          <a:lstStyle/>
          <a:p>
            <a:pPr indent="-196850" lvl="0" marL="177800" rtl="0" algn="l">
              <a:lnSpc>
                <a:spcPct val="90000"/>
              </a:lnSpc>
              <a:spcBef>
                <a:spcPts val="0"/>
              </a:spcBef>
              <a:spcAft>
                <a:spcPts val="0"/>
              </a:spcAft>
              <a:buClr>
                <a:schemeClr val="lt1"/>
              </a:buClr>
              <a:buSzPts val="1700"/>
              <a:buFont typeface="Arial"/>
              <a:buChar char="•"/>
            </a:pPr>
            <a:r>
              <a:rPr lang="en" sz="1700">
                <a:latin typeface="Vollkorn"/>
                <a:ea typeface="Vollkorn"/>
                <a:cs typeface="Vollkorn"/>
                <a:sym typeface="Vollkorn"/>
              </a:rPr>
              <a:t>Newsletters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న్యూస్ లెటర్ లు</a:t>
            </a:r>
            <a:endParaRPr sz="1700">
              <a:solidFill>
                <a:srgbClr val="F08B54"/>
              </a:solidFill>
              <a:latin typeface="Vollkorn"/>
              <a:ea typeface="Vollkorn"/>
              <a:cs typeface="Vollkorn"/>
              <a:sym typeface="Vollkorn"/>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Socials</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సొషల్స్</a:t>
            </a:r>
            <a:endParaRPr sz="2100">
              <a:solidFill>
                <a:srgbClr val="F08B54"/>
              </a:solidFill>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Counselors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కౌన్సిలర్లు</a:t>
            </a:r>
            <a:endParaRPr sz="1700">
              <a:solidFill>
                <a:srgbClr val="F08B54"/>
              </a:solidFill>
              <a:latin typeface="Vollkorn"/>
              <a:ea typeface="Vollkorn"/>
              <a:cs typeface="Vollkorn"/>
              <a:sym typeface="Vollkorn"/>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Parent workshops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తల్లిదండ్రుల వర్క్‌షాప్‌లు</a:t>
            </a:r>
            <a:endParaRPr sz="2100">
              <a:solidFill>
                <a:srgbClr val="F08B54"/>
              </a:solidFill>
            </a:endParaRPr>
          </a:p>
          <a:p>
            <a:pPr indent="-196850" lvl="0" marL="177800" rtl="0" algn="l">
              <a:lnSpc>
                <a:spcPct val="90000"/>
              </a:lnSpc>
              <a:spcBef>
                <a:spcPts val="800"/>
              </a:spcBef>
              <a:spcAft>
                <a:spcPts val="0"/>
              </a:spcAft>
              <a:buClr>
                <a:schemeClr val="lt1"/>
              </a:buClr>
              <a:buSzPts val="1700"/>
              <a:buFont typeface="Arial"/>
              <a:buChar char="•"/>
            </a:pPr>
            <a:r>
              <a:rPr lang="en" sz="1700">
                <a:latin typeface="Vollkorn"/>
                <a:ea typeface="Vollkorn"/>
                <a:cs typeface="Vollkorn"/>
                <a:sym typeface="Vollkorn"/>
              </a:rPr>
              <a:t>PTA </a:t>
            </a:r>
            <a:endParaRPr sz="1700">
              <a:latin typeface="Vollkorn"/>
              <a:ea typeface="Vollkorn"/>
              <a:cs typeface="Vollkorn"/>
              <a:sym typeface="Vollkorn"/>
            </a:endParaRPr>
          </a:p>
          <a:p>
            <a:pPr indent="0" lvl="0" marL="177800" rtl="0" algn="l">
              <a:lnSpc>
                <a:spcPct val="90000"/>
              </a:lnSpc>
              <a:spcBef>
                <a:spcPts val="0"/>
              </a:spcBef>
              <a:spcAft>
                <a:spcPts val="0"/>
              </a:spcAft>
              <a:buNone/>
            </a:pPr>
            <a:r>
              <a:rPr lang="en" sz="1700">
                <a:solidFill>
                  <a:srgbClr val="F08B54"/>
                </a:solidFill>
                <a:latin typeface="Vollkorn"/>
                <a:ea typeface="Vollkorn"/>
                <a:cs typeface="Vollkorn"/>
                <a:sym typeface="Vollkorn"/>
              </a:rPr>
              <a:t>PTA</a:t>
            </a:r>
            <a:endParaRPr sz="2100">
              <a:solidFill>
                <a:srgbClr val="F08B54"/>
              </a:solidFill>
            </a:endParaRPr>
          </a:p>
        </p:txBody>
      </p:sp>
      <p:pic>
        <p:nvPicPr>
          <p:cNvPr id="1013" name="Google Shape;1013;p138"/>
          <p:cNvPicPr preferRelativeResize="0"/>
          <p:nvPr/>
        </p:nvPicPr>
        <p:blipFill rotWithShape="1">
          <a:blip r:embed="rId3">
            <a:alphaModFix/>
          </a:blip>
          <a:srcRect b="568" l="28570" r="0" t="0"/>
          <a:stretch/>
        </p:blipFill>
        <p:spPr>
          <a:xfrm>
            <a:off x="4424995" y="-60325"/>
            <a:ext cx="6103305" cy="5203825"/>
          </a:xfrm>
          <a:prstGeom prst="rect">
            <a:avLst/>
          </a:prstGeom>
          <a:noFill/>
          <a:ln>
            <a:noFill/>
          </a:ln>
          <a:effectLst>
            <a:outerShdw blurRad="76200" rotWithShape="0" algn="tl" dir="5040000" dist="63500">
              <a:srgbClr val="000000">
                <a:alpha val="40784"/>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39"/>
          <p:cNvSpPr txBox="1"/>
          <p:nvPr>
            <p:ph idx="1" type="body"/>
          </p:nvPr>
        </p:nvSpPr>
        <p:spPr>
          <a:xfrm>
            <a:off x="219075" y="1752650"/>
            <a:ext cx="4219500" cy="2699400"/>
          </a:xfrm>
          <a:prstGeom prst="rect">
            <a:avLst/>
          </a:prstGeom>
          <a:noFill/>
          <a:ln>
            <a:noFill/>
          </a:ln>
        </p:spPr>
        <p:txBody>
          <a:bodyPr anchorCtr="0" anchor="t" bIns="34275" lIns="68575" spcFirstLastPara="1" rIns="68575" wrap="square" tIns="34275">
            <a:noAutofit/>
          </a:bodyPr>
          <a:lstStyle/>
          <a:p>
            <a:pPr indent="-184150" lvl="0" marL="177800" rtl="0" algn="l">
              <a:lnSpc>
                <a:spcPct val="80000"/>
              </a:lnSpc>
              <a:spcBef>
                <a:spcPts val="0"/>
              </a:spcBef>
              <a:spcAft>
                <a:spcPts val="0"/>
              </a:spcAft>
              <a:buClr>
                <a:schemeClr val="lt1"/>
              </a:buClr>
              <a:buSzPts val="1700"/>
              <a:buFont typeface="Arial"/>
              <a:buChar char="•"/>
            </a:pPr>
            <a:r>
              <a:rPr lang="en" sz="1700">
                <a:latin typeface="Vollkorn"/>
                <a:ea typeface="Vollkorn"/>
                <a:cs typeface="Vollkorn"/>
                <a:sym typeface="Vollkorn"/>
              </a:rPr>
              <a:t>Volunteer work </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స్వచ్చందంగా పనిచేయడం</a:t>
            </a:r>
            <a:endParaRPr sz="1700">
              <a:solidFill>
                <a:srgbClr val="F08B54"/>
              </a:solidFill>
              <a:latin typeface="Vollkorn"/>
              <a:ea typeface="Vollkorn"/>
              <a:cs typeface="Vollkorn"/>
              <a:sym typeface="Vollkorn"/>
            </a:endParaRPr>
          </a:p>
          <a:p>
            <a:pPr indent="-184150" lvl="0" marL="177800" rtl="0" algn="l">
              <a:lnSpc>
                <a:spcPct val="80000"/>
              </a:lnSpc>
              <a:spcBef>
                <a:spcPts val="800"/>
              </a:spcBef>
              <a:spcAft>
                <a:spcPts val="0"/>
              </a:spcAft>
              <a:buClr>
                <a:schemeClr val="lt1"/>
              </a:buClr>
              <a:buSzPts val="1700"/>
              <a:buFont typeface="Arial"/>
              <a:buChar char="•"/>
            </a:pPr>
            <a:r>
              <a:rPr lang="en" sz="1700">
                <a:latin typeface="Vollkorn"/>
                <a:ea typeface="Vollkorn"/>
                <a:cs typeface="Vollkorn"/>
                <a:sym typeface="Vollkorn"/>
              </a:rPr>
              <a:t>Summer internships </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వేసవి ఇంటర్న్‌షిప్‌లు</a:t>
            </a:r>
            <a:endParaRPr sz="1700">
              <a:solidFill>
                <a:srgbClr val="F08B54"/>
              </a:solidFill>
              <a:latin typeface="Vollkorn"/>
              <a:ea typeface="Vollkorn"/>
              <a:cs typeface="Vollkorn"/>
              <a:sym typeface="Vollkorn"/>
            </a:endParaRPr>
          </a:p>
          <a:p>
            <a:pPr indent="-184150" lvl="0" marL="177800" rtl="0" algn="l">
              <a:lnSpc>
                <a:spcPct val="80000"/>
              </a:lnSpc>
              <a:spcBef>
                <a:spcPts val="800"/>
              </a:spcBef>
              <a:spcAft>
                <a:spcPts val="0"/>
              </a:spcAft>
              <a:buClr>
                <a:schemeClr val="lt1"/>
              </a:buClr>
              <a:buSzPts val="1700"/>
              <a:buFont typeface="Arial"/>
              <a:buChar char="•"/>
            </a:pPr>
            <a:r>
              <a:rPr lang="en" sz="1700">
                <a:latin typeface="Vollkorn"/>
                <a:ea typeface="Vollkorn"/>
                <a:cs typeface="Vollkorn"/>
                <a:sym typeface="Vollkorn"/>
              </a:rPr>
              <a:t>Summer job </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వేసవి ఉద్యోగం</a:t>
            </a:r>
            <a:endParaRPr sz="1700">
              <a:solidFill>
                <a:srgbClr val="F08B54"/>
              </a:solidFill>
              <a:latin typeface="Vollkorn"/>
              <a:ea typeface="Vollkorn"/>
              <a:cs typeface="Vollkorn"/>
              <a:sym typeface="Vollkorn"/>
            </a:endParaRPr>
          </a:p>
          <a:p>
            <a:pPr indent="-184150" lvl="0" marL="177800" rtl="0" algn="l">
              <a:lnSpc>
                <a:spcPct val="80000"/>
              </a:lnSpc>
              <a:spcBef>
                <a:spcPts val="800"/>
              </a:spcBef>
              <a:spcAft>
                <a:spcPts val="0"/>
              </a:spcAft>
              <a:buClr>
                <a:schemeClr val="lt1"/>
              </a:buClr>
              <a:buSzPts val="1700"/>
              <a:buFont typeface="Arial"/>
              <a:buChar char="•"/>
            </a:pPr>
            <a:r>
              <a:rPr b="1" lang="en" sz="1700" u="sng">
                <a:latin typeface="Vollkorn"/>
                <a:ea typeface="Vollkorn"/>
                <a:cs typeface="Vollkorn"/>
                <a:sym typeface="Vollkorn"/>
              </a:rPr>
              <a:t>Leadership</a:t>
            </a:r>
            <a:r>
              <a:rPr lang="en" sz="1700">
                <a:latin typeface="Vollkorn"/>
                <a:ea typeface="Vollkorn"/>
                <a:cs typeface="Vollkorn"/>
                <a:sym typeface="Vollkorn"/>
              </a:rPr>
              <a:t> in clubs and organizations</a:t>
            </a:r>
            <a:endParaRPr sz="1700">
              <a:latin typeface="Vollkorn"/>
              <a:ea typeface="Vollkorn"/>
              <a:cs typeface="Vollkorn"/>
              <a:sym typeface="Vollkorn"/>
            </a:endParaRPr>
          </a:p>
          <a:p>
            <a:pPr indent="0" lvl="0" marL="177800" rtl="0" algn="l">
              <a:lnSpc>
                <a:spcPct val="80000"/>
              </a:lnSpc>
              <a:spcBef>
                <a:spcPts val="0"/>
              </a:spcBef>
              <a:spcAft>
                <a:spcPts val="0"/>
              </a:spcAft>
              <a:buNone/>
            </a:pPr>
            <a:r>
              <a:rPr lang="en" sz="1700">
                <a:solidFill>
                  <a:srgbClr val="F08B54"/>
                </a:solidFill>
                <a:latin typeface="Vollkorn"/>
                <a:ea typeface="Vollkorn"/>
                <a:cs typeface="Vollkorn"/>
                <a:sym typeface="Vollkorn"/>
              </a:rPr>
              <a:t>క్లబ్‌లు మరియు సంస్థలలో నాయకత్వం</a:t>
            </a:r>
            <a:endParaRPr sz="1700">
              <a:latin typeface="Vollkorn"/>
              <a:ea typeface="Vollkorn"/>
              <a:cs typeface="Vollkorn"/>
              <a:sym typeface="Vollkorn"/>
            </a:endParaRPr>
          </a:p>
          <a:p>
            <a:pPr indent="0" lvl="0" marL="0" rtl="0" algn="l">
              <a:lnSpc>
                <a:spcPct val="80000"/>
              </a:lnSpc>
              <a:spcBef>
                <a:spcPts val="800"/>
              </a:spcBef>
              <a:spcAft>
                <a:spcPts val="0"/>
              </a:spcAft>
              <a:buClr>
                <a:schemeClr val="lt1"/>
              </a:buClr>
              <a:buSzPts val="1500"/>
              <a:buNone/>
            </a:pPr>
            <a:r>
              <a:rPr lang="en" sz="1700">
                <a:latin typeface="Vollkorn"/>
                <a:ea typeface="Vollkorn"/>
                <a:cs typeface="Vollkorn"/>
                <a:sym typeface="Vollkorn"/>
              </a:rPr>
              <a:t>This can boost up a student’s college application.  </a:t>
            </a:r>
            <a:endParaRPr sz="2000"/>
          </a:p>
          <a:p>
            <a:pPr indent="0" lvl="0" marL="0" rtl="0" algn="l">
              <a:lnSpc>
                <a:spcPct val="80000"/>
              </a:lnSpc>
              <a:spcBef>
                <a:spcPts val="800"/>
              </a:spcBef>
              <a:spcAft>
                <a:spcPts val="0"/>
              </a:spcAft>
              <a:buClr>
                <a:schemeClr val="lt1"/>
              </a:buClr>
              <a:buSzPts val="1500"/>
              <a:buFont typeface="Arial"/>
              <a:buNone/>
            </a:pPr>
            <a:r>
              <a:rPr lang="en" sz="1700">
                <a:solidFill>
                  <a:srgbClr val="F08B54"/>
                </a:solidFill>
                <a:latin typeface="Vollkorn"/>
                <a:ea typeface="Vollkorn"/>
                <a:cs typeface="Vollkorn"/>
                <a:sym typeface="Vollkorn"/>
              </a:rPr>
              <a:t>ఇది విద్యార్థి కాలీజీకి చేసే దరఖాస్తును మెరుగుపరచగలదు.</a:t>
            </a:r>
            <a:endParaRPr sz="1700">
              <a:solidFill>
                <a:srgbClr val="F08B54"/>
              </a:solidFill>
              <a:latin typeface="Vollkorn"/>
              <a:ea typeface="Vollkorn"/>
              <a:cs typeface="Vollkorn"/>
              <a:sym typeface="Vollkorn"/>
            </a:endParaRPr>
          </a:p>
        </p:txBody>
      </p:sp>
      <p:pic>
        <p:nvPicPr>
          <p:cNvPr id="1019" name="Google Shape;1019;p139"/>
          <p:cNvPicPr preferRelativeResize="0"/>
          <p:nvPr/>
        </p:nvPicPr>
        <p:blipFill rotWithShape="1">
          <a:blip r:embed="rId3">
            <a:alphaModFix/>
          </a:blip>
          <a:srcRect b="0" l="15080" r="25601" t="0"/>
          <a:stretch/>
        </p:blipFill>
        <p:spPr>
          <a:xfrm>
            <a:off x="4572000" y="8"/>
            <a:ext cx="4569617" cy="5142233"/>
          </a:xfrm>
          <a:prstGeom prst="rect">
            <a:avLst/>
          </a:prstGeom>
          <a:noFill/>
          <a:ln>
            <a:noFill/>
          </a:ln>
        </p:spPr>
      </p:pic>
      <p:sp>
        <p:nvSpPr>
          <p:cNvPr id="1020" name="Google Shape;1020;p139"/>
          <p:cNvSpPr txBox="1"/>
          <p:nvPr>
            <p:ph type="title"/>
          </p:nvPr>
        </p:nvSpPr>
        <p:spPr>
          <a:xfrm>
            <a:off x="166375" y="557450"/>
            <a:ext cx="46107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Oswald"/>
              <a:buNone/>
            </a:pPr>
            <a:r>
              <a:rPr lang="en"/>
              <a:t>Encourage </a:t>
            </a:r>
            <a:r>
              <a:rPr lang="en"/>
              <a:t>student</a:t>
            </a:r>
            <a:r>
              <a:rPr lang="en"/>
              <a:t> to be involved</a:t>
            </a:r>
            <a:endParaRPr/>
          </a:p>
          <a:p>
            <a:pPr indent="0" lvl="0" marL="0" rtl="0" algn="l">
              <a:lnSpc>
                <a:spcPct val="90000"/>
              </a:lnSpc>
              <a:spcBef>
                <a:spcPts val="0"/>
              </a:spcBef>
              <a:spcAft>
                <a:spcPts val="0"/>
              </a:spcAft>
              <a:buClr>
                <a:schemeClr val="lt1"/>
              </a:buClr>
              <a:buSzPct val="108968"/>
              <a:buFont typeface="Oswald"/>
              <a:buNone/>
            </a:pPr>
            <a:r>
              <a:rPr lang="en" sz="2477">
                <a:solidFill>
                  <a:srgbClr val="F08B54"/>
                </a:solidFill>
              </a:rPr>
              <a:t>వీటిలో పాల్గొనడానికి విద్యార్థిని ప్రోత్సహించండి</a:t>
            </a:r>
            <a:endParaRPr sz="2477">
              <a:solidFill>
                <a:srgbClr val="F08B54"/>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40"/>
          <p:cNvSpPr txBox="1"/>
          <p:nvPr>
            <p:ph idx="1" type="body"/>
          </p:nvPr>
        </p:nvSpPr>
        <p:spPr>
          <a:xfrm>
            <a:off x="510250" y="1581150"/>
            <a:ext cx="8023500" cy="3476700"/>
          </a:xfrm>
          <a:prstGeom prst="rect">
            <a:avLst/>
          </a:prstGeom>
          <a:noFill/>
          <a:ln>
            <a:noFill/>
          </a:ln>
        </p:spPr>
        <p:txBody>
          <a:bodyPr anchorCtr="0" anchor="t" bIns="34275" lIns="68575" spcFirstLastPara="1" rIns="68575" wrap="square" tIns="34275">
            <a:normAutofit lnSpcReduction="10000"/>
          </a:bodyPr>
          <a:lstStyle/>
          <a:p>
            <a:pPr indent="-177800" lvl="0" marL="177800" rtl="0" algn="l">
              <a:lnSpc>
                <a:spcPct val="90000"/>
              </a:lnSpc>
              <a:spcBef>
                <a:spcPts val="0"/>
              </a:spcBef>
              <a:spcAft>
                <a:spcPts val="0"/>
              </a:spcAft>
              <a:buClr>
                <a:schemeClr val="lt1"/>
              </a:buClr>
              <a:buSzPts val="1600"/>
              <a:buChar char="▪"/>
            </a:pPr>
            <a:r>
              <a:rPr lang="en" sz="1600">
                <a:latin typeface="Vollkorn"/>
                <a:ea typeface="Vollkorn"/>
                <a:cs typeface="Vollkorn"/>
                <a:sym typeface="Vollkorn"/>
              </a:rPr>
              <a:t>Encourage </a:t>
            </a:r>
            <a:r>
              <a:rPr lang="en" sz="1600">
                <a:latin typeface="Vollkorn"/>
                <a:ea typeface="Vollkorn"/>
                <a:cs typeface="Vollkorn"/>
                <a:sym typeface="Vollkorn"/>
              </a:rPr>
              <a:t>students</a:t>
            </a:r>
            <a:r>
              <a:rPr lang="en" sz="1600">
                <a:latin typeface="Vollkorn"/>
                <a:ea typeface="Vollkorn"/>
                <a:cs typeface="Vollkorn"/>
                <a:sym typeface="Vollkorn"/>
              </a:rPr>
              <a:t> to take SAT/ACT tests</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SAT/ACT పరీక్షలు రాసేలా విద్యార్థులను ప్రోత్సహించండి</a:t>
            </a:r>
            <a:endParaRPr sz="1900">
              <a:solidFill>
                <a:srgbClr val="F08B54"/>
              </a:solidFill>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Plan college visits</a:t>
            </a:r>
            <a:r>
              <a:rPr lang="en" sz="1600">
                <a:latin typeface="Vollkorn"/>
                <a:ea typeface="Vollkorn"/>
                <a:cs typeface="Vollkorn"/>
                <a:sym typeface="Vollkorn"/>
              </a:rPr>
              <a:t> (as a family or through school)</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కాలేజీ సందర్శనలను ప్లాన్ చేయండి (కుటుంబం లేదా పాఠశాల ద్వారా)</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Consider college options together (3-5 colleges – safe, match, reach).</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కాలేజీ ఎంపికలను కలిసి పరిగణించండి (3-5కాలేజీలు - సేఫ్,మ్యాచ్,రీచ్). ఉపయోగకరమైన టూల్</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Tool: </a:t>
            </a:r>
            <a:r>
              <a:rPr lang="en" sz="1600" u="sng">
                <a:solidFill>
                  <a:schemeClr val="hlink"/>
                </a:solidFill>
                <a:latin typeface="Vollkorn"/>
                <a:ea typeface="Vollkorn"/>
                <a:cs typeface="Vollkorn"/>
                <a:sym typeface="Vollkorn"/>
                <a:hlinkClick r:id="rId3"/>
              </a:rPr>
              <a:t>BigFuture.CollegeBoard.org</a:t>
            </a:r>
            <a:r>
              <a:rPr lang="en" sz="1600">
                <a:latin typeface="Vollkorn"/>
                <a:ea typeface="Vollkorn"/>
                <a:cs typeface="Vollkorn"/>
                <a:sym typeface="Vollkorn"/>
              </a:rPr>
              <a:t> </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ఉపయోగకరమైన టూల్: BigFuture.CollegeBoard.Org</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Create a master list of deadlines</a:t>
            </a:r>
            <a:r>
              <a:rPr lang="en" sz="1600">
                <a:latin typeface="Vollkorn"/>
                <a:ea typeface="Vollkorn"/>
                <a:cs typeface="Vollkorn"/>
                <a:sym typeface="Vollkorn"/>
              </a:rPr>
              <a:t> (applications, scholarships, tests)</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 ముఖ్యమైన గడువు తేదీల లిస్ట్ ను రూపొందించండి (దరఖాస్తులు, స్కాలర్‌షిప్‌లు, పరీక్షలు)</a:t>
            </a:r>
            <a:endParaRPr sz="1600">
              <a:solidFill>
                <a:srgbClr val="F08B54"/>
              </a:solidFill>
              <a:latin typeface="Vollkorn"/>
              <a:ea typeface="Vollkorn"/>
              <a:cs typeface="Vollkorn"/>
              <a:sym typeface="Vollkorn"/>
            </a:endParaRPr>
          </a:p>
          <a:p>
            <a:pPr indent="-177800" lvl="0" marL="177800" rtl="0" algn="l">
              <a:lnSpc>
                <a:spcPct val="90000"/>
              </a:lnSpc>
              <a:spcBef>
                <a:spcPts val="800"/>
              </a:spcBef>
              <a:spcAft>
                <a:spcPts val="0"/>
              </a:spcAft>
              <a:buClr>
                <a:schemeClr val="lt1"/>
              </a:buClr>
              <a:buSzPts val="1600"/>
              <a:buChar char="▪"/>
            </a:pPr>
            <a:r>
              <a:rPr lang="en" sz="1600">
                <a:latin typeface="Vollkorn"/>
                <a:ea typeface="Vollkorn"/>
                <a:cs typeface="Vollkorn"/>
                <a:sym typeface="Vollkorn"/>
              </a:rPr>
              <a:t>Assist in the college application process</a:t>
            </a:r>
            <a:endParaRPr sz="1600">
              <a:latin typeface="Vollkorn"/>
              <a:ea typeface="Vollkorn"/>
              <a:cs typeface="Vollkorn"/>
              <a:sym typeface="Vollkorn"/>
            </a:endParaRPr>
          </a:p>
          <a:p>
            <a:pPr indent="0" lvl="0" marL="177800" rtl="0" algn="l">
              <a:lnSpc>
                <a:spcPct val="90000"/>
              </a:lnSpc>
              <a:spcBef>
                <a:spcPts val="0"/>
              </a:spcBef>
              <a:spcAft>
                <a:spcPts val="0"/>
              </a:spcAft>
              <a:buNone/>
            </a:pPr>
            <a:r>
              <a:rPr lang="en" sz="1600">
                <a:solidFill>
                  <a:srgbClr val="F08B54"/>
                </a:solidFill>
                <a:latin typeface="Vollkorn"/>
                <a:ea typeface="Vollkorn"/>
                <a:cs typeface="Vollkorn"/>
                <a:sym typeface="Vollkorn"/>
              </a:rPr>
              <a:t>కాలేజీ దరఖాస్తు ప్రక్రియలో సహాయం చేయండి</a:t>
            </a:r>
            <a:endParaRPr sz="1600">
              <a:solidFill>
                <a:srgbClr val="F08B54"/>
              </a:solidFill>
              <a:latin typeface="Vollkorn"/>
              <a:ea typeface="Vollkorn"/>
              <a:cs typeface="Vollkorn"/>
              <a:sym typeface="Vollkorn"/>
            </a:endParaRPr>
          </a:p>
        </p:txBody>
      </p:sp>
      <p:sp>
        <p:nvSpPr>
          <p:cNvPr id="1027" name="Google Shape;1027;p140"/>
          <p:cNvSpPr txBox="1"/>
          <p:nvPr>
            <p:ph type="title"/>
          </p:nvPr>
        </p:nvSpPr>
        <p:spPr>
          <a:xfrm>
            <a:off x="510249" y="564925"/>
            <a:ext cx="66192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Oswald"/>
              <a:buNone/>
            </a:pPr>
            <a:r>
              <a:rPr lang="en"/>
              <a:t>Assist Your </a:t>
            </a:r>
            <a:r>
              <a:rPr lang="en"/>
              <a:t>Student</a:t>
            </a:r>
            <a:r>
              <a:rPr lang="en"/>
              <a:t> in the Process</a:t>
            </a:r>
            <a:endParaRPr/>
          </a:p>
          <a:p>
            <a:pPr indent="0" lvl="0" marL="0" rtl="0" algn="l">
              <a:lnSpc>
                <a:spcPct val="90000"/>
              </a:lnSpc>
              <a:spcBef>
                <a:spcPts val="0"/>
              </a:spcBef>
              <a:spcAft>
                <a:spcPts val="0"/>
              </a:spcAft>
              <a:buClr>
                <a:schemeClr val="lt1"/>
              </a:buClr>
              <a:buSzPct val="100000"/>
              <a:buFont typeface="Oswald"/>
              <a:buNone/>
            </a:pPr>
            <a:r>
              <a:rPr lang="en">
                <a:solidFill>
                  <a:srgbClr val="F08B54"/>
                </a:solidFill>
              </a:rPr>
              <a:t>ఈ ప్రక్రియలో మీ విద్యార్థికి సహాయం చేయండి</a:t>
            </a:r>
            <a:endParaRPr>
              <a:solidFill>
                <a:srgbClr val="F08B5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41"/>
          <p:cNvSpPr/>
          <p:nvPr/>
        </p:nvSpPr>
        <p:spPr>
          <a:xfrm>
            <a:off x="171450" y="1500500"/>
            <a:ext cx="8801100" cy="3642900"/>
          </a:xfrm>
          <a:prstGeom prst="rect">
            <a:avLst/>
          </a:prstGeom>
          <a:noFill/>
          <a:ln>
            <a:noFill/>
          </a:ln>
        </p:spPr>
        <p:txBody>
          <a:bodyPr anchorCtr="0" anchor="t" bIns="34275" lIns="68575" spcFirstLastPara="1" rIns="68575" wrap="square" tIns="34275">
            <a:noAutofit/>
          </a:bodyPr>
          <a:lstStyle/>
          <a:p>
            <a:pPr indent="-206375" lvl="0" marL="215900" marR="0" rtl="0" algn="l">
              <a:spcBef>
                <a:spcPts val="0"/>
              </a:spcBef>
              <a:spcAft>
                <a:spcPts val="0"/>
              </a:spcAft>
              <a:buClr>
                <a:schemeClr val="lt1"/>
              </a:buClr>
              <a:buSzPts val="1450"/>
              <a:buFont typeface="Noto Sans Symbols"/>
              <a:buChar char="▪"/>
            </a:pPr>
            <a:r>
              <a:rPr lang="en" sz="1450">
                <a:solidFill>
                  <a:schemeClr val="lt1"/>
                </a:solidFill>
                <a:latin typeface="Vollkorn"/>
                <a:ea typeface="Vollkorn"/>
                <a:cs typeface="Vollkorn"/>
                <a:sym typeface="Vollkorn"/>
              </a:rPr>
              <a:t>FAFSA </a:t>
            </a:r>
            <a:r>
              <a:rPr lang="en" sz="1450">
                <a:solidFill>
                  <a:schemeClr val="lt1"/>
                </a:solidFill>
                <a:latin typeface="Vollkorn"/>
                <a:ea typeface="Vollkorn"/>
                <a:cs typeface="Vollkorn"/>
                <a:sym typeface="Vollkorn"/>
              </a:rPr>
              <a:t>–Opening deadlines (tentative December). Have tax documentation and accounts ready. </a:t>
            </a:r>
            <a:endParaRPr sz="1450">
              <a:solidFill>
                <a:schemeClr val="lt1"/>
              </a:solidFill>
              <a:latin typeface="Vollkorn"/>
              <a:ea typeface="Vollkorn"/>
              <a:cs typeface="Vollkorn"/>
              <a:sym typeface="Vollkorn"/>
            </a:endParaRPr>
          </a:p>
          <a:p>
            <a:pPr indent="0" lvl="0" marL="228600" marR="0" rtl="0" algn="l">
              <a:spcBef>
                <a:spcPts val="0"/>
              </a:spcBef>
              <a:spcAft>
                <a:spcPts val="0"/>
              </a:spcAft>
              <a:buNone/>
            </a:pPr>
            <a:r>
              <a:rPr lang="en" sz="1450">
                <a:solidFill>
                  <a:srgbClr val="F08B54"/>
                </a:solidFill>
                <a:latin typeface="Vollkorn"/>
                <a:ea typeface="Vollkorn"/>
                <a:cs typeface="Vollkorn"/>
                <a:sym typeface="Vollkorn"/>
              </a:rPr>
              <a:t>ప్రారంభ గడువులు (సుమారుగా డిసెంబర్). పన్ను డాక్యుమెంటేషన్ ను మరియు అకౌంటులను సిద్ధంగా ఉంచుకోండి.</a:t>
            </a:r>
            <a:endParaRPr sz="1450">
              <a:solidFill>
                <a:srgbClr val="F08B54"/>
              </a:solidFill>
              <a:latin typeface="Vollkorn"/>
              <a:ea typeface="Vollkorn"/>
              <a:cs typeface="Vollkorn"/>
              <a:sym typeface="Vollkorn"/>
            </a:endParaRPr>
          </a:p>
          <a:p>
            <a:pPr indent="-206375" lvl="0" marL="215900" marR="0" rtl="0" algn="l">
              <a:spcBef>
                <a:spcPts val="0"/>
              </a:spcBef>
              <a:spcAft>
                <a:spcPts val="0"/>
              </a:spcAft>
              <a:buClr>
                <a:schemeClr val="lt1"/>
              </a:buClr>
              <a:buSzPts val="1450"/>
              <a:buFont typeface="Vollkorn"/>
              <a:buChar char="▪"/>
            </a:pPr>
            <a:r>
              <a:rPr lang="en" sz="1450">
                <a:solidFill>
                  <a:schemeClr val="lt1"/>
                </a:solidFill>
                <a:latin typeface="Vollkorn"/>
                <a:ea typeface="Vollkorn"/>
                <a:cs typeface="Vollkorn"/>
                <a:sym typeface="Vollkorn"/>
              </a:rPr>
              <a:t>TASFA - </a:t>
            </a:r>
            <a:endParaRPr sz="1450">
              <a:solidFill>
                <a:schemeClr val="lt1"/>
              </a:solidFill>
              <a:latin typeface="Vollkorn"/>
              <a:ea typeface="Vollkorn"/>
              <a:cs typeface="Vollkorn"/>
              <a:sym typeface="Vollkorn"/>
            </a:endParaRPr>
          </a:p>
          <a:p>
            <a:pPr indent="-257175" lvl="1" marL="685800" marR="0" rtl="0" algn="l">
              <a:spcBef>
                <a:spcPts val="0"/>
              </a:spcBef>
              <a:spcAft>
                <a:spcPts val="0"/>
              </a:spcAft>
              <a:buClr>
                <a:schemeClr val="lt1"/>
              </a:buClr>
              <a:buSzPts val="1450"/>
              <a:buFont typeface="Vollkorn"/>
              <a:buChar char="▪"/>
            </a:pPr>
            <a:r>
              <a:rPr lang="en" sz="1450">
                <a:solidFill>
                  <a:schemeClr val="lt1"/>
                </a:solidFill>
                <a:latin typeface="Vollkorn"/>
                <a:ea typeface="Vollkorn"/>
                <a:cs typeface="Vollkorn"/>
                <a:sym typeface="Vollkorn"/>
              </a:rPr>
              <a:t>Received HS Diploma or GED in Texas /</a:t>
            </a:r>
            <a:r>
              <a:rPr lang="en" sz="1450">
                <a:solidFill>
                  <a:srgbClr val="F08B54"/>
                </a:solidFill>
                <a:latin typeface="Vollkorn"/>
                <a:ea typeface="Vollkorn"/>
                <a:cs typeface="Vollkorn"/>
                <a:sym typeface="Vollkorn"/>
              </a:rPr>
              <a:t> </a:t>
            </a:r>
            <a:r>
              <a:rPr lang="en" sz="1450">
                <a:solidFill>
                  <a:srgbClr val="F08B54"/>
                </a:solidFill>
                <a:latin typeface="Vollkorn"/>
                <a:ea typeface="Vollkorn"/>
                <a:cs typeface="Vollkorn"/>
                <a:sym typeface="Vollkorn"/>
              </a:rPr>
              <a:t>టెక్సాస్‌లో HS డిప్లొమా లేదా GED పొంది ఉండాలి</a:t>
            </a:r>
            <a:endParaRPr sz="1450">
              <a:solidFill>
                <a:srgbClr val="F08B54"/>
              </a:solidFill>
              <a:latin typeface="Vollkorn"/>
              <a:ea typeface="Vollkorn"/>
              <a:cs typeface="Vollkorn"/>
              <a:sym typeface="Vollkorn"/>
            </a:endParaRPr>
          </a:p>
          <a:p>
            <a:pPr indent="-257175" lvl="1" marL="685800" marR="0" rtl="0" algn="l">
              <a:spcBef>
                <a:spcPts val="0"/>
              </a:spcBef>
              <a:spcAft>
                <a:spcPts val="0"/>
              </a:spcAft>
              <a:buClr>
                <a:schemeClr val="lt1"/>
              </a:buClr>
              <a:buSzPts val="1450"/>
              <a:buFont typeface="Vollkorn"/>
              <a:buChar char="▪"/>
            </a:pPr>
            <a:r>
              <a:rPr lang="en" sz="1450">
                <a:solidFill>
                  <a:schemeClr val="lt1"/>
                </a:solidFill>
                <a:latin typeface="Vollkorn"/>
                <a:ea typeface="Vollkorn"/>
                <a:cs typeface="Vollkorn"/>
                <a:sym typeface="Vollkorn"/>
              </a:rPr>
              <a:t>Intent to apply for Permanent Resident status as soon as able /</a:t>
            </a:r>
            <a:r>
              <a:rPr lang="en" sz="1450">
                <a:solidFill>
                  <a:srgbClr val="F16038"/>
                </a:solidFill>
                <a:latin typeface="Vollkorn"/>
                <a:ea typeface="Vollkorn"/>
                <a:cs typeface="Vollkorn"/>
                <a:sym typeface="Vollkorn"/>
              </a:rPr>
              <a:t> </a:t>
            </a:r>
            <a:r>
              <a:rPr lang="en" sz="1450">
                <a:solidFill>
                  <a:srgbClr val="F08B54"/>
                </a:solidFill>
                <a:latin typeface="Vollkorn"/>
                <a:ea typeface="Vollkorn"/>
                <a:cs typeface="Vollkorn"/>
                <a:sym typeface="Vollkorn"/>
              </a:rPr>
              <a:t>వీలైనంత త్వరగా పర్మినెంట్ రెసిడెంట్ స్టేటస్ కోసం దరఖాస్తు చేయాలనే ఉద్దేశ్యంతో ఉండాలి</a:t>
            </a:r>
            <a:endParaRPr sz="1450">
              <a:solidFill>
                <a:srgbClr val="F08B54"/>
              </a:solidFill>
              <a:latin typeface="Vollkorn"/>
              <a:ea typeface="Vollkorn"/>
              <a:cs typeface="Vollkorn"/>
              <a:sym typeface="Vollkorn"/>
            </a:endParaRPr>
          </a:p>
          <a:p>
            <a:pPr indent="-206375" lvl="0" marL="215900" marR="0" rtl="0" algn="l">
              <a:spcBef>
                <a:spcPts val="0"/>
              </a:spcBef>
              <a:spcAft>
                <a:spcPts val="0"/>
              </a:spcAft>
              <a:buClr>
                <a:schemeClr val="lt1"/>
              </a:buClr>
              <a:buSzPts val="1450"/>
              <a:buFont typeface="Noto Sans Symbols"/>
              <a:buChar char="▪"/>
            </a:pPr>
            <a:r>
              <a:rPr lang="en" sz="1450">
                <a:solidFill>
                  <a:schemeClr val="lt1"/>
                </a:solidFill>
                <a:latin typeface="Vollkorn"/>
                <a:ea typeface="Vollkorn"/>
                <a:cs typeface="Vollkorn"/>
                <a:sym typeface="Vollkorn"/>
              </a:rPr>
              <a:t>Apply to scholarships</a:t>
            </a:r>
            <a:r>
              <a:rPr lang="en" sz="1450">
                <a:solidFill>
                  <a:schemeClr val="lt1"/>
                </a:solidFill>
                <a:latin typeface="Vollkorn"/>
                <a:ea typeface="Vollkorn"/>
                <a:cs typeface="Vollkorn"/>
                <a:sym typeface="Vollkorn"/>
              </a:rPr>
              <a:t> /</a:t>
            </a:r>
            <a:r>
              <a:rPr lang="en" sz="1450">
                <a:solidFill>
                  <a:srgbClr val="F08B54"/>
                </a:solidFill>
                <a:latin typeface="Vollkorn"/>
                <a:ea typeface="Vollkorn"/>
                <a:cs typeface="Vollkorn"/>
                <a:sym typeface="Vollkorn"/>
              </a:rPr>
              <a:t> స్కాలర్‌షిప్‌లకు దరఖాస్తు చేసుకోవాలి</a:t>
            </a:r>
            <a:endParaRPr sz="1450">
              <a:solidFill>
                <a:srgbClr val="F08B54"/>
              </a:solidFill>
              <a:latin typeface="Vollkorn"/>
              <a:ea typeface="Vollkorn"/>
              <a:cs typeface="Vollkorn"/>
              <a:sym typeface="Vollkorn"/>
            </a:endParaRPr>
          </a:p>
          <a:p>
            <a:pPr indent="-206375" lvl="0" marL="215900" marR="0" rtl="0" algn="l">
              <a:spcBef>
                <a:spcPts val="0"/>
              </a:spcBef>
              <a:spcAft>
                <a:spcPts val="0"/>
              </a:spcAft>
              <a:buClr>
                <a:schemeClr val="lt1"/>
              </a:buClr>
              <a:buSzPts val="1450"/>
              <a:buFont typeface="Noto Sans Symbols"/>
              <a:buChar char="▪"/>
            </a:pPr>
            <a:r>
              <a:rPr lang="en" sz="1450">
                <a:solidFill>
                  <a:schemeClr val="lt1"/>
                </a:solidFill>
                <a:latin typeface="Vollkorn"/>
                <a:ea typeface="Vollkorn"/>
                <a:cs typeface="Vollkorn"/>
                <a:sym typeface="Vollkorn"/>
              </a:rPr>
              <a:t>Review award letters together</a:t>
            </a:r>
            <a:r>
              <a:rPr lang="en" sz="1450">
                <a:solidFill>
                  <a:schemeClr val="lt1"/>
                </a:solidFill>
                <a:latin typeface="Vollkorn"/>
                <a:ea typeface="Vollkorn"/>
                <a:cs typeface="Vollkorn"/>
                <a:sym typeface="Vollkorn"/>
              </a:rPr>
              <a:t> / </a:t>
            </a:r>
            <a:r>
              <a:rPr lang="en" sz="1450">
                <a:solidFill>
                  <a:srgbClr val="F08B54"/>
                </a:solidFill>
                <a:latin typeface="Vollkorn"/>
                <a:ea typeface="Vollkorn"/>
                <a:cs typeface="Vollkorn"/>
                <a:sym typeface="Vollkorn"/>
              </a:rPr>
              <a:t>అవార్డు లెటర్ లను కలిసి రివ్యూ చేయండి </a:t>
            </a:r>
            <a:endParaRPr sz="1450">
              <a:solidFill>
                <a:srgbClr val="F08B54"/>
              </a:solidFill>
            </a:endParaRPr>
          </a:p>
          <a:p>
            <a:pPr indent="-206375" lvl="0" marL="215900" marR="0" rtl="0" algn="l">
              <a:spcBef>
                <a:spcPts val="0"/>
              </a:spcBef>
              <a:spcAft>
                <a:spcPts val="0"/>
              </a:spcAft>
              <a:buClr>
                <a:schemeClr val="lt1"/>
              </a:buClr>
              <a:buSzPts val="1450"/>
              <a:buFont typeface="Noto Sans Symbols"/>
              <a:buChar char="▪"/>
            </a:pPr>
            <a:r>
              <a:rPr lang="en" sz="1450">
                <a:solidFill>
                  <a:schemeClr val="lt1"/>
                </a:solidFill>
                <a:latin typeface="Vollkorn"/>
                <a:ea typeface="Vollkorn"/>
                <a:cs typeface="Vollkorn"/>
                <a:sym typeface="Vollkorn"/>
              </a:rPr>
              <a:t>Make sure student / </a:t>
            </a:r>
            <a:r>
              <a:rPr lang="en" sz="1450">
                <a:solidFill>
                  <a:srgbClr val="F08B54"/>
                </a:solidFill>
                <a:latin typeface="Vollkorn"/>
                <a:ea typeface="Vollkorn"/>
                <a:cs typeface="Vollkorn"/>
                <a:sym typeface="Vollkorn"/>
              </a:rPr>
              <a:t>విద్యార్థి ఇవి చేసేలా నిర్ధారించుకోండి:</a:t>
            </a:r>
            <a:endParaRPr sz="1450">
              <a:solidFill>
                <a:srgbClr val="F08B54"/>
              </a:solidFill>
            </a:endParaRPr>
          </a:p>
          <a:p>
            <a:pPr indent="-206375" lvl="1" marL="558800" marR="0" rtl="0" algn="l">
              <a:spcBef>
                <a:spcPts val="0"/>
              </a:spcBef>
              <a:spcAft>
                <a:spcPts val="0"/>
              </a:spcAft>
              <a:buClr>
                <a:schemeClr val="lt1"/>
              </a:buClr>
              <a:buSzPts val="1450"/>
              <a:buFont typeface="Noto Sans Symbols"/>
              <a:buChar char="▪"/>
            </a:pPr>
            <a:r>
              <a:rPr b="0" i="0" lang="en" sz="1450" u="none" cap="none" strike="noStrike">
                <a:solidFill>
                  <a:schemeClr val="lt1"/>
                </a:solidFill>
                <a:latin typeface="Vollkorn"/>
                <a:ea typeface="Vollkorn"/>
                <a:cs typeface="Vollkorn"/>
                <a:sym typeface="Vollkorn"/>
              </a:rPr>
              <a:t>Signs up for New Student Organization (</a:t>
            </a:r>
            <a:r>
              <a:rPr b="0" i="0" lang="en" sz="1450" u="none" cap="none" strike="noStrike">
                <a:solidFill>
                  <a:schemeClr val="lt1"/>
                </a:solidFill>
                <a:latin typeface="Vollkorn"/>
                <a:ea typeface="Vollkorn"/>
                <a:cs typeface="Vollkorn"/>
                <a:sym typeface="Vollkorn"/>
              </a:rPr>
              <a:t>NSO</a:t>
            </a:r>
            <a:r>
              <a:rPr b="0" i="0" lang="en" sz="1450" u="none" cap="none" strike="noStrike">
                <a:solidFill>
                  <a:schemeClr val="lt1"/>
                </a:solidFill>
                <a:latin typeface="Vollkorn"/>
                <a:ea typeface="Vollkorn"/>
                <a:cs typeface="Vollkorn"/>
                <a:sym typeface="Vollkorn"/>
              </a:rPr>
              <a:t>) / </a:t>
            </a:r>
            <a:r>
              <a:rPr lang="en" sz="1450">
                <a:solidFill>
                  <a:srgbClr val="F08B54"/>
                </a:solidFill>
                <a:latin typeface="Vollkorn"/>
                <a:ea typeface="Vollkorn"/>
                <a:cs typeface="Vollkorn"/>
                <a:sym typeface="Vollkorn"/>
              </a:rPr>
              <a:t>న్యూ స్టూడెంట్ ఆర్గనైజేషన్ (NSO)కు సైన్ అప్ చేయడం</a:t>
            </a:r>
            <a:endParaRPr sz="1450">
              <a:solidFill>
                <a:srgbClr val="F08B54"/>
              </a:solidFill>
            </a:endParaRPr>
          </a:p>
          <a:p>
            <a:pPr indent="-206375" lvl="1" marL="558800" marR="0" rtl="0" algn="l">
              <a:spcBef>
                <a:spcPts val="0"/>
              </a:spcBef>
              <a:spcAft>
                <a:spcPts val="0"/>
              </a:spcAft>
              <a:buClr>
                <a:schemeClr val="lt1"/>
              </a:buClr>
              <a:buSzPts val="1450"/>
              <a:buFont typeface="Noto Sans Symbols"/>
              <a:buChar char="▪"/>
            </a:pPr>
            <a:r>
              <a:rPr b="0" i="0" lang="en" sz="1450" u="none" cap="none" strike="noStrike">
                <a:solidFill>
                  <a:schemeClr val="lt1"/>
                </a:solidFill>
                <a:latin typeface="Vollkorn"/>
                <a:ea typeface="Vollkorn"/>
                <a:cs typeface="Vollkorn"/>
                <a:sym typeface="Vollkorn"/>
              </a:rPr>
              <a:t>Submits any additional documentation /</a:t>
            </a:r>
            <a:r>
              <a:rPr b="0" i="0" lang="en" sz="1450" u="none" cap="none" strike="noStrike">
                <a:solidFill>
                  <a:srgbClr val="F08B54"/>
                </a:solidFill>
                <a:latin typeface="Vollkorn"/>
                <a:ea typeface="Vollkorn"/>
                <a:cs typeface="Vollkorn"/>
                <a:sym typeface="Vollkorn"/>
              </a:rPr>
              <a:t> </a:t>
            </a:r>
            <a:r>
              <a:rPr lang="en" sz="1450">
                <a:solidFill>
                  <a:srgbClr val="F08B54"/>
                </a:solidFill>
                <a:latin typeface="Vollkorn"/>
                <a:ea typeface="Vollkorn"/>
                <a:cs typeface="Vollkorn"/>
                <a:sym typeface="Vollkorn"/>
              </a:rPr>
              <a:t>అవసరమైన అదనపు డాక్యుమెంటేషన్‌ను సమర్పించడం</a:t>
            </a:r>
            <a:endParaRPr sz="1450">
              <a:solidFill>
                <a:srgbClr val="F08B54"/>
              </a:solidFill>
            </a:endParaRPr>
          </a:p>
          <a:p>
            <a:pPr indent="-206375" lvl="1" marL="558800" marR="0" rtl="0" algn="l">
              <a:spcBef>
                <a:spcPts val="0"/>
              </a:spcBef>
              <a:spcAft>
                <a:spcPts val="0"/>
              </a:spcAft>
              <a:buClr>
                <a:schemeClr val="lt1"/>
              </a:buClr>
              <a:buSzPts val="1450"/>
              <a:buFont typeface="Noto Sans Symbols"/>
              <a:buChar char="▪"/>
            </a:pPr>
            <a:r>
              <a:rPr b="0" i="0" lang="en" sz="1450" u="none" cap="none" strike="noStrike">
                <a:solidFill>
                  <a:schemeClr val="lt1"/>
                </a:solidFill>
                <a:latin typeface="Vollkorn"/>
                <a:ea typeface="Vollkorn"/>
                <a:cs typeface="Vollkorn"/>
                <a:sym typeface="Vollkorn"/>
              </a:rPr>
              <a:t>Secures on-campus housing (as applicable) /</a:t>
            </a:r>
            <a:r>
              <a:rPr b="0" i="0" lang="en" sz="1450" u="none" cap="none" strike="noStrike">
                <a:solidFill>
                  <a:srgbClr val="F16038"/>
                </a:solidFill>
                <a:latin typeface="Vollkorn"/>
                <a:ea typeface="Vollkorn"/>
                <a:cs typeface="Vollkorn"/>
                <a:sym typeface="Vollkorn"/>
              </a:rPr>
              <a:t> </a:t>
            </a:r>
            <a:r>
              <a:rPr lang="en" sz="1450">
                <a:solidFill>
                  <a:srgbClr val="F08B54"/>
                </a:solidFill>
                <a:latin typeface="Vollkorn"/>
                <a:ea typeface="Vollkorn"/>
                <a:cs typeface="Vollkorn"/>
                <a:sym typeface="Vollkorn"/>
              </a:rPr>
              <a:t>క్యాంపస్లో సురక్షిత వసతి (అనుగుణంగా)</a:t>
            </a:r>
            <a:endParaRPr sz="1450">
              <a:solidFill>
                <a:srgbClr val="F08B54"/>
              </a:solidFill>
            </a:endParaRPr>
          </a:p>
          <a:p>
            <a:pPr indent="-206375" lvl="1" marL="558800" marR="0" rtl="0" algn="l">
              <a:spcBef>
                <a:spcPts val="0"/>
              </a:spcBef>
              <a:spcAft>
                <a:spcPts val="0"/>
              </a:spcAft>
              <a:buClr>
                <a:schemeClr val="lt1"/>
              </a:buClr>
              <a:buSzPts val="1450"/>
              <a:buFont typeface="Noto Sans Symbols"/>
              <a:buChar char="▪"/>
            </a:pPr>
            <a:r>
              <a:rPr b="0" i="0" lang="en" sz="1450" u="none" cap="none" strike="noStrike">
                <a:solidFill>
                  <a:schemeClr val="lt1"/>
                </a:solidFill>
                <a:latin typeface="Vollkorn"/>
                <a:ea typeface="Vollkorn"/>
                <a:cs typeface="Vollkorn"/>
                <a:sym typeface="Vollkorn"/>
              </a:rPr>
              <a:t>Registers for classes on time / </a:t>
            </a:r>
            <a:r>
              <a:rPr lang="en" sz="1450">
                <a:solidFill>
                  <a:srgbClr val="F08B54"/>
                </a:solidFill>
                <a:latin typeface="Vollkorn"/>
                <a:ea typeface="Vollkorn"/>
                <a:cs typeface="Vollkorn"/>
                <a:sym typeface="Vollkorn"/>
              </a:rPr>
              <a:t>సమయానుగుణంగా తరగతులకు రిజిస్టర్ చేసుకోవడం</a:t>
            </a:r>
            <a:endParaRPr sz="1450">
              <a:solidFill>
                <a:srgbClr val="F08B54"/>
              </a:solidFill>
            </a:endParaRPr>
          </a:p>
        </p:txBody>
      </p:sp>
      <p:sp>
        <p:nvSpPr>
          <p:cNvPr id="1034" name="Google Shape;1034;p141"/>
          <p:cNvSpPr txBox="1"/>
          <p:nvPr>
            <p:ph type="title"/>
          </p:nvPr>
        </p:nvSpPr>
        <p:spPr>
          <a:xfrm>
            <a:off x="510249" y="564925"/>
            <a:ext cx="6597300" cy="810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Oswald"/>
              <a:buNone/>
            </a:pPr>
            <a:r>
              <a:rPr lang="en"/>
              <a:t>Assist Your </a:t>
            </a:r>
            <a:r>
              <a:rPr lang="en"/>
              <a:t>Student</a:t>
            </a:r>
            <a:r>
              <a:rPr lang="en"/>
              <a:t> in the Process</a:t>
            </a:r>
            <a:endParaRPr/>
          </a:p>
          <a:p>
            <a:pPr indent="0" lvl="0" marL="0" rtl="0" algn="l">
              <a:lnSpc>
                <a:spcPct val="90000"/>
              </a:lnSpc>
              <a:spcBef>
                <a:spcPts val="0"/>
              </a:spcBef>
              <a:spcAft>
                <a:spcPts val="0"/>
              </a:spcAft>
              <a:buClr>
                <a:schemeClr val="lt1"/>
              </a:buClr>
              <a:buSzPct val="100000"/>
              <a:buFont typeface="Oswald"/>
              <a:buNone/>
            </a:pPr>
            <a:r>
              <a:rPr lang="en">
                <a:solidFill>
                  <a:srgbClr val="F08B54"/>
                </a:solidFill>
              </a:rPr>
              <a:t>ఈ ప్రక్రియలో మీ విద్యార్థికి సహాయం చేయండి</a:t>
            </a:r>
            <a:endParaRPr>
              <a:solidFill>
                <a:srgbClr val="F08B5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42"/>
          <p:cNvSpPr txBox="1"/>
          <p:nvPr>
            <p:ph idx="1" type="body"/>
          </p:nvPr>
        </p:nvSpPr>
        <p:spPr>
          <a:xfrm>
            <a:off x="266700" y="1524050"/>
            <a:ext cx="6181800" cy="36195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 sz="1500">
                <a:latin typeface="Vollkorn"/>
                <a:ea typeface="Vollkorn"/>
                <a:cs typeface="Vollkorn"/>
                <a:sym typeface="Vollkorn"/>
              </a:rPr>
              <a:t>At </a:t>
            </a:r>
            <a:r>
              <a:rPr lang="en" sz="1500">
                <a:latin typeface="Vollkorn"/>
                <a:ea typeface="Vollkorn"/>
                <a:cs typeface="Vollkorn"/>
                <a:sym typeface="Vollkorn"/>
              </a:rPr>
              <a:t>your high school / </a:t>
            </a:r>
            <a:r>
              <a:rPr lang="en" sz="1500">
                <a:solidFill>
                  <a:srgbClr val="F08B54"/>
                </a:solidFill>
                <a:latin typeface="Vollkorn"/>
                <a:ea typeface="Vollkorn"/>
                <a:cs typeface="Vollkorn"/>
                <a:sym typeface="Vollkorn"/>
              </a:rPr>
              <a:t>మీ ఉన్నత పాఠశాలలో</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Counselors / </a:t>
            </a:r>
            <a:r>
              <a:rPr lang="en" sz="1500">
                <a:solidFill>
                  <a:srgbClr val="F08B54"/>
                </a:solidFill>
                <a:latin typeface="Vollkorn"/>
                <a:ea typeface="Vollkorn"/>
                <a:cs typeface="Vollkorn"/>
                <a:sym typeface="Vollkorn"/>
              </a:rPr>
              <a:t>కౌన్సెలర్లు</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College, Career, and Military Readiness (CCMR) team /</a:t>
            </a:r>
            <a:r>
              <a:rPr lang="en" sz="1500">
                <a:solidFill>
                  <a:srgbClr val="F16038"/>
                </a:solidFill>
                <a:latin typeface="Vollkorn"/>
                <a:ea typeface="Vollkorn"/>
                <a:cs typeface="Vollkorn"/>
                <a:sym typeface="Vollkorn"/>
              </a:rPr>
              <a:t> </a:t>
            </a:r>
            <a:r>
              <a:rPr lang="en" sz="1500">
                <a:solidFill>
                  <a:srgbClr val="F08B54"/>
                </a:solidFill>
                <a:latin typeface="Vollkorn"/>
                <a:ea typeface="Vollkorn"/>
                <a:cs typeface="Vollkorn"/>
                <a:sym typeface="Vollkorn"/>
              </a:rPr>
              <a:t>కళాశాల, కెరీర్ మరియు సైనిక సంసిద్ధత (CCMR) బృందం</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Go Center /</a:t>
            </a:r>
            <a:r>
              <a:rPr lang="en" sz="1500">
                <a:solidFill>
                  <a:srgbClr val="F16038"/>
                </a:solidFill>
                <a:latin typeface="Vollkorn"/>
                <a:ea typeface="Vollkorn"/>
                <a:cs typeface="Vollkorn"/>
                <a:sym typeface="Vollkorn"/>
              </a:rPr>
              <a:t> </a:t>
            </a:r>
            <a:r>
              <a:rPr lang="en" sz="1500">
                <a:solidFill>
                  <a:srgbClr val="F08B54"/>
                </a:solidFill>
                <a:latin typeface="Vollkorn"/>
                <a:ea typeface="Vollkorn"/>
                <a:cs typeface="Vollkorn"/>
                <a:sym typeface="Vollkorn"/>
              </a:rPr>
              <a:t>కేంద్రానికి వెళ్ళండి</a:t>
            </a:r>
            <a:endParaRPr sz="1500">
              <a:solidFill>
                <a:srgbClr val="F08B54"/>
              </a:solidFill>
              <a:latin typeface="Vollkorn"/>
              <a:ea typeface="Vollkorn"/>
              <a:cs typeface="Vollkorn"/>
              <a:sym typeface="Vollkorn"/>
            </a:endParaRPr>
          </a:p>
          <a:p>
            <a:pPr indent="-260350" lvl="0" marL="342900" rtl="0" algn="l">
              <a:lnSpc>
                <a:spcPct val="100000"/>
              </a:lnSpc>
              <a:spcBef>
                <a:spcPts val="0"/>
              </a:spcBef>
              <a:spcAft>
                <a:spcPts val="0"/>
              </a:spcAft>
              <a:buSzPts val="1500"/>
              <a:buFont typeface="Vollkorn"/>
              <a:buChar char="▪"/>
            </a:pPr>
            <a:r>
              <a:rPr lang="en" sz="1500">
                <a:latin typeface="Vollkorn"/>
                <a:ea typeface="Vollkorn"/>
                <a:cs typeface="Vollkorn"/>
                <a:sym typeface="Vollkorn"/>
              </a:rPr>
              <a:t>Special Programs / </a:t>
            </a:r>
            <a:r>
              <a:rPr lang="en" sz="1500">
                <a:solidFill>
                  <a:srgbClr val="F08B54"/>
                </a:solidFill>
                <a:latin typeface="Vollkorn"/>
                <a:ea typeface="Vollkorn"/>
                <a:cs typeface="Vollkorn"/>
                <a:sym typeface="Vollkorn"/>
              </a:rPr>
              <a:t>ప్రత్యేక కార్యక్రమాలు</a:t>
            </a:r>
            <a:endParaRPr sz="1500">
              <a:solidFill>
                <a:srgbClr val="F08B54"/>
              </a:solidFill>
              <a:latin typeface="Vollkorn"/>
              <a:ea typeface="Vollkorn"/>
              <a:cs typeface="Vollkorn"/>
              <a:sym typeface="Vollkorn"/>
            </a:endParaRPr>
          </a:p>
          <a:p>
            <a:pPr indent="-260350" lvl="1" marL="685800" rtl="0" algn="l">
              <a:lnSpc>
                <a:spcPct val="100000"/>
              </a:lnSpc>
              <a:spcBef>
                <a:spcPts val="0"/>
              </a:spcBef>
              <a:spcAft>
                <a:spcPts val="0"/>
              </a:spcAft>
              <a:buSzPts val="1500"/>
              <a:buFont typeface="Vollkorn"/>
              <a:buChar char="•"/>
            </a:pPr>
            <a:r>
              <a:rPr lang="en">
                <a:latin typeface="Vollkorn"/>
                <a:ea typeface="Vollkorn"/>
                <a:cs typeface="Vollkorn"/>
                <a:sym typeface="Vollkorn"/>
              </a:rPr>
              <a:t>TRIO: Upward Bound, Talent Search /</a:t>
            </a:r>
            <a:r>
              <a:rPr lang="en">
                <a:solidFill>
                  <a:srgbClr val="F08B54"/>
                </a:solidFill>
                <a:latin typeface="Vollkorn"/>
                <a:ea typeface="Vollkorn"/>
                <a:cs typeface="Vollkorn"/>
                <a:sym typeface="Vollkorn"/>
              </a:rPr>
              <a:t>త్రయం: పైకి కట్టుదిట్టం, టాలెంట్ సెర్చ్</a:t>
            </a:r>
            <a:endParaRPr>
              <a:solidFill>
                <a:srgbClr val="F08B54"/>
              </a:solidFill>
              <a:latin typeface="Vollkorn"/>
              <a:ea typeface="Vollkorn"/>
              <a:cs typeface="Vollkorn"/>
              <a:sym typeface="Vollkorn"/>
            </a:endParaRPr>
          </a:p>
          <a:p>
            <a:pPr indent="-260350" lvl="1" marL="685800" rtl="0" algn="l">
              <a:lnSpc>
                <a:spcPct val="100000"/>
              </a:lnSpc>
              <a:spcBef>
                <a:spcPts val="0"/>
              </a:spcBef>
              <a:spcAft>
                <a:spcPts val="0"/>
              </a:spcAft>
              <a:buSzPts val="1500"/>
              <a:buFont typeface="Vollkorn"/>
              <a:buChar char="•"/>
            </a:pPr>
            <a:r>
              <a:rPr lang="en">
                <a:latin typeface="Vollkorn"/>
                <a:ea typeface="Vollkorn"/>
                <a:cs typeface="Vollkorn"/>
                <a:sym typeface="Vollkorn"/>
              </a:rPr>
              <a:t>Advise TX / </a:t>
            </a:r>
            <a:r>
              <a:rPr lang="en">
                <a:solidFill>
                  <a:srgbClr val="F08B54"/>
                </a:solidFill>
                <a:latin typeface="Vollkorn"/>
                <a:ea typeface="Vollkorn"/>
                <a:cs typeface="Vollkorn"/>
                <a:sym typeface="Vollkorn"/>
              </a:rPr>
              <a:t>TXకి సలహా ఇవ్వండి</a:t>
            </a:r>
            <a:endParaRPr>
              <a:solidFill>
                <a:srgbClr val="F08B54"/>
              </a:solidFill>
              <a:latin typeface="Vollkorn"/>
              <a:ea typeface="Vollkorn"/>
              <a:cs typeface="Vollkorn"/>
              <a:sym typeface="Vollkorn"/>
            </a:endParaRPr>
          </a:p>
          <a:p>
            <a:pPr indent="-260350" lvl="1" marL="685800" rtl="0" algn="l">
              <a:lnSpc>
                <a:spcPct val="100000"/>
              </a:lnSpc>
              <a:spcBef>
                <a:spcPts val="0"/>
              </a:spcBef>
              <a:spcAft>
                <a:spcPts val="0"/>
              </a:spcAft>
              <a:buSzPts val="1500"/>
              <a:buFont typeface="Vollkorn"/>
              <a:buChar char="•"/>
            </a:pPr>
            <a:r>
              <a:rPr lang="en">
                <a:latin typeface="Vollkorn"/>
                <a:ea typeface="Vollkorn"/>
                <a:cs typeface="Vollkorn"/>
                <a:sym typeface="Vollkorn"/>
              </a:rPr>
              <a:t>Gear Up /</a:t>
            </a:r>
            <a:r>
              <a:rPr lang="en">
                <a:solidFill>
                  <a:srgbClr val="F08B54"/>
                </a:solidFill>
                <a:latin typeface="Vollkorn"/>
                <a:ea typeface="Vollkorn"/>
                <a:cs typeface="Vollkorn"/>
                <a:sym typeface="Vollkorn"/>
              </a:rPr>
              <a:t>తయ్యారయ్యి ఉండు</a:t>
            </a:r>
            <a:endParaRPr>
              <a:solidFill>
                <a:srgbClr val="F08B54"/>
              </a:solidFill>
              <a:latin typeface="Vollkorn"/>
              <a:ea typeface="Vollkorn"/>
              <a:cs typeface="Vollkorn"/>
              <a:sym typeface="Vollkorn"/>
            </a:endParaRPr>
          </a:p>
          <a:p>
            <a:pPr indent="0" lvl="0" marL="0" rtl="0" algn="l">
              <a:lnSpc>
                <a:spcPct val="115000"/>
              </a:lnSpc>
              <a:spcBef>
                <a:spcPts val="800"/>
              </a:spcBef>
              <a:spcAft>
                <a:spcPts val="0"/>
              </a:spcAft>
              <a:buNone/>
            </a:pPr>
            <a:r>
              <a:rPr lang="en" sz="1500">
                <a:latin typeface="Vollkorn"/>
                <a:ea typeface="Vollkorn"/>
                <a:cs typeface="Vollkorn"/>
                <a:sym typeface="Vollkorn"/>
              </a:rPr>
              <a:t>At the college / </a:t>
            </a:r>
            <a:r>
              <a:rPr lang="en" sz="1500">
                <a:solidFill>
                  <a:srgbClr val="F08B54"/>
                </a:solidFill>
                <a:latin typeface="Vollkorn"/>
                <a:ea typeface="Vollkorn"/>
                <a:cs typeface="Vollkorn"/>
                <a:sym typeface="Vollkorn"/>
              </a:rPr>
              <a:t>కాలేజీలో</a:t>
            </a:r>
            <a:endParaRPr sz="1500">
              <a:solidFill>
                <a:srgbClr val="F08B54"/>
              </a:solidFill>
              <a:latin typeface="Vollkorn"/>
              <a:ea typeface="Vollkorn"/>
              <a:cs typeface="Vollkorn"/>
              <a:sym typeface="Vollkorn"/>
            </a:endParaRPr>
          </a:p>
          <a:p>
            <a:pPr indent="-260350" lvl="0" marL="342900" rtl="0" algn="l">
              <a:lnSpc>
                <a:spcPct val="115000"/>
              </a:lnSpc>
              <a:spcBef>
                <a:spcPts val="0"/>
              </a:spcBef>
              <a:spcAft>
                <a:spcPts val="0"/>
              </a:spcAft>
              <a:buSzPts val="1500"/>
              <a:buFont typeface="Vollkorn"/>
              <a:buChar char="▪"/>
            </a:pPr>
            <a:r>
              <a:rPr lang="en" sz="1500">
                <a:latin typeface="Vollkorn"/>
                <a:ea typeface="Vollkorn"/>
                <a:cs typeface="Vollkorn"/>
                <a:sym typeface="Vollkorn"/>
              </a:rPr>
              <a:t>Recruiters / Admission Counselors / </a:t>
            </a:r>
            <a:r>
              <a:rPr lang="en" sz="1500">
                <a:solidFill>
                  <a:srgbClr val="F08B54"/>
                </a:solidFill>
                <a:latin typeface="Vollkorn"/>
                <a:ea typeface="Vollkorn"/>
                <a:cs typeface="Vollkorn"/>
                <a:sym typeface="Vollkorn"/>
              </a:rPr>
              <a:t>రిక్రూటర్లు / అడ్మిషన్ కౌన్సెలర్లు</a:t>
            </a:r>
            <a:endParaRPr sz="1500">
              <a:solidFill>
                <a:srgbClr val="F08B54"/>
              </a:solidFill>
              <a:latin typeface="Vollkorn"/>
              <a:ea typeface="Vollkorn"/>
              <a:cs typeface="Vollkorn"/>
              <a:sym typeface="Vollkorn"/>
            </a:endParaRPr>
          </a:p>
          <a:p>
            <a:pPr indent="-260350" lvl="0" marL="342900" rtl="0" algn="l">
              <a:lnSpc>
                <a:spcPct val="115000"/>
              </a:lnSpc>
              <a:spcBef>
                <a:spcPts val="0"/>
              </a:spcBef>
              <a:spcAft>
                <a:spcPts val="0"/>
              </a:spcAft>
              <a:buSzPts val="1500"/>
              <a:buFont typeface="Vollkorn"/>
              <a:buChar char="▪"/>
            </a:pPr>
            <a:r>
              <a:rPr lang="en" sz="1500">
                <a:latin typeface="Vollkorn"/>
                <a:ea typeface="Vollkorn"/>
                <a:cs typeface="Vollkorn"/>
                <a:sym typeface="Vollkorn"/>
              </a:rPr>
              <a:t>Financial Aid Representatives /</a:t>
            </a:r>
            <a:r>
              <a:rPr lang="en" sz="1500">
                <a:solidFill>
                  <a:srgbClr val="F08B54"/>
                </a:solidFill>
                <a:latin typeface="Vollkorn"/>
                <a:ea typeface="Vollkorn"/>
                <a:cs typeface="Vollkorn"/>
                <a:sym typeface="Vollkorn"/>
              </a:rPr>
              <a:t> ఆర్థిక సహాయ ప్రతినిధులు</a:t>
            </a:r>
            <a:endParaRPr sz="1500">
              <a:solidFill>
                <a:srgbClr val="F08B54"/>
              </a:solidFill>
              <a:latin typeface="Vollkorn"/>
              <a:ea typeface="Vollkorn"/>
              <a:cs typeface="Vollkorn"/>
              <a:sym typeface="Vollkorn"/>
            </a:endParaRPr>
          </a:p>
        </p:txBody>
      </p:sp>
      <p:sp>
        <p:nvSpPr>
          <p:cNvPr id="1041" name="Google Shape;1041;p142"/>
          <p:cNvSpPr txBox="1"/>
          <p:nvPr>
            <p:ph type="title"/>
          </p:nvPr>
        </p:nvSpPr>
        <p:spPr>
          <a:xfrm>
            <a:off x="510242" y="644665"/>
            <a:ext cx="6698700" cy="810675"/>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Who can Help?		</a:t>
            </a:r>
            <a:r>
              <a:rPr lang="en" sz="2200">
                <a:solidFill>
                  <a:srgbClr val="F08B54"/>
                </a:solidFill>
              </a:rPr>
              <a:t>ఎవరు సహాయం చేయగలరు?</a:t>
            </a:r>
            <a:endParaRPr sz="2200">
              <a:solidFill>
                <a:srgbClr val="F08B54"/>
              </a:solidFill>
            </a:endParaRPr>
          </a:p>
        </p:txBody>
      </p:sp>
      <p:sp>
        <p:nvSpPr>
          <p:cNvPr id="1042" name="Google Shape;1042;p142"/>
          <p:cNvSpPr txBox="1"/>
          <p:nvPr/>
        </p:nvSpPr>
        <p:spPr>
          <a:xfrm>
            <a:off x="6523425" y="2503700"/>
            <a:ext cx="2581200" cy="2379600"/>
          </a:xfrm>
          <a:prstGeom prst="rect">
            <a:avLst/>
          </a:prstGeom>
          <a:solidFill>
            <a:schemeClr val="dk1"/>
          </a:solid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Clr>
                <a:schemeClr val="dk1"/>
              </a:buClr>
              <a:buSzPts val="1100"/>
              <a:buFont typeface="Arial"/>
              <a:buNone/>
            </a:pPr>
            <a:r>
              <a:rPr lang="en" sz="1300">
                <a:solidFill>
                  <a:schemeClr val="lt1"/>
                </a:solidFill>
                <a:latin typeface="Vollkorn"/>
                <a:ea typeface="Vollkorn"/>
                <a:cs typeface="Vollkorn"/>
                <a:sym typeface="Vollkorn"/>
              </a:rPr>
              <a:t>Helpful Sites / </a:t>
            </a:r>
            <a:r>
              <a:rPr lang="en" sz="1000">
                <a:solidFill>
                  <a:srgbClr val="F16038"/>
                </a:solidFill>
                <a:latin typeface="Vollkorn"/>
                <a:ea typeface="Vollkorn"/>
                <a:cs typeface="Vollkorn"/>
                <a:sym typeface="Vollkorn"/>
              </a:rPr>
              <a:t>ఉపయోగకరమైన సైట్లు</a:t>
            </a:r>
            <a:endParaRPr sz="1000">
              <a:solidFill>
                <a:srgbClr val="F16038"/>
              </a:solidFill>
              <a:latin typeface="Vollkorn"/>
              <a:ea typeface="Vollkorn"/>
              <a:cs typeface="Vollkorn"/>
              <a:sym typeface="Vollkorn"/>
            </a:endParaRPr>
          </a:p>
          <a:p>
            <a:pPr indent="-247650" lvl="0" marL="342900" rtl="0" algn="l">
              <a:lnSpc>
                <a:spcPct val="115000"/>
              </a:lnSpc>
              <a:spcBef>
                <a:spcPts val="0"/>
              </a:spcBef>
              <a:spcAft>
                <a:spcPts val="0"/>
              </a:spcAft>
              <a:buClr>
                <a:schemeClr val="lt1"/>
              </a:buClr>
              <a:buSzPts val="1300"/>
              <a:buFont typeface="Vollkorn"/>
              <a:buChar char="▪"/>
            </a:pPr>
            <a:r>
              <a:rPr lang="en" sz="1300" u="sng">
                <a:solidFill>
                  <a:schemeClr val="hlink"/>
                </a:solidFill>
                <a:latin typeface="Vollkorn"/>
                <a:ea typeface="Vollkorn"/>
                <a:cs typeface="Vollkorn"/>
                <a:sym typeface="Vollkorn"/>
                <a:hlinkClick r:id="rId3"/>
              </a:rPr>
              <a:t>College for All Texans</a:t>
            </a:r>
            <a:endParaRPr sz="1300">
              <a:solidFill>
                <a:schemeClr val="lt1"/>
              </a:solidFill>
              <a:latin typeface="Vollkorn"/>
              <a:ea typeface="Vollkorn"/>
              <a:cs typeface="Vollkorn"/>
              <a:sym typeface="Vollkorn"/>
            </a:endParaRPr>
          </a:p>
          <a:p>
            <a:pPr indent="-247650" lvl="0" marL="342900" rtl="0" algn="l">
              <a:lnSpc>
                <a:spcPct val="115000"/>
              </a:lnSpc>
              <a:spcBef>
                <a:spcPts val="0"/>
              </a:spcBef>
              <a:spcAft>
                <a:spcPts val="0"/>
              </a:spcAft>
              <a:buClr>
                <a:schemeClr val="lt1"/>
              </a:buClr>
              <a:buSzPts val="1300"/>
              <a:buFont typeface="Vollkorn"/>
              <a:buChar char="▪"/>
            </a:pPr>
            <a:r>
              <a:rPr lang="en" sz="1300" u="sng">
                <a:solidFill>
                  <a:schemeClr val="hlink"/>
                </a:solidFill>
                <a:latin typeface="Vollkorn"/>
                <a:ea typeface="Vollkorn"/>
                <a:cs typeface="Vollkorn"/>
                <a:sym typeface="Vollkorn"/>
                <a:hlinkClick r:id="rId4"/>
              </a:rPr>
              <a:t>Big Future - College Board</a:t>
            </a:r>
            <a:endParaRPr sz="1300">
              <a:solidFill>
                <a:schemeClr val="lt1"/>
              </a:solidFill>
              <a:latin typeface="Vollkorn"/>
              <a:ea typeface="Vollkorn"/>
              <a:cs typeface="Vollkorn"/>
              <a:sym typeface="Vollkorn"/>
            </a:endParaRPr>
          </a:p>
          <a:p>
            <a:pPr indent="-247650" lvl="0" marL="342900" rtl="0" algn="l">
              <a:lnSpc>
                <a:spcPct val="115000"/>
              </a:lnSpc>
              <a:spcBef>
                <a:spcPts val="0"/>
              </a:spcBef>
              <a:spcAft>
                <a:spcPts val="0"/>
              </a:spcAft>
              <a:buClr>
                <a:schemeClr val="lt1"/>
              </a:buClr>
              <a:buSzPts val="1300"/>
              <a:buFont typeface="Vollkorn"/>
              <a:buChar char="▪"/>
            </a:pPr>
            <a:r>
              <a:rPr lang="en" sz="1300" u="sng">
                <a:solidFill>
                  <a:schemeClr val="hlink"/>
                </a:solidFill>
                <a:latin typeface="Vollkorn"/>
                <a:ea typeface="Vollkorn"/>
                <a:cs typeface="Vollkorn"/>
                <a:sym typeface="Vollkorn"/>
                <a:hlinkClick r:id="rId5"/>
              </a:rPr>
              <a:t>Navigate Life -Texas</a:t>
            </a:r>
            <a:endParaRPr sz="1300">
              <a:solidFill>
                <a:schemeClr val="lt1"/>
              </a:solidFill>
              <a:latin typeface="Vollkorn"/>
              <a:ea typeface="Vollkorn"/>
              <a:cs typeface="Vollkorn"/>
              <a:sym typeface="Vollkorn"/>
            </a:endParaRPr>
          </a:p>
          <a:p>
            <a:pPr indent="0" lvl="0" marL="342900" rtl="0" algn="l">
              <a:lnSpc>
                <a:spcPct val="115000"/>
              </a:lnSpc>
              <a:spcBef>
                <a:spcPts val="400"/>
              </a:spcBef>
              <a:spcAft>
                <a:spcPts val="0"/>
              </a:spcAft>
              <a:buNone/>
            </a:pPr>
            <a:r>
              <a:rPr lang="en" sz="1300">
                <a:solidFill>
                  <a:schemeClr val="lt1"/>
                </a:solidFill>
                <a:latin typeface="Vollkorn"/>
                <a:ea typeface="Vollkorn"/>
                <a:cs typeface="Vollkorn"/>
                <a:sym typeface="Vollkorn"/>
              </a:rPr>
              <a:t>For parents of students with disabilities </a:t>
            </a:r>
            <a:endParaRPr sz="1300">
              <a:solidFill>
                <a:schemeClr val="lt1"/>
              </a:solidFill>
              <a:latin typeface="Vollkorn"/>
              <a:ea typeface="Vollkorn"/>
              <a:cs typeface="Vollkorn"/>
              <a:sym typeface="Vollkorn"/>
            </a:endParaRPr>
          </a:p>
          <a:p>
            <a:pPr indent="0" lvl="0" marL="342900" rtl="0" algn="l">
              <a:lnSpc>
                <a:spcPct val="115000"/>
              </a:lnSpc>
              <a:spcBef>
                <a:spcPts val="0"/>
              </a:spcBef>
              <a:spcAft>
                <a:spcPts val="0"/>
              </a:spcAft>
              <a:buNone/>
            </a:pPr>
            <a:r>
              <a:rPr lang="en" sz="1300">
                <a:solidFill>
                  <a:srgbClr val="F16038"/>
                </a:solidFill>
                <a:latin typeface="Vollkorn"/>
                <a:ea typeface="Vollkorn"/>
                <a:cs typeface="Vollkorn"/>
                <a:sym typeface="Vollkorn"/>
              </a:rPr>
              <a:t>వికలాంగ విద్యార్థుల తల్లిదండ్రుల కోసం</a:t>
            </a:r>
            <a:endParaRPr sz="1300">
              <a:solidFill>
                <a:srgbClr val="F16038"/>
              </a:solidFill>
              <a:latin typeface="Vollkorn"/>
              <a:ea typeface="Vollkorn"/>
              <a:cs typeface="Vollkorn"/>
              <a:sym typeface="Vollkorn"/>
            </a:endParaRPr>
          </a:p>
          <a:p>
            <a:pPr indent="0" lvl="0" marL="342900" rtl="0" algn="l">
              <a:lnSpc>
                <a:spcPct val="115000"/>
              </a:lnSpc>
              <a:spcBef>
                <a:spcPts val="800"/>
              </a:spcBef>
              <a:spcAft>
                <a:spcPts val="0"/>
              </a:spcAft>
              <a:buNone/>
            </a:pPr>
            <a:r>
              <a:t/>
            </a:r>
            <a:endParaRPr sz="1300">
              <a:solidFill>
                <a:schemeClr val="lt1"/>
              </a:solidFill>
              <a:latin typeface="Vollkorn"/>
              <a:ea typeface="Vollkorn"/>
              <a:cs typeface="Vollkorn"/>
              <a:sym typeface="Vollkor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43"/>
          <p:cNvSpPr txBox="1"/>
          <p:nvPr>
            <p:ph idx="1" type="body"/>
          </p:nvPr>
        </p:nvSpPr>
        <p:spPr>
          <a:xfrm>
            <a:off x="510250" y="1752650"/>
            <a:ext cx="5204700" cy="2699400"/>
          </a:xfrm>
          <a:prstGeom prst="rect">
            <a:avLst/>
          </a:prstGeom>
          <a:noFill/>
          <a:ln>
            <a:noFill/>
          </a:ln>
        </p:spPr>
        <p:txBody>
          <a:bodyPr anchorCtr="0" anchor="t" bIns="34275" lIns="68575" spcFirstLastPara="1" rIns="68575" wrap="square" tIns="34275">
            <a:normAutofit/>
          </a:bodyPr>
          <a:lstStyle/>
          <a:p>
            <a:pPr indent="-190500" lvl="0" marL="177800" rtl="0" algn="l">
              <a:lnSpc>
                <a:spcPct val="90000"/>
              </a:lnSpc>
              <a:spcBef>
                <a:spcPts val="0"/>
              </a:spcBef>
              <a:spcAft>
                <a:spcPts val="0"/>
              </a:spcAft>
              <a:buClr>
                <a:schemeClr val="lt1"/>
              </a:buClr>
              <a:buSzPts val="2000"/>
              <a:buChar char="▪"/>
            </a:pPr>
            <a:r>
              <a:rPr lang="en" sz="2000"/>
              <a:t>Stay connected with our events and up-to-date college info by filling out our Parent Connection Form.</a:t>
            </a:r>
            <a:endParaRPr sz="2000"/>
          </a:p>
          <a:p>
            <a:pPr indent="0" lvl="0" marL="177800" rtl="0" algn="l">
              <a:lnSpc>
                <a:spcPct val="90000"/>
              </a:lnSpc>
              <a:spcBef>
                <a:spcPts val="0"/>
              </a:spcBef>
              <a:spcAft>
                <a:spcPts val="0"/>
              </a:spcAft>
              <a:buNone/>
            </a:pPr>
            <a:r>
              <a:rPr lang="en" sz="2000">
                <a:solidFill>
                  <a:srgbClr val="F08B54"/>
                </a:solidFill>
              </a:rPr>
              <a:t>మా పేరెంట్ కనెక్షన్ ఫారమ్‌ను పూరించడం ద్వారా మా ఈవెంట్‌లు మరియు కాలేజీ తాజా సమాచారాన్ని ఎప్పటికప్పుడు పొందండి.</a:t>
            </a:r>
            <a:endParaRPr sz="2000">
              <a:solidFill>
                <a:srgbClr val="F08B54"/>
              </a:solidFill>
            </a:endParaRPr>
          </a:p>
          <a:p>
            <a:pPr indent="-63500" lvl="0" marL="177800" rtl="0" algn="l">
              <a:lnSpc>
                <a:spcPct val="90000"/>
              </a:lnSpc>
              <a:spcBef>
                <a:spcPts val="800"/>
              </a:spcBef>
              <a:spcAft>
                <a:spcPts val="0"/>
              </a:spcAft>
              <a:buClr>
                <a:schemeClr val="lt1"/>
              </a:buClr>
              <a:buSzPts val="1800"/>
              <a:buNone/>
            </a:pPr>
            <a:r>
              <a:t/>
            </a:r>
            <a:endParaRPr>
              <a:solidFill>
                <a:srgbClr val="F08B54"/>
              </a:solidFill>
            </a:endParaRPr>
          </a:p>
          <a:p>
            <a:pPr indent="0" lvl="0" marL="0" rtl="0" algn="l">
              <a:lnSpc>
                <a:spcPct val="90000"/>
              </a:lnSpc>
              <a:spcBef>
                <a:spcPts val="800"/>
              </a:spcBef>
              <a:spcAft>
                <a:spcPts val="0"/>
              </a:spcAft>
              <a:buClr>
                <a:schemeClr val="lt1"/>
              </a:buClr>
              <a:buSzPts val="1800"/>
              <a:buNone/>
            </a:pPr>
            <a:r>
              <a:rPr lang="en" u="sng">
                <a:solidFill>
                  <a:schemeClr val="hlink"/>
                </a:solidFill>
                <a:hlinkClick r:id="rId3"/>
              </a:rPr>
              <a:t>https://parent.admissions.tamusa.edu/</a:t>
            </a:r>
            <a:r>
              <a:rPr lang="en"/>
              <a:t> </a:t>
            </a:r>
            <a:endParaRPr/>
          </a:p>
        </p:txBody>
      </p:sp>
      <p:sp>
        <p:nvSpPr>
          <p:cNvPr id="1048" name="Google Shape;1048;p143"/>
          <p:cNvSpPr txBox="1"/>
          <p:nvPr>
            <p:ph type="title"/>
          </p:nvPr>
        </p:nvSpPr>
        <p:spPr>
          <a:xfrm>
            <a:off x="510242" y="644665"/>
            <a:ext cx="6698700" cy="810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Oswald"/>
              <a:buNone/>
            </a:pPr>
            <a:r>
              <a:rPr lang="en"/>
              <a:t>Connect with us!	</a:t>
            </a:r>
            <a:r>
              <a:rPr lang="en">
                <a:solidFill>
                  <a:srgbClr val="F08B54"/>
                </a:solidFill>
              </a:rPr>
              <a:t>మమ్మల్ని సంప్రదించండి!</a:t>
            </a:r>
            <a:endParaRPr>
              <a:solidFill>
                <a:srgbClr val="F08B54"/>
              </a:solidFill>
            </a:endParaRPr>
          </a:p>
        </p:txBody>
      </p:sp>
      <p:pic>
        <p:nvPicPr>
          <p:cNvPr id="1049" name="Google Shape;1049;p143"/>
          <p:cNvPicPr preferRelativeResize="0"/>
          <p:nvPr/>
        </p:nvPicPr>
        <p:blipFill rotWithShape="1">
          <a:blip r:embed="rId4">
            <a:alphaModFix/>
          </a:blip>
          <a:srcRect b="0" l="0" r="0" t="0"/>
          <a:stretch/>
        </p:blipFill>
        <p:spPr>
          <a:xfrm>
            <a:off x="5874624" y="1714500"/>
            <a:ext cx="3084101" cy="3018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p144"/>
          <p:cNvPicPr preferRelativeResize="0"/>
          <p:nvPr/>
        </p:nvPicPr>
        <p:blipFill rotWithShape="1">
          <a:blip r:embed="rId3">
            <a:alphaModFix/>
          </a:blip>
          <a:srcRect b="0" l="0" r="0" t="0"/>
          <a:stretch/>
        </p:blipFill>
        <p:spPr>
          <a:xfrm>
            <a:off x="2433098" y="57356"/>
            <a:ext cx="4117599" cy="4990728"/>
          </a:xfrm>
          <a:prstGeom prst="rect">
            <a:avLst/>
          </a:prstGeom>
          <a:noFill/>
          <a:ln>
            <a:noFill/>
          </a:ln>
        </p:spPr>
      </p:pic>
      <p:sp>
        <p:nvSpPr>
          <p:cNvPr id="1055" name="Google Shape;1055;p144"/>
          <p:cNvSpPr txBox="1"/>
          <p:nvPr/>
        </p:nvSpPr>
        <p:spPr>
          <a:xfrm>
            <a:off x="0" y="0"/>
            <a:ext cx="9144000" cy="5143500"/>
          </a:xfrm>
          <a:prstGeom prst="rect">
            <a:avLst/>
          </a:prstGeom>
          <a:solidFill>
            <a:srgbClr val="D8D8D8">
              <a:alpha val="72941"/>
            </a:srgbClr>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lt1"/>
              </a:solidFill>
              <a:latin typeface="Trebuchet MS"/>
              <a:ea typeface="Trebuchet MS"/>
              <a:cs typeface="Trebuchet MS"/>
              <a:sym typeface="Trebuchet MS"/>
            </a:endParaRPr>
          </a:p>
        </p:txBody>
      </p:sp>
      <p:sp>
        <p:nvSpPr>
          <p:cNvPr id="1056" name="Google Shape;1056;p144"/>
          <p:cNvSpPr txBox="1"/>
          <p:nvPr/>
        </p:nvSpPr>
        <p:spPr>
          <a:xfrm>
            <a:off x="522798" y="1209839"/>
            <a:ext cx="8098500" cy="2886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8600">
                <a:solidFill>
                  <a:srgbClr val="722E3C"/>
                </a:solidFill>
                <a:latin typeface="Oswald"/>
                <a:ea typeface="Oswald"/>
                <a:cs typeface="Oswald"/>
                <a:sym typeface="Oswald"/>
              </a:rPr>
              <a:t>Thank You!</a:t>
            </a:r>
            <a:endParaRPr sz="8600">
              <a:solidFill>
                <a:srgbClr val="722E3C"/>
              </a:solidFill>
              <a:latin typeface="Oswald"/>
              <a:ea typeface="Oswald"/>
              <a:cs typeface="Oswald"/>
              <a:sym typeface="Oswald"/>
            </a:endParaRPr>
          </a:p>
          <a:p>
            <a:pPr indent="0" lvl="0" marL="0" marR="0" rtl="0" algn="ctr">
              <a:spcBef>
                <a:spcPts val="0"/>
              </a:spcBef>
              <a:spcAft>
                <a:spcPts val="0"/>
              </a:spcAft>
              <a:buNone/>
            </a:pPr>
            <a:r>
              <a:rPr lang="en" sz="8600">
                <a:solidFill>
                  <a:srgbClr val="F16038"/>
                </a:solidFill>
                <a:latin typeface="Oswald"/>
                <a:ea typeface="Oswald"/>
                <a:cs typeface="Oswald"/>
                <a:sym typeface="Oswald"/>
              </a:rPr>
              <a:t>ధన్యవాదాలు!</a:t>
            </a:r>
            <a:endParaRPr sz="8600">
              <a:solidFill>
                <a:srgbClr val="F16038"/>
              </a:solidFill>
              <a:latin typeface="Oswald"/>
              <a:ea typeface="Oswald"/>
              <a:cs typeface="Oswald"/>
              <a:sym typeface="Oswald"/>
            </a:endParaRPr>
          </a:p>
          <a:p>
            <a:pPr indent="0" lvl="0" marL="0" marR="0" rtl="0" algn="ctr">
              <a:spcBef>
                <a:spcPts val="0"/>
              </a:spcBef>
              <a:spcAft>
                <a:spcPts val="0"/>
              </a:spcAft>
              <a:buNone/>
            </a:pPr>
            <a:r>
              <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pic>
        <p:nvPicPr>
          <p:cNvPr id="1061" name="Google Shape;1061;p1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62" name="Google Shape;1062;p145"/>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1063" name="Google Shape;1063;p145"/>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sp>
        <p:nvSpPr>
          <p:cNvPr id="1064" name="Google Shape;1064;p145"/>
          <p:cNvSpPr txBox="1"/>
          <p:nvPr/>
        </p:nvSpPr>
        <p:spPr>
          <a:xfrm>
            <a:off x="2361425" y="2249150"/>
            <a:ext cx="6841500" cy="298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31538F"/>
                </a:solidFill>
                <a:latin typeface="Poppins"/>
                <a:ea typeface="Poppins"/>
                <a:cs typeface="Poppins"/>
                <a:sym typeface="Poppins"/>
              </a:rPr>
              <a:t>TEXAS WORKFORCE COMMISSION</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31538F"/>
                </a:solidFill>
                <a:latin typeface="Poppins"/>
                <a:ea typeface="Poppins"/>
                <a:cs typeface="Poppins"/>
                <a:sym typeface="Poppins"/>
              </a:rPr>
              <a:t>Child Care &amp; Early Learning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t/>
            </a:r>
            <a:endParaRPr b="1" sz="2600">
              <a:solidFill>
                <a:srgbClr val="31538F"/>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1" lang="en" sz="2600">
                <a:solidFill>
                  <a:srgbClr val="F16038"/>
                </a:solidFill>
                <a:latin typeface="Poppins"/>
                <a:ea typeface="Poppins"/>
                <a:cs typeface="Poppins"/>
                <a:sym typeface="Poppins"/>
              </a:rPr>
              <a:t>టెక్సాస్ వర్క్‌ఫోర్స్ కమిషన్</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చిన్న పిల్లల సంక్షేమం మరియు చిన్న వయసులో నేర్చుకోవడం</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2600">
              <a:solidFill>
                <a:srgbClr val="F16038"/>
              </a:solidFill>
              <a:latin typeface="Poppins"/>
              <a:ea typeface="Poppins"/>
              <a:cs typeface="Poppins"/>
              <a:sym typeface="Poppins"/>
            </a:endParaRPr>
          </a:p>
        </p:txBody>
      </p:sp>
      <p:pic>
        <p:nvPicPr>
          <p:cNvPr id="1065" name="Google Shape;1065;p145" title="Texas Workforce Commission Icon"/>
          <p:cNvPicPr preferRelativeResize="0"/>
          <p:nvPr/>
        </p:nvPicPr>
        <p:blipFill rotWithShape="1">
          <a:blip r:embed="rId4">
            <a:alphaModFix/>
          </a:blip>
          <a:srcRect b="0" l="0" r="0" t="0"/>
          <a:stretch/>
        </p:blipFill>
        <p:spPr>
          <a:xfrm>
            <a:off x="4904252" y="740151"/>
            <a:ext cx="1479000" cy="1423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descr="Texas Workforce Commission (TWC) Child Care and Early Learning (CCEL)" id="1071" name="Google Shape;1071;p146"/>
          <p:cNvSpPr/>
          <p:nvPr/>
        </p:nvSpPr>
        <p:spPr>
          <a:xfrm>
            <a:off x="0" y="1"/>
            <a:ext cx="9144000" cy="3274466"/>
          </a:xfrm>
          <a:prstGeom prst="rect">
            <a:avLst/>
          </a:prstGeom>
          <a:solidFill>
            <a:srgbClr val="1F3864"/>
          </a:solidFill>
          <a:ln cap="flat" cmpd="sng" w="12700">
            <a:solidFill>
              <a:srgbClr val="1F38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descr="Title of presentation" id="1072" name="Google Shape;1072;p146" title="Texas Workforce Commission (TWC) Child Care &amp; Early Learning"/>
          <p:cNvSpPr txBox="1"/>
          <p:nvPr>
            <p:ph type="ctrTitle"/>
          </p:nvPr>
        </p:nvSpPr>
        <p:spPr>
          <a:xfrm>
            <a:off x="391309" y="703192"/>
            <a:ext cx="8479500" cy="18681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5194"/>
              <a:buFont typeface="Calibri"/>
              <a:buNone/>
            </a:pPr>
            <a:br>
              <a:rPr b="1" lang="en">
                <a:solidFill>
                  <a:schemeClr val="lt1"/>
                </a:solidFill>
              </a:rPr>
            </a:br>
            <a:br>
              <a:rPr b="1" lang="en">
                <a:solidFill>
                  <a:schemeClr val="lt1"/>
                </a:solidFill>
              </a:rPr>
            </a:br>
            <a:br>
              <a:rPr b="1" lang="en">
                <a:solidFill>
                  <a:schemeClr val="lt1"/>
                </a:solidFill>
              </a:rPr>
            </a:br>
            <a:r>
              <a:rPr b="1" lang="en" sz="4277">
                <a:solidFill>
                  <a:schemeClr val="lt1"/>
                </a:solidFill>
              </a:rPr>
              <a:t>Texas Workforce Commission (TWC)</a:t>
            </a:r>
            <a:br>
              <a:rPr b="1" lang="en" sz="4277">
                <a:solidFill>
                  <a:schemeClr val="lt1"/>
                </a:solidFill>
              </a:rPr>
            </a:br>
            <a:r>
              <a:rPr b="1" lang="en" sz="4277">
                <a:solidFill>
                  <a:schemeClr val="lt1"/>
                </a:solidFill>
              </a:rPr>
              <a:t> Child Care &amp; Early Learning </a:t>
            </a:r>
            <a:br>
              <a:rPr b="1" lang="en" sz="4277">
                <a:solidFill>
                  <a:schemeClr val="lt1"/>
                </a:solidFill>
              </a:rPr>
            </a:br>
            <a:r>
              <a:rPr b="1" lang="en" sz="4277">
                <a:solidFill>
                  <a:schemeClr val="lt1"/>
                </a:solidFill>
              </a:rPr>
              <a:t>(CC&amp;EL)</a:t>
            </a:r>
            <a:endParaRPr b="1" sz="4277">
              <a:solidFill>
                <a:schemeClr val="lt1"/>
              </a:solidFill>
            </a:endParaRPr>
          </a:p>
          <a:p>
            <a:pPr indent="0" lvl="0" marL="0" rtl="0" algn="ctr">
              <a:lnSpc>
                <a:spcPct val="100000"/>
              </a:lnSpc>
              <a:spcBef>
                <a:spcPts val="0"/>
              </a:spcBef>
              <a:spcAft>
                <a:spcPts val="0"/>
              </a:spcAft>
              <a:buClr>
                <a:schemeClr val="dk1"/>
              </a:buClr>
              <a:buSzPct val="46261"/>
              <a:buFont typeface="Arial"/>
              <a:buNone/>
            </a:pPr>
            <a:r>
              <a:rPr b="1" lang="en" sz="2377">
                <a:solidFill>
                  <a:srgbClr val="F08B54"/>
                </a:solidFill>
                <a:latin typeface="Poppins"/>
                <a:ea typeface="Poppins"/>
                <a:cs typeface="Poppins"/>
                <a:sym typeface="Poppins"/>
              </a:rPr>
              <a:t>టెక్సాస్ వర్క్‌ఫోర్స్ కమిషన్</a:t>
            </a:r>
            <a:endParaRPr b="1" sz="2377">
              <a:solidFill>
                <a:srgbClr val="F08B54"/>
              </a:solidFill>
              <a:latin typeface="Poppins"/>
              <a:ea typeface="Poppins"/>
              <a:cs typeface="Poppins"/>
              <a:sym typeface="Poppins"/>
            </a:endParaRPr>
          </a:p>
          <a:p>
            <a:pPr indent="0" lvl="0" marL="0" rtl="0" algn="ctr">
              <a:lnSpc>
                <a:spcPct val="100000"/>
              </a:lnSpc>
              <a:spcBef>
                <a:spcPts val="0"/>
              </a:spcBef>
              <a:spcAft>
                <a:spcPts val="0"/>
              </a:spcAft>
              <a:buClr>
                <a:schemeClr val="dk1"/>
              </a:buClr>
              <a:buSzPct val="46261"/>
              <a:buFont typeface="Arial"/>
              <a:buNone/>
            </a:pPr>
            <a:r>
              <a:rPr b="1" lang="en" sz="2377">
                <a:solidFill>
                  <a:srgbClr val="F08B54"/>
                </a:solidFill>
                <a:latin typeface="Poppins"/>
                <a:ea typeface="Poppins"/>
                <a:cs typeface="Poppins"/>
                <a:sym typeface="Poppins"/>
              </a:rPr>
              <a:t>చిన్న పిల్లల సంక్షేమం మరియు చిన్న వయసులో నేర్చుకోవడం</a:t>
            </a:r>
            <a:endParaRPr b="1" sz="2377">
              <a:solidFill>
                <a:srgbClr val="F08B54"/>
              </a:solidFill>
              <a:latin typeface="Poppins"/>
              <a:ea typeface="Poppins"/>
              <a:cs typeface="Poppins"/>
              <a:sym typeface="Poppins"/>
            </a:endParaRPr>
          </a:p>
        </p:txBody>
      </p:sp>
      <p:pic>
        <p:nvPicPr>
          <p:cNvPr id="1073" name="Google Shape;1073;p146" title="Texas Workforce Commission Icon"/>
          <p:cNvPicPr preferRelativeResize="0"/>
          <p:nvPr/>
        </p:nvPicPr>
        <p:blipFill rotWithShape="1">
          <a:blip r:embed="rId3">
            <a:alphaModFix/>
          </a:blip>
          <a:srcRect b="0" l="0" r="0" t="0"/>
          <a:stretch/>
        </p:blipFill>
        <p:spPr>
          <a:xfrm>
            <a:off x="7297250" y="3769760"/>
            <a:ext cx="1210499" cy="1165474"/>
          </a:xfrm>
          <a:prstGeom prst="rect">
            <a:avLst/>
          </a:prstGeom>
          <a:noFill/>
          <a:ln>
            <a:noFill/>
          </a:ln>
        </p:spPr>
      </p:pic>
      <p:sp>
        <p:nvSpPr>
          <p:cNvPr descr="Blank. Nothing is here." id="1074" name="Google Shape;1074;p146"/>
          <p:cNvSpPr/>
          <p:nvPr/>
        </p:nvSpPr>
        <p:spPr>
          <a:xfrm>
            <a:off x="0" y="2813944"/>
            <a:ext cx="9144000" cy="460522"/>
          </a:xfrm>
          <a:prstGeom prst="rect">
            <a:avLst/>
          </a:prstGeom>
          <a:solidFill>
            <a:srgbClr val="7F7F7F"/>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75" name="Google Shape;1075;p146"/>
          <p:cNvSpPr txBox="1"/>
          <p:nvPr/>
        </p:nvSpPr>
        <p:spPr>
          <a:xfrm>
            <a:off x="275225" y="3935800"/>
            <a:ext cx="6861600" cy="14493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chemeClr val="dk1"/>
              </a:buClr>
              <a:buSzPts val="1400"/>
              <a:buFont typeface="Arial"/>
              <a:buNone/>
            </a:pPr>
            <a:r>
              <a:rPr b="1" i="0" lang="en" sz="1400" u="none" cap="none" strike="noStrike">
                <a:solidFill>
                  <a:schemeClr val="dk1"/>
                </a:solidFill>
                <a:latin typeface="Calibri"/>
                <a:ea typeface="Calibri"/>
                <a:cs typeface="Calibri"/>
                <a:sym typeface="Calibri"/>
              </a:rPr>
              <a:t>Jennifer Marshall </a:t>
            </a:r>
            <a:endParaRPr sz="1100"/>
          </a:p>
          <a:p>
            <a:pPr indent="0" lvl="0" marL="0" marR="0" rtl="0" algn="l">
              <a:lnSpc>
                <a:spcPct val="90000"/>
              </a:lnSpc>
              <a:spcBef>
                <a:spcPts val="800"/>
              </a:spcBef>
              <a:spcAft>
                <a:spcPts val="0"/>
              </a:spcAft>
              <a:buClr>
                <a:schemeClr val="dk1"/>
              </a:buClr>
              <a:buSzPts val="1400"/>
              <a:buFont typeface="Arial"/>
              <a:buNone/>
            </a:pPr>
            <a:r>
              <a:rPr b="1" i="1" lang="en" sz="1400" u="none" cap="none" strike="noStrike">
                <a:solidFill>
                  <a:schemeClr val="dk1"/>
                </a:solidFill>
                <a:latin typeface="Calibri"/>
                <a:ea typeface="Calibri"/>
                <a:cs typeface="Calibri"/>
                <a:sym typeface="Calibri"/>
              </a:rPr>
              <a:t>Child Care Policy Analyst /</a:t>
            </a:r>
            <a:r>
              <a:rPr b="1" i="1" lang="en" sz="1400" u="none" cap="none" strike="noStrike">
                <a:solidFill>
                  <a:srgbClr val="F16038"/>
                </a:solidFill>
                <a:latin typeface="Calibri"/>
                <a:ea typeface="Calibri"/>
                <a:cs typeface="Calibri"/>
                <a:sym typeface="Calibri"/>
              </a:rPr>
              <a:t> </a:t>
            </a:r>
            <a:r>
              <a:rPr b="1" i="1" lang="en">
                <a:solidFill>
                  <a:srgbClr val="F16038"/>
                </a:solidFill>
                <a:latin typeface="Calibri"/>
                <a:ea typeface="Calibri"/>
                <a:cs typeface="Calibri"/>
                <a:sym typeface="Calibri"/>
              </a:rPr>
              <a:t>చిన్న పిల్లల సంక్షేమ పాలసీ  విశ్లేషకులు</a:t>
            </a:r>
            <a:endParaRPr sz="1100">
              <a:solidFill>
                <a:srgbClr val="F16038"/>
              </a:solidFill>
            </a:endParaRPr>
          </a:p>
          <a:p>
            <a:pPr indent="0" lvl="0" marL="0" marR="0" rtl="0" algn="l">
              <a:lnSpc>
                <a:spcPct val="90000"/>
              </a:lnSpc>
              <a:spcBef>
                <a:spcPts val="800"/>
              </a:spcBef>
              <a:spcAft>
                <a:spcPts val="0"/>
              </a:spcAft>
              <a:buClr>
                <a:schemeClr val="dk1"/>
              </a:buClr>
              <a:buSzPts val="1400"/>
              <a:buFont typeface="Arial"/>
              <a:buNone/>
            </a:pPr>
            <a:r>
              <a:rPr b="1" i="1" lang="en" sz="1400" u="none" cap="none" strike="noStrike">
                <a:solidFill>
                  <a:schemeClr val="dk1"/>
                </a:solidFill>
                <a:latin typeface="Calibri"/>
                <a:ea typeface="Calibri"/>
                <a:cs typeface="Calibri"/>
                <a:sym typeface="Calibri"/>
              </a:rPr>
              <a:t>Child Care &amp; Early Learning Division /</a:t>
            </a:r>
            <a:r>
              <a:rPr b="1" i="1" lang="en">
                <a:solidFill>
                  <a:srgbClr val="F16038"/>
                </a:solidFill>
                <a:latin typeface="Calibri"/>
                <a:ea typeface="Calibri"/>
                <a:cs typeface="Calibri"/>
                <a:sym typeface="Calibri"/>
              </a:rPr>
              <a:t>చైల్డ్ కేర్ &amp; ఎర్లీ లెర్నింగ్ డివిజన్</a:t>
            </a:r>
            <a:endParaRPr b="1" i="1">
              <a:solidFill>
                <a:srgbClr val="F16038"/>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1100"/>
              <a:buFont typeface="Arial"/>
              <a:buNone/>
            </a:pPr>
            <a:r>
              <a:t/>
            </a:r>
            <a:endParaRPr b="1" i="1">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1400"/>
              <a:buFont typeface="Arial"/>
              <a:buNone/>
            </a:pPr>
            <a:r>
              <a:t/>
            </a:r>
            <a:endParaRPr b="1" i="1">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47"/>
          <p:cNvSpPr txBox="1"/>
          <p:nvPr/>
        </p:nvSpPr>
        <p:spPr>
          <a:xfrm>
            <a:off x="352000" y="1445350"/>
            <a:ext cx="4220100" cy="3650400"/>
          </a:xfrm>
          <a:prstGeom prst="rect">
            <a:avLst/>
          </a:prstGeom>
          <a:noFill/>
          <a:ln>
            <a:noFill/>
          </a:ln>
        </p:spPr>
        <p:txBody>
          <a:bodyPr anchorCtr="0" anchor="t" bIns="34275" lIns="68575" spcFirstLastPara="1" rIns="68575" wrap="square" tIns="34275">
            <a:spAutoFit/>
          </a:bodyPr>
          <a:lstStyle/>
          <a:p>
            <a:pPr indent="-190500" lvl="0" marL="177800" marR="0" rtl="0" algn="l">
              <a:lnSpc>
                <a:spcPct val="90000"/>
              </a:lnSpc>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Overview of Child Care &amp; Early Learning Services </a:t>
            </a:r>
            <a:endParaRPr sz="2000">
              <a:solidFill>
                <a:schemeClr val="dk1"/>
              </a:solidFill>
              <a:latin typeface="Calibri"/>
              <a:ea typeface="Calibri"/>
              <a:cs typeface="Calibri"/>
              <a:sym typeface="Calibri"/>
            </a:endParaRPr>
          </a:p>
          <a:p>
            <a:pPr indent="0" lvl="0" marL="171450" marR="0" rtl="0" algn="l">
              <a:lnSpc>
                <a:spcPct val="90000"/>
              </a:lnSpc>
              <a:spcBef>
                <a:spcPts val="0"/>
              </a:spcBef>
              <a:spcAft>
                <a:spcPts val="0"/>
              </a:spcAft>
              <a:buNone/>
            </a:pPr>
            <a:r>
              <a:rPr lang="en" sz="2000">
                <a:solidFill>
                  <a:srgbClr val="F16038"/>
                </a:solidFill>
                <a:latin typeface="Calibri"/>
                <a:ea typeface="Calibri"/>
                <a:cs typeface="Calibri"/>
                <a:sym typeface="Calibri"/>
              </a:rPr>
              <a:t>చిన్న పిల్లల సంక్షేమ సారాంశం మరియు చిన్న వయసులో విద్యాభ్యాస సేవలు</a:t>
            </a:r>
            <a:endParaRPr b="0" i="0" sz="2000" u="none" cap="none" strike="noStrike">
              <a:solidFill>
                <a:schemeClr val="dk1"/>
              </a:solidFill>
              <a:latin typeface="Calibri"/>
              <a:ea typeface="Calibri"/>
              <a:cs typeface="Calibri"/>
              <a:sym typeface="Calibri"/>
            </a:endParaRPr>
          </a:p>
          <a:p>
            <a:pPr indent="-190500" lvl="0" marL="177800" marR="0" rtl="0" algn="l">
              <a:lnSpc>
                <a:spcPct val="90000"/>
              </a:lnSpc>
              <a:spcBef>
                <a:spcPts val="10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Child Care Financial Assistance/Scholarships </a:t>
            </a:r>
            <a:endParaRPr sz="2000">
              <a:solidFill>
                <a:schemeClr val="dk1"/>
              </a:solidFill>
              <a:latin typeface="Calibri"/>
              <a:ea typeface="Calibri"/>
              <a:cs typeface="Calibri"/>
              <a:sym typeface="Calibri"/>
            </a:endParaRPr>
          </a:p>
          <a:p>
            <a:pPr indent="0" lvl="0" marL="171450" marR="0" rtl="0" algn="l">
              <a:lnSpc>
                <a:spcPct val="90000"/>
              </a:lnSpc>
              <a:spcBef>
                <a:spcPts val="0"/>
              </a:spcBef>
              <a:spcAft>
                <a:spcPts val="0"/>
              </a:spcAft>
              <a:buNone/>
            </a:pPr>
            <a:r>
              <a:rPr lang="en" sz="2000">
                <a:solidFill>
                  <a:srgbClr val="F16038"/>
                </a:solidFill>
                <a:latin typeface="Calibri"/>
                <a:ea typeface="Calibri"/>
                <a:cs typeface="Calibri"/>
                <a:sym typeface="Calibri"/>
              </a:rPr>
              <a:t>చిన్న పిల్లల సంక్షేమ ఆర్థిక సహాయం/స్కాలర్‌షిప్‌లు</a:t>
            </a:r>
            <a:endParaRPr b="0" i="0" sz="2000" u="none" cap="none" strike="noStrike">
              <a:solidFill>
                <a:schemeClr val="dk1"/>
              </a:solidFill>
              <a:latin typeface="Calibri"/>
              <a:ea typeface="Calibri"/>
              <a:cs typeface="Calibri"/>
              <a:sym typeface="Calibri"/>
            </a:endParaRPr>
          </a:p>
          <a:p>
            <a:pPr indent="-190500" lvl="0" marL="177800" marR="0" rtl="0" algn="l">
              <a:lnSpc>
                <a:spcPct val="90000"/>
              </a:lnSpc>
              <a:spcBef>
                <a:spcPts val="10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Child Care Availability Portal </a:t>
            </a:r>
            <a:endParaRPr sz="2000">
              <a:solidFill>
                <a:schemeClr val="dk1"/>
              </a:solidFill>
              <a:latin typeface="Calibri"/>
              <a:ea typeface="Calibri"/>
              <a:cs typeface="Calibri"/>
              <a:sym typeface="Calibri"/>
            </a:endParaRPr>
          </a:p>
          <a:p>
            <a:pPr indent="0" lvl="0" marL="171450" marR="0" rtl="0" algn="l">
              <a:lnSpc>
                <a:spcPct val="90000"/>
              </a:lnSpc>
              <a:spcBef>
                <a:spcPts val="0"/>
              </a:spcBef>
              <a:spcAft>
                <a:spcPts val="0"/>
              </a:spcAft>
              <a:buNone/>
            </a:pPr>
            <a:r>
              <a:rPr lang="en" sz="2000">
                <a:solidFill>
                  <a:srgbClr val="F16038"/>
                </a:solidFill>
                <a:latin typeface="Calibri"/>
                <a:ea typeface="Calibri"/>
                <a:cs typeface="Calibri"/>
                <a:sym typeface="Calibri"/>
              </a:rPr>
              <a:t>చిన్న పిల్లల సంక్షేమ లభ్యత పోర్టల్</a:t>
            </a:r>
            <a:endParaRPr sz="1300">
              <a:solidFill>
                <a:srgbClr val="F16038"/>
              </a:solidFill>
            </a:endParaRPr>
          </a:p>
        </p:txBody>
      </p:sp>
      <p:sp>
        <p:nvSpPr>
          <p:cNvPr id="1082" name="Google Shape;1082;p1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descr="Agenda of the event is stated. " id="1083" name="Google Shape;1083;p147" title="Agenda"/>
          <p:cNvSpPr txBox="1"/>
          <p:nvPr>
            <p:ph idx="4294967295" type="title"/>
          </p:nvPr>
        </p:nvSpPr>
        <p:spPr>
          <a:xfrm>
            <a:off x="351992" y="237116"/>
            <a:ext cx="8440017" cy="899234"/>
          </a:xfrm>
          <a:prstGeom prst="rect">
            <a:avLst/>
          </a:prstGeom>
          <a:solidFill>
            <a:srgbClr val="1F3864"/>
          </a:solidFill>
          <a:ln cap="flat" cmpd="sng" w="12700">
            <a:solidFill>
              <a:srgbClr val="1F38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lt1"/>
              </a:buClr>
              <a:buSzPts val="3300"/>
              <a:buFont typeface="Calibri"/>
              <a:buNone/>
            </a:pPr>
            <a:r>
              <a:t/>
            </a:r>
            <a:endParaRPr b="0" i="0" sz="3300" u="none" cap="none" strike="noStrike">
              <a:solidFill>
                <a:schemeClr val="lt1"/>
              </a:solidFill>
              <a:latin typeface="Calibri"/>
              <a:ea typeface="Calibri"/>
              <a:cs typeface="Calibri"/>
              <a:sym typeface="Calibri"/>
            </a:endParaRPr>
          </a:p>
          <a:p>
            <a:pPr indent="0" lvl="0" marL="0" rtl="0" algn="l">
              <a:lnSpc>
                <a:spcPct val="100000"/>
              </a:lnSpc>
              <a:spcBef>
                <a:spcPts val="0"/>
              </a:spcBef>
              <a:spcAft>
                <a:spcPts val="0"/>
              </a:spcAft>
              <a:buClr>
                <a:schemeClr val="lt1"/>
              </a:buClr>
              <a:buSzPts val="3300"/>
              <a:buFont typeface="Calibri"/>
              <a:buNone/>
            </a:pPr>
            <a:r>
              <a:rPr lang="en">
                <a:solidFill>
                  <a:schemeClr val="lt1"/>
                </a:solidFill>
                <a:latin typeface="Calibri"/>
                <a:ea typeface="Calibri"/>
                <a:cs typeface="Calibri"/>
                <a:sym typeface="Calibri"/>
              </a:rPr>
              <a:t>Agenda / </a:t>
            </a:r>
            <a:r>
              <a:rPr lang="en">
                <a:solidFill>
                  <a:srgbClr val="F08B54"/>
                </a:solidFill>
                <a:latin typeface="Calibri"/>
                <a:ea typeface="Calibri"/>
                <a:cs typeface="Calibri"/>
                <a:sym typeface="Calibri"/>
              </a:rPr>
              <a:t>ఎజెండా</a:t>
            </a:r>
            <a:endParaRPr b="0" i="0" sz="3300" u="none" cap="none" strike="noStrike">
              <a:solidFill>
                <a:srgbClr val="F08B54"/>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3300"/>
              <a:buFont typeface="Calibri"/>
              <a:buNone/>
            </a:pPr>
            <a:r>
              <a:t/>
            </a:r>
            <a:endParaRPr b="0" i="0" sz="3300" u="none" cap="none" strike="noStrike">
              <a:solidFill>
                <a:schemeClr val="lt1"/>
              </a:solidFill>
              <a:latin typeface="Calibri"/>
              <a:ea typeface="Calibri"/>
              <a:cs typeface="Calibri"/>
              <a:sym typeface="Calibri"/>
            </a:endParaRPr>
          </a:p>
        </p:txBody>
      </p:sp>
      <p:pic>
        <p:nvPicPr>
          <p:cNvPr descr="Picture of children and a woman coloring at a table. " id="1084" name="Google Shape;1084;p147"/>
          <p:cNvPicPr preferRelativeResize="0"/>
          <p:nvPr/>
        </p:nvPicPr>
        <p:blipFill rotWithShape="1">
          <a:blip r:embed="rId3">
            <a:alphaModFix/>
          </a:blip>
          <a:srcRect b="0" l="0" r="0" t="0"/>
          <a:stretch/>
        </p:blipFill>
        <p:spPr>
          <a:xfrm>
            <a:off x="4598982" y="1906202"/>
            <a:ext cx="4039276" cy="2039374"/>
          </a:xfrm>
          <a:prstGeom prst="rect">
            <a:avLst/>
          </a:prstGeom>
          <a:noFill/>
          <a:ln>
            <a:noFill/>
          </a:ln>
        </p:spPr>
      </p:pic>
      <p:pic>
        <p:nvPicPr>
          <p:cNvPr id="1085" name="Google Shape;1085;p147"/>
          <p:cNvPicPr preferRelativeResize="0"/>
          <p:nvPr/>
        </p:nvPicPr>
        <p:blipFill rotWithShape="1">
          <a:blip r:embed="rId4">
            <a:alphaModFix/>
          </a:blip>
          <a:srcRect b="0" l="0" r="0" t="0"/>
          <a:stretch/>
        </p:blipFill>
        <p:spPr>
          <a:xfrm>
            <a:off x="7893957" y="331450"/>
            <a:ext cx="744301" cy="7105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7" name="Shape 737"/>
        <p:cNvGrpSpPr/>
        <p:nvPr/>
      </p:nvGrpSpPr>
      <p:grpSpPr>
        <a:xfrm>
          <a:off x="0" y="0"/>
          <a:ext cx="0" cy="0"/>
          <a:chOff x="0" y="0"/>
          <a:chExt cx="0" cy="0"/>
        </a:xfrm>
      </p:grpSpPr>
      <p:sp>
        <p:nvSpPr>
          <p:cNvPr id="738" name="Google Shape;738;p112"/>
          <p:cNvSpPr txBox="1"/>
          <p:nvPr/>
        </p:nvSpPr>
        <p:spPr>
          <a:xfrm>
            <a:off x="2693625" y="919800"/>
            <a:ext cx="62580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31538F"/>
                </a:solidFill>
                <a:latin typeface="Open Sans"/>
                <a:ea typeface="Open Sans"/>
                <a:cs typeface="Open Sans"/>
                <a:sym typeface="Open Sans"/>
              </a:rPr>
              <a:t>Q&amp;A will take place at the end of the event. Please use the Q&amp;A feature.</a:t>
            </a:r>
            <a:endParaRPr b="1" sz="2200">
              <a:solidFill>
                <a:srgbClr val="31538F"/>
              </a:solidFill>
              <a:latin typeface="Open Sans"/>
              <a:ea typeface="Open Sans"/>
              <a:cs typeface="Open Sans"/>
              <a:sym typeface="Open Sans"/>
            </a:endParaRPr>
          </a:p>
          <a:p>
            <a:pPr indent="0" lvl="0" marL="0" rtl="0" algn="l">
              <a:spcBef>
                <a:spcPts val="0"/>
              </a:spcBef>
              <a:spcAft>
                <a:spcPts val="0"/>
              </a:spcAft>
              <a:buNone/>
            </a:pPr>
            <a:r>
              <a:t/>
            </a:r>
            <a:endParaRPr b="1" sz="2200">
              <a:solidFill>
                <a:srgbClr val="012169"/>
              </a:solidFill>
              <a:latin typeface="Open Sans"/>
              <a:ea typeface="Open Sans"/>
              <a:cs typeface="Open Sans"/>
              <a:sym typeface="Open Sans"/>
            </a:endParaRPr>
          </a:p>
          <a:p>
            <a:pPr indent="0" lvl="0" marL="0" rtl="0" algn="l">
              <a:spcBef>
                <a:spcPts val="0"/>
              </a:spcBef>
              <a:spcAft>
                <a:spcPts val="0"/>
              </a:spcAft>
              <a:buNone/>
            </a:pPr>
            <a:r>
              <a:t/>
            </a:r>
            <a:endParaRPr b="1" sz="2200">
              <a:solidFill>
                <a:srgbClr val="012169"/>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2200">
                <a:solidFill>
                  <a:srgbClr val="F16038"/>
                </a:solidFill>
                <a:latin typeface="Open Sans"/>
                <a:ea typeface="Open Sans"/>
                <a:cs typeface="Open Sans"/>
                <a:sym typeface="Open Sans"/>
              </a:rPr>
              <a:t>ఈవెంట్ ముగింపులో ప్రశ్నోత్తరాలు జరుగుతాయి. దయచేసి Q&amp;A ఫీచర్‌ని ఉపయోగించండి.</a:t>
            </a:r>
            <a:endParaRPr b="1" sz="2200">
              <a:solidFill>
                <a:srgbClr val="F16038"/>
              </a:solidFill>
              <a:latin typeface="Open Sans"/>
              <a:ea typeface="Open Sans"/>
              <a:cs typeface="Open Sans"/>
              <a:sym typeface="Open Sans"/>
            </a:endParaRPr>
          </a:p>
          <a:p>
            <a:pPr indent="0" lvl="0" marL="0" rtl="0" algn="l">
              <a:spcBef>
                <a:spcPts val="0"/>
              </a:spcBef>
              <a:spcAft>
                <a:spcPts val="0"/>
              </a:spcAft>
              <a:buNone/>
            </a:pPr>
            <a:r>
              <a:t/>
            </a:r>
            <a:endParaRPr b="1" sz="2200">
              <a:solidFill>
                <a:srgbClr val="F16038"/>
              </a:solidFill>
              <a:latin typeface="Open Sans"/>
              <a:ea typeface="Open Sans"/>
              <a:cs typeface="Open Sans"/>
              <a:sym typeface="Open Sans"/>
            </a:endParaRPr>
          </a:p>
        </p:txBody>
      </p:sp>
      <p:sp>
        <p:nvSpPr>
          <p:cNvPr id="739" name="Google Shape;739;p112"/>
          <p:cNvSpPr txBox="1"/>
          <p:nvPr/>
        </p:nvSpPr>
        <p:spPr>
          <a:xfrm>
            <a:off x="1381125" y="44300"/>
            <a:ext cx="7570500" cy="226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Questions? </a:t>
            </a:r>
            <a:r>
              <a:rPr b="1" lang="en" sz="4500">
                <a:solidFill>
                  <a:srgbClr val="F16038"/>
                </a:solidFill>
                <a:latin typeface="Poppins"/>
                <a:ea typeface="Poppins"/>
                <a:cs typeface="Poppins"/>
                <a:sym typeface="Poppins"/>
              </a:rPr>
              <a:t>ప్రశ్నలు?</a:t>
            </a:r>
            <a:endParaRPr b="1" sz="4500">
              <a:solidFill>
                <a:srgbClr val="F16038"/>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b="1" sz="45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4500">
              <a:solidFill>
                <a:srgbClr val="F16038"/>
              </a:solidFill>
              <a:latin typeface="Poppins"/>
              <a:ea typeface="Poppins"/>
              <a:cs typeface="Poppins"/>
              <a:sym typeface="Poppins"/>
            </a:endParaRPr>
          </a:p>
        </p:txBody>
      </p:sp>
      <p:pic>
        <p:nvPicPr>
          <p:cNvPr id="740" name="Google Shape;740;p112"/>
          <p:cNvPicPr preferRelativeResize="0"/>
          <p:nvPr/>
        </p:nvPicPr>
        <p:blipFill rotWithShape="1">
          <a:blip r:embed="rId4">
            <a:alphaModFix/>
          </a:blip>
          <a:srcRect b="0" l="20948" r="0" t="92826"/>
          <a:stretch/>
        </p:blipFill>
        <p:spPr>
          <a:xfrm>
            <a:off x="2894150" y="4442425"/>
            <a:ext cx="5991574" cy="368975"/>
          </a:xfrm>
          <a:prstGeom prst="rect">
            <a:avLst/>
          </a:prstGeom>
          <a:noFill/>
          <a:ln>
            <a:noFill/>
          </a:ln>
        </p:spPr>
      </p:pic>
      <p:sp>
        <p:nvSpPr>
          <p:cNvPr id="741" name="Google Shape;741;p112"/>
          <p:cNvSpPr/>
          <p:nvPr/>
        </p:nvSpPr>
        <p:spPr>
          <a:xfrm>
            <a:off x="5482950" y="4424900"/>
            <a:ext cx="553500" cy="445500"/>
          </a:xfrm>
          <a:prstGeom prst="rect">
            <a:avLst/>
          </a:prstGeom>
          <a:noFill/>
          <a:ln cap="flat" cmpd="sng" w="28575">
            <a:solidFill>
              <a:srgbClr val="B724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48"/>
          <p:cNvSpPr txBox="1"/>
          <p:nvPr>
            <p:ph type="title"/>
          </p:nvPr>
        </p:nvSpPr>
        <p:spPr>
          <a:xfrm>
            <a:off x="148070" y="150877"/>
            <a:ext cx="8767330" cy="925829"/>
          </a:xfrm>
          <a:prstGeom prst="rect">
            <a:avLst/>
          </a:prstGeom>
          <a:solidFill>
            <a:srgbClr val="1F3864"/>
          </a:solid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rgbClr val="FFFFFF"/>
              </a:buClr>
              <a:buSzPts val="3300"/>
              <a:buFont typeface="Calibri"/>
              <a:buNone/>
            </a:pPr>
            <a:r>
              <a:rPr lang="en" sz="2300">
                <a:solidFill>
                  <a:srgbClr val="FFFFFF"/>
                </a:solidFill>
              </a:rPr>
              <a:t>Child Care &amp; Early Learning</a:t>
            </a:r>
            <a:r>
              <a:rPr lang="en" sz="2300">
                <a:solidFill>
                  <a:srgbClr val="FFFFFF"/>
                </a:solidFill>
              </a:rPr>
              <a:t> Overview</a:t>
            </a:r>
            <a:endParaRPr sz="2300">
              <a:solidFill>
                <a:srgbClr val="FFFFFF"/>
              </a:solidFill>
            </a:endParaRPr>
          </a:p>
          <a:p>
            <a:pPr indent="0" lvl="0" marL="0" rtl="0" algn="l">
              <a:lnSpc>
                <a:spcPct val="100000"/>
              </a:lnSpc>
              <a:spcBef>
                <a:spcPts val="0"/>
              </a:spcBef>
              <a:spcAft>
                <a:spcPts val="0"/>
              </a:spcAft>
              <a:buClr>
                <a:srgbClr val="FFFFFF"/>
              </a:buClr>
              <a:buSzPts val="3300"/>
              <a:buFont typeface="Calibri"/>
              <a:buNone/>
            </a:pPr>
            <a:r>
              <a:rPr lang="en" sz="2300">
                <a:solidFill>
                  <a:srgbClr val="F08B54"/>
                </a:solidFill>
              </a:rPr>
              <a:t>చైల్డ్ కేర్ &amp; ఎర్లీ లెర్నింగ్ ఓవర్‌వ్యూ</a:t>
            </a:r>
            <a:r>
              <a:rPr lang="en" sz="2300">
                <a:solidFill>
                  <a:srgbClr val="F08B54"/>
                </a:solidFill>
              </a:rPr>
              <a:t>  </a:t>
            </a:r>
            <a:endParaRPr sz="2300">
              <a:solidFill>
                <a:srgbClr val="F08B54"/>
              </a:solidFill>
            </a:endParaRPr>
          </a:p>
        </p:txBody>
      </p:sp>
      <p:sp>
        <p:nvSpPr>
          <p:cNvPr id="1092" name="Google Shape;1092;p1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093" name="Google Shape;1093;p148"/>
          <p:cNvPicPr preferRelativeResize="0"/>
          <p:nvPr/>
        </p:nvPicPr>
        <p:blipFill rotWithShape="1">
          <a:blip r:embed="rId3">
            <a:alphaModFix/>
          </a:blip>
          <a:srcRect b="0" l="0" r="0" t="0"/>
          <a:stretch/>
        </p:blipFill>
        <p:spPr>
          <a:xfrm>
            <a:off x="8030888" y="249345"/>
            <a:ext cx="744301" cy="710566"/>
          </a:xfrm>
          <a:prstGeom prst="rect">
            <a:avLst/>
          </a:prstGeom>
          <a:noFill/>
          <a:ln>
            <a:noFill/>
          </a:ln>
        </p:spPr>
      </p:pic>
      <p:pic>
        <p:nvPicPr>
          <p:cNvPr descr="A close up of a calculator&#10;&#10;Description automatically generated - Small Business" id="1094" name="Google Shape;1094;p148"/>
          <p:cNvPicPr preferRelativeResize="0"/>
          <p:nvPr/>
        </p:nvPicPr>
        <p:blipFill rotWithShape="1">
          <a:blip r:embed="rId4">
            <a:alphaModFix/>
          </a:blip>
          <a:srcRect b="0" l="0" r="0" t="0"/>
          <a:stretch/>
        </p:blipFill>
        <p:spPr>
          <a:xfrm>
            <a:off x="4032030" y="1811400"/>
            <a:ext cx="2031227" cy="1440411"/>
          </a:xfrm>
          <a:prstGeom prst="rect">
            <a:avLst/>
          </a:prstGeom>
          <a:noFill/>
          <a:ln>
            <a:noFill/>
          </a:ln>
        </p:spPr>
      </p:pic>
      <p:pic>
        <p:nvPicPr>
          <p:cNvPr descr="A picture of money" id="1095" name="Google Shape;1095;p148"/>
          <p:cNvPicPr preferRelativeResize="0"/>
          <p:nvPr/>
        </p:nvPicPr>
        <p:blipFill rotWithShape="1">
          <a:blip r:embed="rId5">
            <a:alphaModFix/>
          </a:blip>
          <a:srcRect b="0" l="0" r="0" t="0"/>
          <a:stretch/>
        </p:blipFill>
        <p:spPr>
          <a:xfrm rot="-1454443">
            <a:off x="6138909" y="1813291"/>
            <a:ext cx="2109436" cy="1516919"/>
          </a:xfrm>
          <a:prstGeom prst="rect">
            <a:avLst/>
          </a:prstGeom>
          <a:noFill/>
          <a:ln>
            <a:noFill/>
          </a:ln>
        </p:spPr>
      </p:pic>
      <p:pic>
        <p:nvPicPr>
          <p:cNvPr descr="A picture of a preschool teacher with children" id="1096" name="Google Shape;1096;p148"/>
          <p:cNvPicPr preferRelativeResize="0"/>
          <p:nvPr>
            <p:ph idx="1" type="body"/>
          </p:nvPr>
        </p:nvPicPr>
        <p:blipFill rotWithShape="1">
          <a:blip r:embed="rId6">
            <a:alphaModFix amt="85000"/>
          </a:blip>
          <a:srcRect b="0" l="0" r="0" t="0"/>
          <a:stretch/>
        </p:blipFill>
        <p:spPr>
          <a:xfrm>
            <a:off x="4032030" y="3385161"/>
            <a:ext cx="4242600" cy="1509000"/>
          </a:xfrm>
          <a:prstGeom prst="rect">
            <a:avLst/>
          </a:prstGeom>
          <a:noFill/>
          <a:ln>
            <a:noFill/>
          </a:ln>
        </p:spPr>
      </p:pic>
      <p:sp>
        <p:nvSpPr>
          <p:cNvPr id="1097" name="Google Shape;1097;p148"/>
          <p:cNvSpPr txBox="1"/>
          <p:nvPr/>
        </p:nvSpPr>
        <p:spPr>
          <a:xfrm>
            <a:off x="85725" y="1195500"/>
            <a:ext cx="3858000" cy="3994200"/>
          </a:xfrm>
          <a:prstGeom prst="rect">
            <a:avLst/>
          </a:prstGeom>
          <a:noFill/>
          <a:ln>
            <a:noFill/>
          </a:ln>
        </p:spPr>
        <p:txBody>
          <a:bodyPr anchorCtr="0" anchor="t" bIns="34275" lIns="68575" spcFirstLastPara="1" rIns="68575" wrap="square" tIns="34275">
            <a:spAutoFit/>
          </a:bodyPr>
          <a:lstStyle/>
          <a:p>
            <a:pPr indent="-158750" lvl="0" marL="165100" marR="0" rtl="0" algn="l">
              <a:spcBef>
                <a:spcPts val="0"/>
              </a:spcBef>
              <a:spcAft>
                <a:spcPts val="0"/>
              </a:spcAft>
              <a:buClr>
                <a:schemeClr val="dk1"/>
              </a:buClr>
              <a:buSzPts val="1700"/>
              <a:buFont typeface="Arial"/>
              <a:buChar char="•"/>
            </a:pPr>
            <a:r>
              <a:rPr b="0" i="0" lang="en" sz="1700" u="none" cap="none" strike="noStrike">
                <a:solidFill>
                  <a:schemeClr val="dk1"/>
                </a:solidFill>
                <a:latin typeface="Calibri"/>
                <a:ea typeface="Calibri"/>
                <a:cs typeface="Calibri"/>
                <a:sym typeface="Calibri"/>
              </a:rPr>
              <a:t>Assisting child care businesses </a:t>
            </a:r>
            <a:endParaRPr sz="1700">
              <a:solidFill>
                <a:schemeClr val="dk1"/>
              </a:solidFill>
              <a:latin typeface="Calibri"/>
              <a:ea typeface="Calibri"/>
              <a:cs typeface="Calibri"/>
              <a:sym typeface="Calibri"/>
            </a:endParaRPr>
          </a:p>
          <a:p>
            <a:pPr indent="0" lvl="0" marL="171450" marR="0" rtl="0" algn="l">
              <a:spcBef>
                <a:spcPts val="0"/>
              </a:spcBef>
              <a:spcAft>
                <a:spcPts val="0"/>
              </a:spcAft>
              <a:buNone/>
            </a:pPr>
            <a:r>
              <a:rPr lang="en" sz="1700">
                <a:solidFill>
                  <a:srgbClr val="F16038"/>
                </a:solidFill>
                <a:latin typeface="Calibri"/>
                <a:ea typeface="Calibri"/>
                <a:cs typeface="Calibri"/>
                <a:sym typeface="Calibri"/>
              </a:rPr>
              <a:t>పిల్లల సంక్షేమ వ్యాపారాలకు సహాయం చేయడం</a:t>
            </a:r>
            <a:endParaRPr b="0" i="0" sz="1300" u="none" cap="none" strike="noStrike">
              <a:solidFill>
                <a:srgbClr val="F16038"/>
              </a:solidFill>
              <a:latin typeface="Calibri"/>
              <a:ea typeface="Calibri"/>
              <a:cs typeface="Calibri"/>
              <a:sym typeface="Calibri"/>
            </a:endParaRPr>
          </a:p>
          <a:p>
            <a:pPr indent="-50800" lvl="0" marL="165100" marR="0" rtl="0" algn="l">
              <a:spcBef>
                <a:spcPts val="0"/>
              </a:spcBef>
              <a:spcAft>
                <a:spcPts val="0"/>
              </a:spcAft>
              <a:buClr>
                <a:schemeClr val="dk1"/>
              </a:buClr>
              <a:buSzPts val="1800"/>
              <a:buFont typeface="Arial"/>
              <a:buNone/>
            </a:pPr>
            <a:r>
              <a:t/>
            </a:r>
            <a:endParaRPr b="0" i="0" sz="1700" u="none" cap="none" strike="noStrike">
              <a:solidFill>
                <a:schemeClr val="dk1"/>
              </a:solidFill>
              <a:latin typeface="Calibri"/>
              <a:ea typeface="Calibri"/>
              <a:cs typeface="Calibri"/>
              <a:sym typeface="Calibri"/>
            </a:endParaRPr>
          </a:p>
          <a:p>
            <a:pPr indent="-158750" lvl="0" marL="165100" marR="0" rtl="0" algn="l">
              <a:spcBef>
                <a:spcPts val="0"/>
              </a:spcBef>
              <a:spcAft>
                <a:spcPts val="0"/>
              </a:spcAft>
              <a:buClr>
                <a:schemeClr val="dk1"/>
              </a:buClr>
              <a:buSzPts val="1700"/>
              <a:buFont typeface="Arial"/>
              <a:buChar char="•"/>
            </a:pPr>
            <a:r>
              <a:rPr b="0" i="0" lang="en" sz="1700" u="none" cap="none" strike="noStrike">
                <a:solidFill>
                  <a:schemeClr val="dk1"/>
                </a:solidFill>
                <a:latin typeface="Calibri"/>
                <a:ea typeface="Calibri"/>
                <a:cs typeface="Calibri"/>
                <a:sym typeface="Calibri"/>
              </a:rPr>
              <a:t>Helping working parents which supports the economy </a:t>
            </a:r>
            <a:endParaRPr sz="1700">
              <a:solidFill>
                <a:schemeClr val="dk1"/>
              </a:solidFill>
              <a:latin typeface="Calibri"/>
              <a:ea typeface="Calibri"/>
              <a:cs typeface="Calibri"/>
              <a:sym typeface="Calibri"/>
            </a:endParaRPr>
          </a:p>
          <a:p>
            <a:pPr indent="0" lvl="0" marL="171450" marR="0" rtl="0" algn="l">
              <a:spcBef>
                <a:spcPts val="0"/>
              </a:spcBef>
              <a:spcAft>
                <a:spcPts val="0"/>
              </a:spcAft>
              <a:buNone/>
            </a:pPr>
            <a:r>
              <a:rPr lang="en" sz="1700">
                <a:solidFill>
                  <a:srgbClr val="F16038"/>
                </a:solidFill>
                <a:latin typeface="Calibri"/>
                <a:ea typeface="Calibri"/>
                <a:cs typeface="Calibri"/>
                <a:sym typeface="Calibri"/>
              </a:rPr>
              <a:t>ఆర్థిక వ్యవస్థకు తోడ్పడే పని చేసే తల్లిదండ్రులకు సహాయం</a:t>
            </a:r>
            <a:endParaRPr b="0" i="0" sz="1700" u="none" cap="none" strike="noStrike">
              <a:solidFill>
                <a:srgbClr val="F16038"/>
              </a:solidFill>
              <a:latin typeface="Calibri"/>
              <a:ea typeface="Calibri"/>
              <a:cs typeface="Calibri"/>
              <a:sym typeface="Calibri"/>
            </a:endParaRPr>
          </a:p>
          <a:p>
            <a:pPr indent="-50800" lvl="0" marL="165100" marR="0" rtl="0" algn="l">
              <a:spcBef>
                <a:spcPts val="0"/>
              </a:spcBef>
              <a:spcAft>
                <a:spcPts val="0"/>
              </a:spcAft>
              <a:buClr>
                <a:schemeClr val="dk1"/>
              </a:buClr>
              <a:buSzPts val="1800"/>
              <a:buFont typeface="Arial"/>
              <a:buNone/>
            </a:pPr>
            <a:r>
              <a:t/>
            </a:r>
            <a:endParaRPr b="0" i="0" sz="1700" u="none" cap="none" strike="noStrike">
              <a:solidFill>
                <a:schemeClr val="dk1"/>
              </a:solidFill>
              <a:latin typeface="Calibri"/>
              <a:ea typeface="Calibri"/>
              <a:cs typeface="Calibri"/>
              <a:sym typeface="Calibri"/>
            </a:endParaRPr>
          </a:p>
          <a:p>
            <a:pPr indent="-158750" lvl="0" marL="165100" marR="0" rtl="0" algn="l">
              <a:spcBef>
                <a:spcPts val="0"/>
              </a:spcBef>
              <a:spcAft>
                <a:spcPts val="0"/>
              </a:spcAft>
              <a:buClr>
                <a:schemeClr val="dk1"/>
              </a:buClr>
              <a:buSzPts val="1700"/>
              <a:buFont typeface="Arial"/>
              <a:buChar char="•"/>
            </a:pPr>
            <a:r>
              <a:rPr b="0" i="0" lang="en" sz="1700" u="none" cap="none" strike="noStrike">
                <a:solidFill>
                  <a:schemeClr val="dk1"/>
                </a:solidFill>
                <a:latin typeface="Calibri"/>
                <a:ea typeface="Calibri"/>
                <a:cs typeface="Calibri"/>
                <a:sym typeface="Calibri"/>
              </a:rPr>
              <a:t>Preparing our youngest learners … the future of our workforce</a:t>
            </a:r>
            <a:endParaRPr sz="1700">
              <a:solidFill>
                <a:schemeClr val="dk1"/>
              </a:solidFill>
              <a:latin typeface="Calibri"/>
              <a:ea typeface="Calibri"/>
              <a:cs typeface="Calibri"/>
              <a:sym typeface="Calibri"/>
            </a:endParaRPr>
          </a:p>
          <a:p>
            <a:pPr indent="0" lvl="0" marL="171450" marR="0" rtl="0" algn="l">
              <a:spcBef>
                <a:spcPts val="0"/>
              </a:spcBef>
              <a:spcAft>
                <a:spcPts val="0"/>
              </a:spcAft>
              <a:buNone/>
            </a:pPr>
            <a:r>
              <a:rPr lang="en" sz="1700">
                <a:solidFill>
                  <a:srgbClr val="F16038"/>
                </a:solidFill>
                <a:latin typeface="Calibri"/>
                <a:ea typeface="Calibri"/>
                <a:cs typeface="Calibri"/>
                <a:sym typeface="Calibri"/>
              </a:rPr>
              <a:t>అందరికంటే చిన్నవారైన మన పిల్లలను విద్యాభ్యాసానికి సిద్ధం చేయడం… వారే మన భవిష్య ఉద్యోగులు</a:t>
            </a:r>
            <a:endParaRPr b="0" i="0" sz="1700" u="none" cap="none" strike="noStrike">
              <a:solidFill>
                <a:srgbClr val="F16038"/>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49"/>
          <p:cNvSpPr txBox="1"/>
          <p:nvPr>
            <p:ph type="title"/>
          </p:nvPr>
        </p:nvSpPr>
        <p:spPr>
          <a:xfrm>
            <a:off x="395387" y="273844"/>
            <a:ext cx="8395322"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2288">
                <a:solidFill>
                  <a:schemeClr val="lt1"/>
                </a:solidFill>
              </a:rPr>
              <a:t>Child Care &amp; Early Learning</a:t>
            </a:r>
            <a:r>
              <a:rPr lang="en" sz="2288">
                <a:solidFill>
                  <a:schemeClr val="lt1"/>
                </a:solidFill>
              </a:rPr>
              <a:t> Overview – Child Care Services Program /</a:t>
            </a:r>
            <a:endParaRPr sz="2288">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2288">
                <a:solidFill>
                  <a:srgbClr val="F08B54"/>
                </a:solidFill>
              </a:rPr>
              <a:t>చిన్న పిల్లల సంక్షేమ సర్వీసుల ప్రోగ్రామ్</a:t>
            </a:r>
            <a:endParaRPr sz="2400">
              <a:solidFill>
                <a:srgbClr val="F08B54"/>
              </a:solidFill>
            </a:endParaRPr>
          </a:p>
        </p:txBody>
      </p:sp>
      <p:sp>
        <p:nvSpPr>
          <p:cNvPr id="1104" name="Google Shape;1104;p149"/>
          <p:cNvSpPr txBox="1"/>
          <p:nvPr>
            <p:ph idx="1" type="body"/>
          </p:nvPr>
        </p:nvSpPr>
        <p:spPr>
          <a:xfrm>
            <a:off x="219075" y="1314925"/>
            <a:ext cx="8686800" cy="3756900"/>
          </a:xfrm>
          <a:prstGeom prst="rect">
            <a:avLst/>
          </a:prstGeom>
          <a:noFill/>
          <a:ln>
            <a:noFill/>
          </a:ln>
        </p:spPr>
        <p:txBody>
          <a:bodyPr anchorCtr="0" anchor="t" bIns="34275" lIns="68575" spcFirstLastPara="1" rIns="68575" wrap="square" tIns="34275">
            <a:normAutofit/>
          </a:bodyPr>
          <a:lstStyle/>
          <a:p>
            <a:pPr indent="0" lvl="0" marL="76200" rtl="0" algn="l">
              <a:lnSpc>
                <a:spcPct val="90000"/>
              </a:lnSpc>
              <a:spcBef>
                <a:spcPts val="0"/>
              </a:spcBef>
              <a:spcAft>
                <a:spcPts val="0"/>
              </a:spcAft>
              <a:buClr>
                <a:schemeClr val="dk1"/>
              </a:buClr>
              <a:buSzPts val="1800"/>
              <a:buNone/>
            </a:pPr>
            <a:r>
              <a:rPr lang="en" sz="1800"/>
              <a:t>Child care services are provided to low-income families to</a:t>
            </a:r>
            <a:endParaRPr sz="1800"/>
          </a:p>
          <a:p>
            <a:pPr indent="0" lvl="0" marL="76200" rtl="0" algn="l">
              <a:lnSpc>
                <a:spcPct val="90000"/>
              </a:lnSpc>
              <a:spcBef>
                <a:spcPts val="0"/>
              </a:spcBef>
              <a:spcAft>
                <a:spcPts val="0"/>
              </a:spcAft>
              <a:buClr>
                <a:schemeClr val="dk1"/>
              </a:buClr>
              <a:buSzPts val="1800"/>
              <a:buNone/>
            </a:pPr>
            <a:r>
              <a:rPr lang="en" sz="1800">
                <a:solidFill>
                  <a:srgbClr val="F16038"/>
                </a:solidFill>
              </a:rPr>
              <a:t>తక్కువ-ఆదాయ కుటుంబాలకు పిల్లల సంక్షేమ సేవలు ఇందుకోసం అందించబడతాయి</a:t>
            </a:r>
            <a:r>
              <a:rPr lang="en" sz="1800"/>
              <a:t>:</a:t>
            </a:r>
            <a:br>
              <a:rPr lang="en" sz="1800"/>
            </a:br>
            <a:endParaRPr sz="1800"/>
          </a:p>
          <a:p>
            <a:pPr indent="-63500" lvl="2" marL="863600" rtl="0" algn="l">
              <a:lnSpc>
                <a:spcPct val="90000"/>
              </a:lnSpc>
              <a:spcBef>
                <a:spcPts val="800"/>
              </a:spcBef>
              <a:spcAft>
                <a:spcPts val="0"/>
              </a:spcAft>
              <a:buClr>
                <a:schemeClr val="dk1"/>
              </a:buClr>
              <a:buSzPts val="1800"/>
              <a:buNone/>
            </a:pPr>
            <a:r>
              <a:t/>
            </a:r>
            <a:endParaRPr sz="1800"/>
          </a:p>
        </p:txBody>
      </p:sp>
      <p:pic>
        <p:nvPicPr>
          <p:cNvPr id="1105" name="Google Shape;1105;p149"/>
          <p:cNvPicPr preferRelativeResize="0"/>
          <p:nvPr/>
        </p:nvPicPr>
        <p:blipFill rotWithShape="1">
          <a:blip r:embed="rId3">
            <a:alphaModFix/>
          </a:blip>
          <a:srcRect b="0" l="0" r="0" t="0"/>
          <a:stretch/>
        </p:blipFill>
        <p:spPr>
          <a:xfrm>
            <a:off x="8041100" y="751372"/>
            <a:ext cx="469925" cy="448625"/>
          </a:xfrm>
          <a:prstGeom prst="rect">
            <a:avLst/>
          </a:prstGeom>
          <a:noFill/>
          <a:ln>
            <a:noFill/>
          </a:ln>
        </p:spPr>
      </p:pic>
      <p:sp>
        <p:nvSpPr>
          <p:cNvPr id="1106" name="Google Shape;1106;p149"/>
          <p:cNvSpPr txBox="1"/>
          <p:nvPr>
            <p:ph idx="12" type="sldNum"/>
          </p:nvPr>
        </p:nvSpPr>
        <p:spPr>
          <a:xfrm>
            <a:off x="7918724" y="4726369"/>
            <a:ext cx="789381"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07" name="Google Shape;1107;p149"/>
          <p:cNvSpPr txBox="1"/>
          <p:nvPr/>
        </p:nvSpPr>
        <p:spPr>
          <a:xfrm>
            <a:off x="245565" y="2000250"/>
            <a:ext cx="8032800" cy="1223100"/>
          </a:xfrm>
          <a:prstGeom prst="rect">
            <a:avLst/>
          </a:prstGeom>
          <a:noFill/>
          <a:ln>
            <a:noFill/>
          </a:ln>
        </p:spPr>
        <p:txBody>
          <a:bodyPr anchorCtr="0" anchor="t" bIns="34275" lIns="68575" spcFirstLastPara="1" rIns="68575" wrap="square" tIns="34275">
            <a:spAutoFit/>
          </a:bodyPr>
          <a:lstStyle/>
          <a:p>
            <a:pPr indent="-260350" lvl="1" marL="596900" marR="0" rtl="0" algn="l">
              <a:lnSpc>
                <a:spcPct val="90000"/>
              </a:lnSpc>
              <a:spcBef>
                <a:spcPts val="0"/>
              </a:spcBef>
              <a:spcAft>
                <a:spcPts val="0"/>
              </a:spcAft>
              <a:buClr>
                <a:schemeClr val="dk1"/>
              </a:buClr>
              <a:buSzPts val="1500"/>
              <a:buFont typeface="Arial"/>
              <a:buChar char="•"/>
            </a:pPr>
            <a:r>
              <a:rPr b="0" i="0" lang="en" sz="1600" u="none" cap="none" strike="noStrike">
                <a:solidFill>
                  <a:schemeClr val="dk1"/>
                </a:solidFill>
                <a:latin typeface="Calibri"/>
                <a:ea typeface="Calibri"/>
                <a:cs typeface="Calibri"/>
                <a:sym typeface="Calibri"/>
              </a:rPr>
              <a:t>Create and support long-term </a:t>
            </a:r>
            <a:r>
              <a:rPr b="1" i="0" lang="en" sz="1600" u="none" cap="none" strike="noStrike">
                <a:solidFill>
                  <a:schemeClr val="dk1"/>
                </a:solidFill>
                <a:latin typeface="Calibri"/>
                <a:ea typeface="Calibri"/>
                <a:cs typeface="Calibri"/>
                <a:sym typeface="Calibri"/>
              </a:rPr>
              <a:t>self-sufficiency</a:t>
            </a:r>
            <a:r>
              <a:rPr b="0" i="0" lang="en" sz="1600" u="none" cap="none" strike="noStrike">
                <a:solidFill>
                  <a:schemeClr val="dk1"/>
                </a:solidFill>
                <a:latin typeface="Calibri"/>
                <a:ea typeface="Calibri"/>
                <a:cs typeface="Calibri"/>
                <a:sym typeface="Calibri"/>
              </a:rPr>
              <a:t> by enabling </a:t>
            </a:r>
            <a:r>
              <a:rPr b="1" i="0" lang="en" sz="1600" u="none" cap="none" strike="noStrike">
                <a:solidFill>
                  <a:schemeClr val="dk1"/>
                </a:solidFill>
                <a:latin typeface="Calibri"/>
                <a:ea typeface="Calibri"/>
                <a:cs typeface="Calibri"/>
                <a:sym typeface="Calibri"/>
              </a:rPr>
              <a:t>parents</a:t>
            </a:r>
            <a:r>
              <a:rPr b="0" i="0" lang="en" sz="1600" u="none" cap="none" strike="noStrike">
                <a:solidFill>
                  <a:schemeClr val="dk1"/>
                </a:solidFill>
                <a:latin typeface="Calibri"/>
                <a:ea typeface="Calibri"/>
                <a:cs typeface="Calibri"/>
                <a:sym typeface="Calibri"/>
              </a:rPr>
              <a:t> to work, attend job training for work, or increase educational levels</a:t>
            </a:r>
            <a:endParaRPr sz="1500">
              <a:solidFill>
                <a:schemeClr val="dk1"/>
              </a:solidFill>
              <a:latin typeface="Calibri"/>
              <a:ea typeface="Calibri"/>
              <a:cs typeface="Calibri"/>
              <a:sym typeface="Calibri"/>
            </a:endParaRPr>
          </a:p>
          <a:p>
            <a:pPr indent="0" lvl="0" marL="571500" marR="0" rtl="0" algn="l">
              <a:lnSpc>
                <a:spcPct val="90000"/>
              </a:lnSpc>
              <a:spcBef>
                <a:spcPts val="0"/>
              </a:spcBef>
              <a:spcAft>
                <a:spcPts val="0"/>
              </a:spcAft>
              <a:buNone/>
            </a:pPr>
            <a:r>
              <a:rPr lang="en" sz="1500">
                <a:solidFill>
                  <a:srgbClr val="F16038"/>
                </a:solidFill>
                <a:latin typeface="Calibri"/>
                <a:ea typeface="Calibri"/>
                <a:cs typeface="Calibri"/>
                <a:sym typeface="Calibri"/>
              </a:rPr>
              <a:t>తల్లిదండ్రులు పని చేయడానికి, ఉద్యోగ శిక్షణకు హాజరుకావడం లేదా విద్యా స్థాయిలను పెంచడం ద్వారా దీర్ఘకాలిక స్వయం సమృద్ధిని సృష్టించండి మరియు మద్దతు ఇవ్వండి,</a:t>
            </a:r>
            <a:endParaRPr b="0" i="0" sz="1500" u="none" cap="none" strike="noStrike">
              <a:solidFill>
                <a:srgbClr val="F16038"/>
              </a:solidFill>
              <a:latin typeface="Calibri"/>
              <a:ea typeface="Calibri"/>
              <a:cs typeface="Calibri"/>
              <a:sym typeface="Calibri"/>
            </a:endParaRPr>
          </a:p>
          <a:p>
            <a:pPr indent="0" lvl="0" marL="0" marR="0" rtl="0" algn="l">
              <a:spcBef>
                <a:spcPts val="500"/>
              </a:spcBef>
              <a:spcAft>
                <a:spcPts val="0"/>
              </a:spcAft>
              <a:buNone/>
            </a:pPr>
            <a:r>
              <a:t/>
            </a:r>
            <a:endParaRPr sz="1500">
              <a:solidFill>
                <a:schemeClr val="dk1"/>
              </a:solidFill>
              <a:latin typeface="Calibri"/>
              <a:ea typeface="Calibri"/>
              <a:cs typeface="Calibri"/>
              <a:sym typeface="Calibri"/>
            </a:endParaRPr>
          </a:p>
        </p:txBody>
      </p:sp>
      <p:sp>
        <p:nvSpPr>
          <p:cNvPr id="1108" name="Google Shape;1108;p149"/>
          <p:cNvSpPr txBox="1"/>
          <p:nvPr/>
        </p:nvSpPr>
        <p:spPr>
          <a:xfrm>
            <a:off x="245577" y="2965400"/>
            <a:ext cx="8660400" cy="1254600"/>
          </a:xfrm>
          <a:prstGeom prst="rect">
            <a:avLst/>
          </a:prstGeom>
          <a:noFill/>
          <a:ln>
            <a:noFill/>
          </a:ln>
        </p:spPr>
        <p:txBody>
          <a:bodyPr anchorCtr="0" anchor="t" bIns="34275" lIns="68575" spcFirstLastPara="1" rIns="68575" wrap="square" tIns="34275">
            <a:spAutoFit/>
          </a:bodyPr>
          <a:lstStyle/>
          <a:p>
            <a:pPr indent="-254000" lvl="1" marL="596900" marR="0" rtl="0" algn="l">
              <a:spcBef>
                <a:spcPts val="0"/>
              </a:spcBef>
              <a:spcAft>
                <a:spcPts val="0"/>
              </a:spcAft>
              <a:buClr>
                <a:schemeClr val="dk1"/>
              </a:buClr>
              <a:buSzPts val="1400"/>
              <a:buFont typeface="Arial"/>
              <a:buChar char="•"/>
            </a:pPr>
            <a:r>
              <a:rPr b="0" i="0" lang="en" sz="1600" u="none" cap="none" strike="noStrike">
                <a:solidFill>
                  <a:schemeClr val="dk1"/>
                </a:solidFill>
                <a:latin typeface="Calibri"/>
                <a:ea typeface="Calibri"/>
                <a:cs typeface="Calibri"/>
                <a:sym typeface="Calibri"/>
              </a:rPr>
              <a:t>Offer affordable, accessible, and </a:t>
            </a:r>
            <a:r>
              <a:rPr b="1" i="0" lang="en" sz="1600" u="none" cap="none" strike="noStrike">
                <a:solidFill>
                  <a:schemeClr val="dk1"/>
                </a:solidFill>
                <a:latin typeface="Calibri"/>
                <a:ea typeface="Calibri"/>
                <a:cs typeface="Calibri"/>
                <a:sym typeface="Calibri"/>
              </a:rPr>
              <a:t>quality</a:t>
            </a:r>
            <a:r>
              <a:rPr b="0" i="0" lang="en" sz="1600" u="none" cap="none" strike="noStrike">
                <a:solidFill>
                  <a:schemeClr val="dk1"/>
                </a:solidFill>
                <a:latin typeface="Calibri"/>
                <a:ea typeface="Calibri"/>
                <a:cs typeface="Calibri"/>
                <a:sym typeface="Calibri"/>
              </a:rPr>
              <a:t> child care, through Texas Rising Star-certified programs, that supports the physical, social, emotional, intellectual development, and safety of children</a:t>
            </a:r>
            <a:endParaRPr sz="1500">
              <a:solidFill>
                <a:schemeClr val="dk1"/>
              </a:solidFill>
              <a:latin typeface="Calibri"/>
              <a:ea typeface="Calibri"/>
              <a:cs typeface="Calibri"/>
              <a:sym typeface="Calibri"/>
            </a:endParaRPr>
          </a:p>
          <a:p>
            <a:pPr indent="0" lvl="0" marL="571500" marR="0" rtl="0" algn="l">
              <a:spcBef>
                <a:spcPts val="0"/>
              </a:spcBef>
              <a:spcAft>
                <a:spcPts val="0"/>
              </a:spcAft>
              <a:buNone/>
            </a:pPr>
            <a:r>
              <a:rPr lang="en" sz="1500">
                <a:solidFill>
                  <a:srgbClr val="F16038"/>
                </a:solidFill>
                <a:latin typeface="Calibri"/>
                <a:ea typeface="Calibri"/>
                <a:cs typeface="Calibri"/>
                <a:sym typeface="Calibri"/>
              </a:rPr>
              <a:t>టెక్సాస్ రైజింగ్ స్టార్-సర్టిఫైడ్ ప్రోగ్రామ్‌ల ద్వారా అందుబాటు ధరలు,యాక్సెస్ మరియు నాణ్యమైన పిల్లలసంక్షేమాన్ని ఆఫర్ చేయడం కోసం, ఇది పిల్లల భౌతిక, సామాజిక, భావోద్వేగ, మేధో వికాసం మరియు భద్రతకి మద్దతు ఇచ్చింది , మరియు</a:t>
            </a:r>
            <a:endParaRPr b="0" i="0" sz="1500" u="none" cap="none" strike="noStrike">
              <a:solidFill>
                <a:srgbClr val="F16038"/>
              </a:solidFill>
              <a:latin typeface="Calibri"/>
              <a:ea typeface="Calibri"/>
              <a:cs typeface="Calibri"/>
              <a:sym typeface="Calibri"/>
            </a:endParaRPr>
          </a:p>
        </p:txBody>
      </p:sp>
      <p:sp>
        <p:nvSpPr>
          <p:cNvPr id="1109" name="Google Shape;1109;p149"/>
          <p:cNvSpPr txBox="1"/>
          <p:nvPr/>
        </p:nvSpPr>
        <p:spPr>
          <a:xfrm>
            <a:off x="241800" y="4220000"/>
            <a:ext cx="8660400" cy="955800"/>
          </a:xfrm>
          <a:prstGeom prst="rect">
            <a:avLst/>
          </a:prstGeom>
          <a:noFill/>
          <a:ln>
            <a:noFill/>
          </a:ln>
        </p:spPr>
        <p:txBody>
          <a:bodyPr anchorCtr="0" anchor="t" bIns="34275" lIns="68575" spcFirstLastPara="1" rIns="68575" wrap="square" tIns="34275">
            <a:spAutoFit/>
          </a:bodyPr>
          <a:lstStyle/>
          <a:p>
            <a:pPr indent="-228600" lvl="1" marL="558800" marR="0" rtl="0" algn="l">
              <a:lnSpc>
                <a:spcPct val="9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Empower parents to make </a:t>
            </a:r>
            <a:r>
              <a:rPr b="1" i="0" lang="en" sz="1600" u="none" cap="none" strike="noStrike">
                <a:solidFill>
                  <a:schemeClr val="dk1"/>
                </a:solidFill>
                <a:latin typeface="Calibri"/>
                <a:ea typeface="Calibri"/>
                <a:cs typeface="Calibri"/>
                <a:sym typeface="Calibri"/>
              </a:rPr>
              <a:t>informed choices </a:t>
            </a:r>
            <a:r>
              <a:rPr b="0" i="0" lang="en" sz="1600" u="none" cap="none" strike="noStrike">
                <a:solidFill>
                  <a:schemeClr val="dk1"/>
                </a:solidFill>
                <a:latin typeface="Calibri"/>
                <a:ea typeface="Calibri"/>
                <a:cs typeface="Calibri"/>
                <a:sym typeface="Calibri"/>
              </a:rPr>
              <a:t>regarding child care that best meets the family’s needs</a:t>
            </a:r>
            <a:endParaRPr sz="1600">
              <a:solidFill>
                <a:schemeClr val="dk1"/>
              </a:solidFill>
              <a:latin typeface="Calibri"/>
              <a:ea typeface="Calibri"/>
              <a:cs typeface="Calibri"/>
              <a:sym typeface="Calibri"/>
            </a:endParaRPr>
          </a:p>
          <a:p>
            <a:pPr indent="0" lvl="0" marL="571500" marR="0" rtl="0" algn="l">
              <a:lnSpc>
                <a:spcPct val="90000"/>
              </a:lnSpc>
              <a:spcBef>
                <a:spcPts val="0"/>
              </a:spcBef>
              <a:spcAft>
                <a:spcPts val="0"/>
              </a:spcAft>
              <a:buNone/>
            </a:pPr>
            <a:r>
              <a:rPr lang="en" sz="1600">
                <a:solidFill>
                  <a:srgbClr val="F16038"/>
                </a:solidFill>
                <a:latin typeface="Calibri"/>
                <a:ea typeface="Calibri"/>
                <a:cs typeface="Calibri"/>
                <a:sym typeface="Calibri"/>
              </a:rPr>
              <a:t>కుటుంబ అవసరాలకు ఉత్తమంగా సరిపోయే పిల్లలసంక్షేమానికి సంబంధించి సమాచారం ఎంపిక చేసుకునేలా తల్లిదండ్రులను శక్తిమంతం చేయడం కోసం.</a:t>
            </a:r>
            <a:endParaRPr sz="1500">
              <a:solidFill>
                <a:srgbClr val="F16038"/>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50"/>
          <p:cNvSpPr txBox="1"/>
          <p:nvPr>
            <p:ph type="title"/>
          </p:nvPr>
        </p:nvSpPr>
        <p:spPr>
          <a:xfrm>
            <a:off x="342901" y="273844"/>
            <a:ext cx="8510100" cy="994200"/>
          </a:xfrm>
          <a:prstGeom prst="rect">
            <a:avLst/>
          </a:prstGeom>
          <a:solidFill>
            <a:srgbClr val="1F3864"/>
          </a:solid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26923"/>
              <a:buFont typeface="Calibri"/>
              <a:buNone/>
            </a:pPr>
            <a:r>
              <a:rPr lang="en" sz="2600">
                <a:solidFill>
                  <a:schemeClr val="lt1"/>
                </a:solidFill>
              </a:rPr>
              <a:t>Child Care &amp; Early Learning</a:t>
            </a:r>
            <a:r>
              <a:rPr lang="en" sz="2600">
                <a:solidFill>
                  <a:schemeClr val="lt1"/>
                </a:solidFill>
              </a:rPr>
              <a:t> Overview – </a:t>
            </a:r>
            <a:br>
              <a:rPr lang="en" sz="2600">
                <a:solidFill>
                  <a:schemeClr val="lt1"/>
                </a:solidFill>
              </a:rPr>
            </a:br>
            <a:r>
              <a:rPr lang="en" sz="2600">
                <a:solidFill>
                  <a:schemeClr val="lt1"/>
                </a:solidFill>
              </a:rPr>
              <a:t>Child Care Services Program Financial  Aid /</a:t>
            </a:r>
            <a:endParaRPr sz="2600">
              <a:solidFill>
                <a:schemeClr val="lt1"/>
              </a:solidFill>
            </a:endParaRPr>
          </a:p>
          <a:p>
            <a:pPr indent="0" lvl="0" marL="0" rtl="0" algn="l">
              <a:lnSpc>
                <a:spcPct val="90000"/>
              </a:lnSpc>
              <a:spcBef>
                <a:spcPts val="0"/>
              </a:spcBef>
              <a:spcAft>
                <a:spcPts val="0"/>
              </a:spcAft>
              <a:buClr>
                <a:schemeClr val="lt1"/>
              </a:buClr>
              <a:buSzPct val="126923"/>
              <a:buFont typeface="Calibri"/>
              <a:buNone/>
            </a:pPr>
            <a:r>
              <a:rPr lang="en" sz="2600">
                <a:solidFill>
                  <a:srgbClr val="F08B54"/>
                </a:solidFill>
              </a:rPr>
              <a:t>చిన్న పిల్లల సంక్షేమ సర్వీసుల ప్రోగ్రామ్ ఆర్థిక సహాయం</a:t>
            </a:r>
            <a:endParaRPr sz="2600">
              <a:solidFill>
                <a:srgbClr val="F08B54"/>
              </a:solidFill>
            </a:endParaRPr>
          </a:p>
        </p:txBody>
      </p:sp>
      <p:sp>
        <p:nvSpPr>
          <p:cNvPr id="1116" name="Google Shape;1116;p150"/>
          <p:cNvSpPr txBox="1"/>
          <p:nvPr>
            <p:ph idx="1" type="body"/>
          </p:nvPr>
        </p:nvSpPr>
        <p:spPr>
          <a:xfrm>
            <a:off x="403119" y="1328190"/>
            <a:ext cx="8272200" cy="3439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000"/>
              <a:buNone/>
            </a:pPr>
            <a:r>
              <a:rPr lang="en" sz="2000"/>
              <a:t>Requirements for </a:t>
            </a:r>
            <a:r>
              <a:rPr b="1" lang="en" sz="2000"/>
              <a:t>CCS Financial Assistance </a:t>
            </a:r>
            <a:r>
              <a:rPr lang="en" sz="2000"/>
              <a:t>(also referred to as “subsidies” or “scholarships”) / </a:t>
            </a:r>
            <a:r>
              <a:rPr lang="en" sz="2000">
                <a:solidFill>
                  <a:srgbClr val="F16038"/>
                </a:solidFill>
              </a:rPr>
              <a:t>CCS ఆర్థిక సహాయానికి వుండాల్సిన ఆవశ్యకతలు (దీనిని "సబ్సిడీలు" లేదా "స్కాలర్‌షిప్‌లు" అని కూడా సూచిస్తారు):</a:t>
            </a:r>
            <a:endParaRPr/>
          </a:p>
          <a:p>
            <a:pPr indent="0" lvl="0" marL="0" rtl="0" algn="l">
              <a:lnSpc>
                <a:spcPct val="90000"/>
              </a:lnSpc>
              <a:spcBef>
                <a:spcPts val="800"/>
              </a:spcBef>
              <a:spcAft>
                <a:spcPts val="0"/>
              </a:spcAft>
              <a:buClr>
                <a:schemeClr val="dk1"/>
              </a:buClr>
              <a:buSzPts val="2000"/>
              <a:buNone/>
            </a:pPr>
            <a:r>
              <a:t/>
            </a:r>
            <a:endParaRPr sz="2000"/>
          </a:p>
        </p:txBody>
      </p:sp>
      <p:sp>
        <p:nvSpPr>
          <p:cNvPr id="1117" name="Google Shape;1117;p1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18" name="Google Shape;1118;p150"/>
          <p:cNvPicPr preferRelativeResize="0"/>
          <p:nvPr/>
        </p:nvPicPr>
        <p:blipFill rotWithShape="1">
          <a:blip r:embed="rId3">
            <a:alphaModFix/>
          </a:blip>
          <a:srcRect b="0" l="0" r="0" t="0"/>
          <a:stretch/>
        </p:blipFill>
        <p:spPr>
          <a:xfrm>
            <a:off x="8019718" y="438976"/>
            <a:ext cx="781382" cy="745965"/>
          </a:xfrm>
          <a:prstGeom prst="rect">
            <a:avLst/>
          </a:prstGeom>
          <a:noFill/>
          <a:ln>
            <a:noFill/>
          </a:ln>
        </p:spPr>
      </p:pic>
      <p:sp>
        <p:nvSpPr>
          <p:cNvPr id="1119" name="Google Shape;1119;p150"/>
          <p:cNvSpPr txBox="1"/>
          <p:nvPr/>
        </p:nvSpPr>
        <p:spPr>
          <a:xfrm>
            <a:off x="435898" y="2415900"/>
            <a:ext cx="3963000" cy="1577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Income Eligibility / </a:t>
            </a:r>
            <a:r>
              <a:rPr b="1" lang="en">
                <a:solidFill>
                  <a:srgbClr val="F16038"/>
                </a:solidFill>
                <a:latin typeface="Calibri"/>
                <a:ea typeface="Calibri"/>
                <a:cs typeface="Calibri"/>
                <a:sym typeface="Calibri"/>
              </a:rPr>
              <a:t>ఆదాయ అర్హత</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Under federal law, families may earn up to 85% of the State’s Median Income, or about $75.4k for a family of 4 / </a:t>
            </a:r>
            <a:r>
              <a:rPr lang="en">
                <a:solidFill>
                  <a:srgbClr val="F16038"/>
                </a:solidFill>
                <a:latin typeface="Calibri"/>
                <a:ea typeface="Calibri"/>
                <a:cs typeface="Calibri"/>
                <a:sym typeface="Calibri"/>
              </a:rPr>
              <a:t>సమాఖ్య చట్టం ప్రకారం, కుటుంబాలు రాష్ట్ర మధ్యస్థ ఆదాయంలో 85% వరకు లేదా 4 మంది కుటుంబానికి దాదాపు $75.4k వరకు సంపాదించవచ్చు.</a:t>
            </a:r>
            <a:endParaRPr sz="1100">
              <a:solidFill>
                <a:srgbClr val="F16038"/>
              </a:solidFill>
            </a:endParaRPr>
          </a:p>
        </p:txBody>
      </p:sp>
      <p:sp>
        <p:nvSpPr>
          <p:cNvPr id="1120" name="Google Shape;1120;p150"/>
          <p:cNvSpPr txBox="1"/>
          <p:nvPr/>
        </p:nvSpPr>
        <p:spPr>
          <a:xfrm>
            <a:off x="5280227" y="2452850"/>
            <a:ext cx="3276900" cy="142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12-Month Eligibility Period / </a:t>
            </a:r>
            <a:r>
              <a:rPr b="1" lang="en">
                <a:solidFill>
                  <a:srgbClr val="F16038"/>
                </a:solidFill>
                <a:latin typeface="Calibri"/>
                <a:ea typeface="Calibri"/>
                <a:cs typeface="Calibri"/>
                <a:sym typeface="Calibri"/>
              </a:rPr>
              <a:t>12-నెలల అర్హత వ్యవధి</a:t>
            </a:r>
            <a:r>
              <a:rPr b="1" lang="en" sz="1400">
                <a:solidFill>
                  <a:schemeClr val="dk1"/>
                </a:solidFill>
                <a:latin typeface="Calibri"/>
                <a:ea typeface="Calibri"/>
                <a:cs typeface="Calibri"/>
                <a:sym typeface="Calibri"/>
              </a:rPr>
              <a:t>:</a:t>
            </a: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500">
                <a:solidFill>
                  <a:schemeClr val="dk1"/>
                </a:solidFill>
                <a:latin typeface="Calibri"/>
                <a:ea typeface="Calibri"/>
                <a:cs typeface="Calibri"/>
                <a:sym typeface="Calibri"/>
              </a:rPr>
              <a:t>All families receive at least 12 months of child care / </a:t>
            </a:r>
            <a:r>
              <a:rPr lang="en" sz="1500">
                <a:solidFill>
                  <a:srgbClr val="F16038"/>
                </a:solidFill>
                <a:latin typeface="Calibri"/>
                <a:ea typeface="Calibri"/>
                <a:cs typeface="Calibri"/>
                <a:sym typeface="Calibri"/>
              </a:rPr>
              <a:t>అన్ని కుటుంబాలకు కనీసం 12 నెలల పిల్లల సంక్షేమ సహాయం లభిస్తుంది</a:t>
            </a:r>
            <a:endParaRPr sz="1200">
              <a:solidFill>
                <a:srgbClr val="F16038"/>
              </a:solidFill>
            </a:endParaRPr>
          </a:p>
        </p:txBody>
      </p:sp>
      <p:sp>
        <p:nvSpPr>
          <p:cNvPr id="1121" name="Google Shape;1121;p150"/>
          <p:cNvSpPr txBox="1"/>
          <p:nvPr/>
        </p:nvSpPr>
        <p:spPr>
          <a:xfrm>
            <a:off x="2130076" y="3935100"/>
            <a:ext cx="5069400" cy="1208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Parent Copay /</a:t>
            </a:r>
            <a:r>
              <a:rPr b="1" lang="en" sz="1400">
                <a:solidFill>
                  <a:srgbClr val="F16038"/>
                </a:solidFill>
                <a:latin typeface="Calibri"/>
                <a:ea typeface="Calibri"/>
                <a:cs typeface="Calibri"/>
                <a:sym typeface="Calibri"/>
              </a:rPr>
              <a:t> </a:t>
            </a:r>
            <a:r>
              <a:rPr b="1" lang="en">
                <a:solidFill>
                  <a:srgbClr val="F16038"/>
                </a:solidFill>
                <a:latin typeface="Calibri"/>
                <a:ea typeface="Calibri"/>
                <a:cs typeface="Calibri"/>
                <a:sym typeface="Calibri"/>
              </a:rPr>
              <a:t>తల్లిదండ్రుల వైపు నుండి చెల్లింపు</a:t>
            </a: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500">
                <a:solidFill>
                  <a:schemeClr val="dk1"/>
                </a:solidFill>
                <a:latin typeface="Calibri"/>
                <a:ea typeface="Calibri"/>
                <a:cs typeface="Calibri"/>
                <a:sym typeface="Calibri"/>
              </a:rPr>
              <a:t>All families must contribute to the cost of care; the amount is based upon family size and income / </a:t>
            </a:r>
            <a:r>
              <a:rPr lang="en" sz="1500">
                <a:solidFill>
                  <a:srgbClr val="F16038"/>
                </a:solidFill>
                <a:latin typeface="Calibri"/>
                <a:ea typeface="Calibri"/>
                <a:cs typeface="Calibri"/>
                <a:sym typeface="Calibri"/>
              </a:rPr>
              <a:t>అన్ని కుటుంబాల వారూ సంక్షేమ ఖర్చుకు సహకరించాలి; ఈ మొత్తం కుటుంబ పరిమాణం మరియు ఆదాయంపై ఆధారపడి ఉంటుంది</a:t>
            </a:r>
            <a:endParaRPr sz="1500">
              <a:solidFill>
                <a:srgbClr val="F16038"/>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51"/>
          <p:cNvSpPr txBox="1"/>
          <p:nvPr>
            <p:ph type="title"/>
          </p:nvPr>
        </p:nvSpPr>
        <p:spPr>
          <a:xfrm>
            <a:off x="366275" y="273850"/>
            <a:ext cx="8502300" cy="1046400"/>
          </a:xfrm>
          <a:prstGeom prst="rect">
            <a:avLst/>
          </a:prstGeom>
          <a:solidFill>
            <a:srgbClr val="1F3864"/>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FFFFFF"/>
              </a:buClr>
              <a:buSzPts val="3300"/>
              <a:buFont typeface="Calibri"/>
              <a:buNone/>
            </a:pPr>
            <a:r>
              <a:rPr lang="en" sz="2400">
                <a:solidFill>
                  <a:srgbClr val="FFFFFF"/>
                </a:solidFill>
              </a:rPr>
              <a:t>Child Care &amp; Early Learning</a:t>
            </a:r>
            <a:r>
              <a:rPr lang="en" sz="2400">
                <a:solidFill>
                  <a:srgbClr val="FFFFFF"/>
                </a:solidFill>
              </a:rPr>
              <a:t> Overview – </a:t>
            </a:r>
            <a:br>
              <a:rPr lang="en" sz="2400">
                <a:solidFill>
                  <a:srgbClr val="FFFFFF"/>
                </a:solidFill>
              </a:rPr>
            </a:br>
            <a:r>
              <a:rPr lang="en" sz="2400">
                <a:solidFill>
                  <a:schemeClr val="lt1"/>
                </a:solidFill>
              </a:rPr>
              <a:t>Why Does Quality Child Care Matter?</a:t>
            </a:r>
            <a:endParaRPr sz="2400">
              <a:solidFill>
                <a:schemeClr val="lt1"/>
              </a:solidFill>
            </a:endParaRPr>
          </a:p>
          <a:p>
            <a:pPr indent="0" lvl="0" marL="0" rtl="0" algn="l">
              <a:lnSpc>
                <a:spcPct val="90000"/>
              </a:lnSpc>
              <a:spcBef>
                <a:spcPts val="0"/>
              </a:spcBef>
              <a:spcAft>
                <a:spcPts val="0"/>
              </a:spcAft>
              <a:buClr>
                <a:srgbClr val="FFFFFF"/>
              </a:buClr>
              <a:buSzPts val="3300"/>
              <a:buFont typeface="Calibri"/>
              <a:buNone/>
            </a:pPr>
            <a:r>
              <a:rPr lang="en" sz="2400">
                <a:solidFill>
                  <a:srgbClr val="F08B54"/>
                </a:solidFill>
              </a:rPr>
              <a:t>నాణ్యమైన పిల్లల సంరక్షణ ఎందుకు ముఖ్యం?</a:t>
            </a:r>
            <a:endParaRPr sz="2400">
              <a:solidFill>
                <a:srgbClr val="F08B54"/>
              </a:solidFill>
            </a:endParaRPr>
          </a:p>
        </p:txBody>
      </p:sp>
      <p:pic>
        <p:nvPicPr>
          <p:cNvPr descr="Picture of a little girl working on a project. " id="1128" name="Google Shape;1128;p151"/>
          <p:cNvPicPr preferRelativeResize="0"/>
          <p:nvPr>
            <p:ph idx="1" type="body"/>
          </p:nvPr>
        </p:nvPicPr>
        <p:blipFill rotWithShape="1">
          <a:blip r:embed="rId3">
            <a:alphaModFix/>
          </a:blip>
          <a:srcRect b="0" l="0" r="0" t="0"/>
          <a:stretch/>
        </p:blipFill>
        <p:spPr>
          <a:xfrm>
            <a:off x="5620128" y="2933438"/>
            <a:ext cx="2951400" cy="2000100"/>
          </a:xfrm>
          <a:prstGeom prst="rect">
            <a:avLst/>
          </a:prstGeom>
          <a:noFill/>
          <a:ln>
            <a:noFill/>
          </a:ln>
          <a:effectLst>
            <a:outerShdw blurRad="50800" sx="99000" rotWithShape="0" algn="tl" dir="2700000" dist="38100" sy="99000">
              <a:srgbClr val="000000">
                <a:alpha val="40000"/>
              </a:srgbClr>
            </a:outerShdw>
          </a:effectLst>
        </p:spPr>
      </p:pic>
      <p:sp>
        <p:nvSpPr>
          <p:cNvPr id="1129" name="Google Shape;1129;p151"/>
          <p:cNvSpPr/>
          <p:nvPr/>
        </p:nvSpPr>
        <p:spPr>
          <a:xfrm>
            <a:off x="5620125" y="1400377"/>
            <a:ext cx="2951400" cy="14970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2500">
                <a:solidFill>
                  <a:schemeClr val="dk1"/>
                </a:solidFill>
                <a:latin typeface="Calibri"/>
                <a:ea typeface="Calibri"/>
                <a:cs typeface="Calibri"/>
                <a:sym typeface="Calibri"/>
              </a:rPr>
              <a:t>80% </a:t>
            </a:r>
            <a:r>
              <a:rPr i="1" lang="en" sz="1800">
                <a:solidFill>
                  <a:schemeClr val="dk1"/>
                </a:solidFill>
                <a:latin typeface="Calibri"/>
                <a:ea typeface="Calibri"/>
                <a:cs typeface="Calibri"/>
                <a:sym typeface="Calibri"/>
              </a:rPr>
              <a:t>of brain development occurs before age four.</a:t>
            </a:r>
            <a:endParaRPr i="1" sz="1800">
              <a:solidFill>
                <a:schemeClr val="dk1"/>
              </a:solidFill>
              <a:latin typeface="Calibri"/>
              <a:ea typeface="Calibri"/>
              <a:cs typeface="Calibri"/>
              <a:sym typeface="Calibri"/>
            </a:endParaRPr>
          </a:p>
          <a:p>
            <a:pPr indent="0" lvl="0" marL="0" marR="0" rtl="0" algn="ctr">
              <a:spcBef>
                <a:spcPts val="0"/>
              </a:spcBef>
              <a:spcAft>
                <a:spcPts val="0"/>
              </a:spcAft>
              <a:buNone/>
            </a:pPr>
            <a:r>
              <a:rPr i="1" lang="en" sz="1800">
                <a:solidFill>
                  <a:srgbClr val="F16038"/>
                </a:solidFill>
                <a:latin typeface="Calibri"/>
                <a:ea typeface="Calibri"/>
                <a:cs typeface="Calibri"/>
                <a:sym typeface="Calibri"/>
              </a:rPr>
              <a:t>మెదడులో 80% అభివృద్ధి నాలుగు సంవత్సరాల కంటే ముందే జరుగుతుంది.</a:t>
            </a:r>
            <a:endParaRPr i="1" sz="1800">
              <a:solidFill>
                <a:srgbClr val="F16038"/>
              </a:solidFill>
              <a:latin typeface="Calibri"/>
              <a:ea typeface="Calibri"/>
              <a:cs typeface="Calibri"/>
              <a:sym typeface="Calibri"/>
            </a:endParaRPr>
          </a:p>
        </p:txBody>
      </p:sp>
      <p:sp>
        <p:nvSpPr>
          <p:cNvPr id="1130" name="Google Shape;1130;p151"/>
          <p:cNvSpPr txBox="1"/>
          <p:nvPr/>
        </p:nvSpPr>
        <p:spPr>
          <a:xfrm>
            <a:off x="672601" y="1560650"/>
            <a:ext cx="4555200" cy="1639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Calibri"/>
                <a:ea typeface="Calibri"/>
                <a:cs typeface="Calibri"/>
                <a:sym typeface="Calibri"/>
              </a:rPr>
              <a:t>Children who experience high-quality early care and learning settings are more likely to… / </a:t>
            </a:r>
            <a:r>
              <a:rPr lang="en" sz="1700">
                <a:solidFill>
                  <a:srgbClr val="F16038"/>
                </a:solidFill>
                <a:latin typeface="Calibri"/>
                <a:ea typeface="Calibri"/>
                <a:cs typeface="Calibri"/>
                <a:sym typeface="Calibri"/>
              </a:rPr>
              <a:t>చిన్న వయసులో అధిక-నాణ్యత గలసంక్షేమం మరియు అభ్యాస పరిస్థితులు అందుబాటులో ఉన్న పిల్లల విషయంలో ఎక్కువగా ఇలా జరుగుతుంది…</a:t>
            </a:r>
            <a:endParaRPr sz="1000">
              <a:solidFill>
                <a:srgbClr val="F16038"/>
              </a:solidFill>
            </a:endParaRPr>
          </a:p>
        </p:txBody>
      </p:sp>
      <p:sp>
        <p:nvSpPr>
          <p:cNvPr id="1131" name="Google Shape;1131;p151"/>
          <p:cNvSpPr txBox="1"/>
          <p:nvPr/>
        </p:nvSpPr>
        <p:spPr>
          <a:xfrm>
            <a:off x="689782" y="3158888"/>
            <a:ext cx="4555200" cy="500100"/>
          </a:xfrm>
          <a:prstGeom prst="rect">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2745"/>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Calibri"/>
                <a:ea typeface="Calibri"/>
                <a:cs typeface="Calibri"/>
                <a:sym typeface="Calibri"/>
              </a:rPr>
              <a:t>Be ready for school by age 5 /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en" sz="1300">
                <a:solidFill>
                  <a:schemeClr val="dk1"/>
                </a:solidFill>
                <a:latin typeface="Calibri"/>
                <a:ea typeface="Calibri"/>
                <a:cs typeface="Calibri"/>
                <a:sym typeface="Calibri"/>
              </a:rPr>
              <a:t>5 ఏళ్లు వచ్చేసరికి స్కూలుకు వెళ్లేందుకు సిద్ధంగా ఉండండి</a:t>
            </a:r>
            <a:endParaRPr sz="800">
              <a:solidFill>
                <a:schemeClr val="dk1"/>
              </a:solidFill>
            </a:endParaRPr>
          </a:p>
        </p:txBody>
      </p:sp>
      <p:sp>
        <p:nvSpPr>
          <p:cNvPr id="1132" name="Google Shape;1132;p151"/>
          <p:cNvSpPr txBox="1"/>
          <p:nvPr/>
        </p:nvSpPr>
        <p:spPr>
          <a:xfrm>
            <a:off x="672601" y="3790291"/>
            <a:ext cx="4555200" cy="531000"/>
          </a:xfrm>
          <a:prstGeom prst="rect">
            <a:avLst/>
          </a:prstGeom>
          <a:gradFill>
            <a:gsLst>
              <a:gs pos="0">
                <a:srgbClr val="5F82CA"/>
              </a:gs>
              <a:gs pos="50000">
                <a:srgbClr val="3C70CA"/>
              </a:gs>
              <a:gs pos="100000">
                <a:srgbClr val="2E60B9"/>
              </a:gs>
            </a:gsLst>
            <a:lin ang="5400000" scaled="0"/>
          </a:gradFill>
          <a:ln>
            <a:noFill/>
          </a:ln>
          <a:effectLst>
            <a:outerShdw blurRad="57150" rotWithShape="0" algn="ctr" dir="5400000" dist="19050">
              <a:srgbClr val="000000">
                <a:alpha val="62745"/>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Calibri"/>
                <a:ea typeface="Calibri"/>
                <a:cs typeface="Calibri"/>
                <a:sym typeface="Calibri"/>
              </a:rPr>
              <a:t>Graduate from high school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en" sz="1500">
                <a:solidFill>
                  <a:srgbClr val="F16038"/>
                </a:solidFill>
                <a:latin typeface="Calibri"/>
                <a:ea typeface="Calibri"/>
                <a:cs typeface="Calibri"/>
                <a:sym typeface="Calibri"/>
              </a:rPr>
              <a:t>ఉన్నత స్కూలు నుండి గ్రాడ్యుయేట్ అవుతారు</a:t>
            </a:r>
            <a:endParaRPr sz="1000">
              <a:solidFill>
                <a:srgbClr val="F16038"/>
              </a:solidFill>
            </a:endParaRPr>
          </a:p>
        </p:txBody>
      </p:sp>
      <p:sp>
        <p:nvSpPr>
          <p:cNvPr id="1133" name="Google Shape;1133;p151"/>
          <p:cNvSpPr txBox="1"/>
          <p:nvPr/>
        </p:nvSpPr>
        <p:spPr>
          <a:xfrm>
            <a:off x="689782" y="4390026"/>
            <a:ext cx="4555200" cy="531000"/>
          </a:xfrm>
          <a:prstGeom prst="rect">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lt1"/>
                </a:solidFill>
                <a:latin typeface="Calibri"/>
                <a:ea typeface="Calibri"/>
                <a:cs typeface="Calibri"/>
                <a:sym typeface="Calibri"/>
              </a:rPr>
              <a:t>Attend a 4-year College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en" sz="1500">
                <a:solidFill>
                  <a:schemeClr val="dk1"/>
                </a:solidFill>
                <a:latin typeface="Calibri"/>
                <a:ea typeface="Calibri"/>
                <a:cs typeface="Calibri"/>
                <a:sym typeface="Calibri"/>
              </a:rPr>
              <a:t>4 సంవత్సరాల కాలేజీలో చేరతారు</a:t>
            </a:r>
            <a:endParaRPr sz="1500">
              <a:solidFill>
                <a:schemeClr val="dk1"/>
              </a:solidFill>
            </a:endParaRPr>
          </a:p>
        </p:txBody>
      </p:sp>
      <p:pic>
        <p:nvPicPr>
          <p:cNvPr id="1134" name="Google Shape;1134;p151"/>
          <p:cNvPicPr preferRelativeResize="0"/>
          <p:nvPr/>
        </p:nvPicPr>
        <p:blipFill rotWithShape="1">
          <a:blip r:embed="rId4">
            <a:alphaModFix/>
          </a:blip>
          <a:srcRect b="0" l="0" r="0" t="0"/>
          <a:stretch/>
        </p:blipFill>
        <p:spPr>
          <a:xfrm>
            <a:off x="7913212" y="397947"/>
            <a:ext cx="781382" cy="74596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52"/>
          <p:cNvSpPr txBox="1"/>
          <p:nvPr>
            <p:ph type="title"/>
          </p:nvPr>
        </p:nvSpPr>
        <p:spPr>
          <a:xfrm>
            <a:off x="272761" y="273844"/>
            <a:ext cx="8588087"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000">
                <a:solidFill>
                  <a:schemeClr val="lt1"/>
                </a:solidFill>
              </a:rPr>
              <a:t>Local Workforce Development Boards</a:t>
            </a:r>
            <a:endParaRPr sz="3000">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3000">
                <a:solidFill>
                  <a:srgbClr val="F08B54"/>
                </a:solidFill>
              </a:rPr>
              <a:t>స్థానిక వర్క్ ఫోర్స్ అభివృద్ధి బోర్డులు</a:t>
            </a:r>
            <a:endParaRPr sz="3000">
              <a:solidFill>
                <a:srgbClr val="F08B54"/>
              </a:solidFill>
            </a:endParaRPr>
          </a:p>
        </p:txBody>
      </p:sp>
      <p:pic>
        <p:nvPicPr>
          <p:cNvPr descr="Texas Workforce Solutions logo" id="1141" name="Google Shape;1141;p152">
            <a:hlinkClick r:id="rId3"/>
          </p:cNvPr>
          <p:cNvPicPr preferRelativeResize="0"/>
          <p:nvPr>
            <p:ph idx="1" type="body"/>
          </p:nvPr>
        </p:nvPicPr>
        <p:blipFill rotWithShape="1">
          <a:blip r:embed="rId4">
            <a:alphaModFix/>
          </a:blip>
          <a:srcRect b="0" l="0" r="0" t="0"/>
          <a:stretch/>
        </p:blipFill>
        <p:spPr>
          <a:xfrm>
            <a:off x="561109" y="2564500"/>
            <a:ext cx="3522735" cy="865097"/>
          </a:xfrm>
          <a:prstGeom prst="rect">
            <a:avLst/>
          </a:prstGeom>
          <a:solidFill>
            <a:schemeClr val="lt1"/>
          </a:solidFill>
          <a:ln>
            <a:noFill/>
          </a:ln>
        </p:spPr>
      </p:pic>
      <p:pic>
        <p:nvPicPr>
          <p:cNvPr descr="Map of local workforce Board areas&#10;&#10;" id="1142" name="Google Shape;1142;p152">
            <a:hlinkClick r:id="rId5"/>
          </p:cNvPr>
          <p:cNvPicPr preferRelativeResize="0"/>
          <p:nvPr>
            <p:ph idx="2" type="body"/>
          </p:nvPr>
        </p:nvPicPr>
        <p:blipFill rotWithShape="1">
          <a:blip r:embed="rId6">
            <a:alphaModFix/>
          </a:blip>
          <a:srcRect b="0" l="0" r="0" t="0"/>
          <a:stretch/>
        </p:blipFill>
        <p:spPr>
          <a:xfrm>
            <a:off x="4572000" y="1670447"/>
            <a:ext cx="3889561" cy="3274519"/>
          </a:xfrm>
          <a:prstGeom prst="rect">
            <a:avLst/>
          </a:prstGeom>
          <a:solidFill>
            <a:schemeClr val="lt1"/>
          </a:solidFill>
          <a:ln>
            <a:noFill/>
          </a:ln>
        </p:spPr>
      </p:pic>
      <p:sp>
        <p:nvSpPr>
          <p:cNvPr id="1143" name="Google Shape;1143;p1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144" name="Google Shape;1144;p152"/>
          <p:cNvPicPr preferRelativeResize="0"/>
          <p:nvPr/>
        </p:nvPicPr>
        <p:blipFill rotWithShape="1">
          <a:blip r:embed="rId7">
            <a:alphaModFix/>
          </a:blip>
          <a:srcRect b="0" l="0" r="0" t="0"/>
          <a:stretch/>
        </p:blipFill>
        <p:spPr>
          <a:xfrm>
            <a:off x="7897232" y="397947"/>
            <a:ext cx="781382" cy="74596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53"/>
          <p:cNvSpPr txBox="1"/>
          <p:nvPr>
            <p:ph idx="12" type="sldNum"/>
          </p:nvPr>
        </p:nvSpPr>
        <p:spPr>
          <a:xfrm>
            <a:off x="7918724" y="4726369"/>
            <a:ext cx="789381"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51" name="Google Shape;1151;p153"/>
          <p:cNvSpPr txBox="1"/>
          <p:nvPr>
            <p:ph type="title"/>
          </p:nvPr>
        </p:nvSpPr>
        <p:spPr>
          <a:xfrm>
            <a:off x="288348" y="273843"/>
            <a:ext cx="8517947"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000">
                <a:solidFill>
                  <a:schemeClr val="lt1"/>
                </a:solidFill>
              </a:rPr>
              <a:t>Texas Child Care Availability Portal</a:t>
            </a:r>
            <a:endParaRPr sz="3000">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3000">
                <a:solidFill>
                  <a:srgbClr val="F08B54"/>
                </a:solidFill>
              </a:rPr>
              <a:t>టెక్సాస్ పిల్లల సంక్షేమ లభ్యత పోర్టల్</a:t>
            </a:r>
            <a:endParaRPr sz="3000">
              <a:solidFill>
                <a:srgbClr val="F08B54"/>
              </a:solidFill>
            </a:endParaRPr>
          </a:p>
        </p:txBody>
      </p:sp>
      <p:sp>
        <p:nvSpPr>
          <p:cNvPr id="1152" name="Google Shape;1152;p153"/>
          <p:cNvSpPr txBox="1"/>
          <p:nvPr>
            <p:ph idx="1" type="body"/>
          </p:nvPr>
        </p:nvSpPr>
        <p:spPr>
          <a:xfrm>
            <a:off x="435900" y="1351294"/>
            <a:ext cx="8272125" cy="2975400"/>
          </a:xfrm>
          <a:prstGeom prst="rect">
            <a:avLst/>
          </a:prstGeom>
          <a:noFill/>
          <a:ln>
            <a:noFill/>
          </a:ln>
        </p:spPr>
        <p:txBody>
          <a:bodyPr anchorCtr="0" anchor="t" bIns="34275" lIns="68575" spcFirstLastPara="1" rIns="68575" wrap="square" tIns="34275">
            <a:normAutofit fontScale="77500" lnSpcReduction="20000"/>
          </a:bodyPr>
          <a:lstStyle/>
          <a:p>
            <a:pPr indent="-192246" lvl="0" marL="228600" rtl="0" algn="l">
              <a:lnSpc>
                <a:spcPct val="90000"/>
              </a:lnSpc>
              <a:spcBef>
                <a:spcPts val="0"/>
              </a:spcBef>
              <a:spcAft>
                <a:spcPts val="0"/>
              </a:spcAft>
              <a:buClr>
                <a:schemeClr val="dk1"/>
              </a:buClr>
              <a:buSzPct val="100000"/>
              <a:buChar char="•"/>
            </a:pPr>
            <a:r>
              <a:rPr lang="en" sz="2100" u="sng">
                <a:solidFill>
                  <a:schemeClr val="hlink"/>
                </a:solidFill>
                <a:hlinkClick r:id="rId3"/>
              </a:rPr>
              <a:t>https://find.childcare.texas.gov</a:t>
            </a:r>
            <a:r>
              <a:rPr lang="en" sz="2100"/>
              <a:t>  </a:t>
            </a:r>
            <a:endParaRPr/>
          </a:p>
          <a:p>
            <a:pPr indent="-88900" lvl="0" marL="228600" rtl="0" algn="l">
              <a:lnSpc>
                <a:spcPct val="90000"/>
              </a:lnSpc>
              <a:spcBef>
                <a:spcPts val="800"/>
              </a:spcBef>
              <a:spcAft>
                <a:spcPts val="0"/>
              </a:spcAft>
              <a:buClr>
                <a:schemeClr val="dk1"/>
              </a:buClr>
              <a:buSzPct val="100000"/>
              <a:buNone/>
            </a:pPr>
            <a:r>
              <a:t/>
            </a:r>
            <a:endParaRPr sz="2100"/>
          </a:p>
          <a:p>
            <a:pPr indent="-192246" lvl="0" marL="228600" rtl="0" algn="l">
              <a:lnSpc>
                <a:spcPct val="90000"/>
              </a:lnSpc>
              <a:spcBef>
                <a:spcPts val="800"/>
              </a:spcBef>
              <a:spcAft>
                <a:spcPts val="0"/>
              </a:spcAft>
              <a:buClr>
                <a:schemeClr val="dk1"/>
              </a:buClr>
              <a:buSzPct val="100000"/>
              <a:buChar char="•"/>
            </a:pPr>
            <a:r>
              <a:rPr lang="en" sz="2100"/>
              <a:t>Find all types of child care, all in one place based on your needs, such as location and children's age. / </a:t>
            </a:r>
            <a:r>
              <a:rPr lang="en">
                <a:solidFill>
                  <a:srgbClr val="F16038"/>
                </a:solidFill>
              </a:rPr>
              <a:t>లొకేషన్ మరియు పిల్లల వయస్సు వంటి మీ అవసరాల ఆధారంగా అన్ని రకాల పిల్లల సంక్షేమాన్ని ఒకే చోట కనుగొనండి.</a:t>
            </a:r>
            <a:endParaRPr sz="2100">
              <a:solidFill>
                <a:srgbClr val="F16038"/>
              </a:solidFill>
            </a:endParaRPr>
          </a:p>
          <a:p>
            <a:pPr indent="0" lvl="0" marL="177800" rtl="0" algn="l">
              <a:lnSpc>
                <a:spcPct val="90000"/>
              </a:lnSpc>
              <a:spcBef>
                <a:spcPts val="800"/>
              </a:spcBef>
              <a:spcAft>
                <a:spcPts val="0"/>
              </a:spcAft>
              <a:buNone/>
            </a:pPr>
            <a:r>
              <a:t/>
            </a:r>
            <a:endParaRPr/>
          </a:p>
          <a:p>
            <a:pPr indent="-192246" lvl="0" marL="228600" rtl="0" algn="l">
              <a:lnSpc>
                <a:spcPct val="90000"/>
              </a:lnSpc>
              <a:spcBef>
                <a:spcPts val="800"/>
              </a:spcBef>
              <a:spcAft>
                <a:spcPts val="0"/>
              </a:spcAft>
              <a:buClr>
                <a:schemeClr val="dk1"/>
              </a:buClr>
              <a:buSzPct val="100000"/>
              <a:buChar char="•"/>
            </a:pPr>
            <a:r>
              <a:rPr lang="en" sz="2100"/>
              <a:t>Filter to find child care providers that have openings right now or that are quality-rated / </a:t>
            </a:r>
            <a:r>
              <a:rPr lang="en">
                <a:solidFill>
                  <a:srgbClr val="F16038"/>
                </a:solidFill>
              </a:rPr>
              <a:t>ప్రస్తుతం ఓపెనింగ్‌లు ఉన్న లేదా నాణ్యత రేట్ చేయబడిన పిల్లల సంక్షేమ ప్రదాతలను కనుగొనడానికి ఫిల్టర్ చేయండి</a:t>
            </a:r>
            <a:endParaRPr>
              <a:solidFill>
                <a:srgbClr val="F16038"/>
              </a:solidFill>
            </a:endParaRPr>
          </a:p>
          <a:p>
            <a:pPr indent="-88900" lvl="0" marL="228600" rtl="0" algn="l">
              <a:lnSpc>
                <a:spcPct val="90000"/>
              </a:lnSpc>
              <a:spcBef>
                <a:spcPts val="800"/>
              </a:spcBef>
              <a:spcAft>
                <a:spcPts val="0"/>
              </a:spcAft>
              <a:buClr>
                <a:schemeClr val="dk1"/>
              </a:buClr>
              <a:buSzPct val="100000"/>
              <a:buNone/>
            </a:pPr>
            <a:r>
              <a:t/>
            </a:r>
            <a:endParaRPr sz="2100"/>
          </a:p>
          <a:p>
            <a:pPr indent="-192246" lvl="0" marL="228600" rtl="0" algn="l">
              <a:lnSpc>
                <a:spcPct val="90000"/>
              </a:lnSpc>
              <a:spcBef>
                <a:spcPts val="800"/>
              </a:spcBef>
              <a:spcAft>
                <a:spcPts val="0"/>
              </a:spcAft>
              <a:buClr>
                <a:srgbClr val="757575"/>
              </a:buClr>
              <a:buSzPct val="100000"/>
              <a:buChar char="•"/>
            </a:pPr>
            <a:r>
              <a:rPr b="0" i="0" lang="en" sz="2100" u="sng">
                <a:solidFill>
                  <a:srgbClr val="757575"/>
                </a:solidFill>
                <a:latin typeface="Avenir"/>
                <a:ea typeface="Avenir"/>
                <a:cs typeface="Avenir"/>
                <a:sym typeface="Avenir"/>
                <a:hlinkClick r:id="rId4">
                  <a:extLst>
                    <a:ext uri="{A12FA001-AC4F-418D-AE19-62706E023703}">
                      <ahyp:hlinkClr val="tx"/>
                    </a:ext>
                  </a:extLst>
                </a:hlinkClick>
              </a:rPr>
              <a:t>frontline.childcare@soc.texas.gov</a:t>
            </a:r>
            <a:r>
              <a:rPr b="0" i="0" lang="en" sz="2100">
                <a:solidFill>
                  <a:srgbClr val="757575"/>
                </a:solidFill>
                <a:latin typeface="Avenir"/>
                <a:ea typeface="Avenir"/>
                <a:cs typeface="Avenir"/>
                <a:sym typeface="Avenir"/>
              </a:rPr>
              <a:t> </a:t>
            </a:r>
            <a:endParaRPr sz="2100"/>
          </a:p>
          <a:p>
            <a:pPr indent="0" lvl="1" marL="241300" rtl="0" algn="l">
              <a:lnSpc>
                <a:spcPct val="90000"/>
              </a:lnSpc>
              <a:spcBef>
                <a:spcPts val="400"/>
              </a:spcBef>
              <a:spcAft>
                <a:spcPts val="0"/>
              </a:spcAft>
              <a:buClr>
                <a:schemeClr val="dk1"/>
              </a:buClr>
              <a:buSzPct val="100000"/>
              <a:buNone/>
            </a:pPr>
            <a:r>
              <a:t/>
            </a:r>
            <a:endParaRPr sz="2000"/>
          </a:p>
        </p:txBody>
      </p:sp>
      <p:pic>
        <p:nvPicPr>
          <p:cNvPr descr="Texas Child Care Availability Portal logo" id="1153" name="Google Shape;1153;p153"/>
          <p:cNvPicPr preferRelativeResize="0"/>
          <p:nvPr/>
        </p:nvPicPr>
        <p:blipFill rotWithShape="1">
          <a:blip r:embed="rId5">
            <a:alphaModFix/>
          </a:blip>
          <a:srcRect b="0" l="0" r="0" t="0"/>
          <a:stretch/>
        </p:blipFill>
        <p:spPr>
          <a:xfrm>
            <a:off x="4517603" y="4326710"/>
            <a:ext cx="3827455" cy="709525"/>
          </a:xfrm>
          <a:prstGeom prst="rect">
            <a:avLst/>
          </a:prstGeom>
          <a:noFill/>
          <a:ln>
            <a:noFill/>
          </a:ln>
        </p:spPr>
      </p:pic>
      <p:pic>
        <p:nvPicPr>
          <p:cNvPr id="1154" name="Google Shape;1154;p153"/>
          <p:cNvPicPr preferRelativeResize="0"/>
          <p:nvPr/>
        </p:nvPicPr>
        <p:blipFill rotWithShape="1">
          <a:blip r:embed="rId6">
            <a:alphaModFix/>
          </a:blip>
          <a:srcRect b="0" l="0" r="0" t="0"/>
          <a:stretch/>
        </p:blipFill>
        <p:spPr>
          <a:xfrm>
            <a:off x="7880610" y="397946"/>
            <a:ext cx="781382" cy="74596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54"/>
          <p:cNvSpPr txBox="1"/>
          <p:nvPr>
            <p:ph type="title"/>
          </p:nvPr>
        </p:nvSpPr>
        <p:spPr>
          <a:xfrm>
            <a:off x="350693" y="273844"/>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2666">
                <a:solidFill>
                  <a:srgbClr val="F08B54"/>
                </a:solidFill>
              </a:rPr>
              <a:t>అందుబాటులో ఉన్న పిల్లలసంక్షేమం కోసం సెర్చ్</a:t>
            </a:r>
            <a:r>
              <a:rPr lang="en" sz="2666">
                <a:solidFill>
                  <a:srgbClr val="F16038"/>
                </a:solidFill>
              </a:rPr>
              <a:t> </a:t>
            </a:r>
            <a:endParaRPr sz="2666">
              <a:solidFill>
                <a:srgbClr val="F16038"/>
              </a:solidFill>
            </a:endParaRPr>
          </a:p>
        </p:txBody>
      </p:sp>
      <p:sp>
        <p:nvSpPr>
          <p:cNvPr id="1161" name="Google Shape;1161;p1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62" name="Google Shape;1162;p154"/>
          <p:cNvPicPr preferRelativeResize="0"/>
          <p:nvPr/>
        </p:nvPicPr>
        <p:blipFill rotWithShape="1">
          <a:blip r:embed="rId3">
            <a:alphaModFix/>
          </a:blip>
          <a:srcRect b="0" l="0" r="0" t="0"/>
          <a:stretch/>
        </p:blipFill>
        <p:spPr>
          <a:xfrm>
            <a:off x="7853775" y="397947"/>
            <a:ext cx="781382" cy="745965"/>
          </a:xfrm>
          <a:prstGeom prst="rect">
            <a:avLst/>
          </a:prstGeom>
          <a:noFill/>
          <a:ln>
            <a:noFill/>
          </a:ln>
        </p:spPr>
      </p:pic>
      <p:pic>
        <p:nvPicPr>
          <p:cNvPr descr="This is the screen shot from the website to put in data to locate child care centers near your home or work.  " id="1163" name="Google Shape;1163;p154" title="Texas Child Care Availability Portal"/>
          <p:cNvPicPr preferRelativeResize="0"/>
          <p:nvPr/>
        </p:nvPicPr>
        <p:blipFill rotWithShape="1">
          <a:blip r:embed="rId4">
            <a:alphaModFix/>
          </a:blip>
          <a:srcRect b="0" l="0" r="0" t="0"/>
          <a:stretch/>
        </p:blipFill>
        <p:spPr>
          <a:xfrm>
            <a:off x="0" y="1879491"/>
            <a:ext cx="9144000" cy="212868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55"/>
          <p:cNvSpPr txBox="1"/>
          <p:nvPr>
            <p:ph type="title"/>
          </p:nvPr>
        </p:nvSpPr>
        <p:spPr>
          <a:xfrm>
            <a:off x="350693" y="273844"/>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 con't</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2566">
                <a:solidFill>
                  <a:srgbClr val="F08B54"/>
                </a:solidFill>
              </a:rPr>
              <a:t>అందుబాటులో ఉన్న పిల్లలసంక్షేమం కోసం సెర్చ్</a:t>
            </a:r>
            <a:r>
              <a:rPr lang="en" sz="2566">
                <a:solidFill>
                  <a:srgbClr val="F08B54"/>
                </a:solidFill>
              </a:rPr>
              <a:t> </a:t>
            </a:r>
            <a:endParaRPr sz="2566">
              <a:solidFill>
                <a:srgbClr val="F08B54"/>
              </a:solidFill>
            </a:endParaRPr>
          </a:p>
        </p:txBody>
      </p:sp>
      <p:sp>
        <p:nvSpPr>
          <p:cNvPr id="1170" name="Google Shape;1170;p1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71" name="Google Shape;1171;p155"/>
          <p:cNvPicPr preferRelativeResize="0"/>
          <p:nvPr/>
        </p:nvPicPr>
        <p:blipFill rotWithShape="1">
          <a:blip r:embed="rId3">
            <a:alphaModFix/>
          </a:blip>
          <a:srcRect b="0" l="0" r="0" t="0"/>
          <a:stretch/>
        </p:blipFill>
        <p:spPr>
          <a:xfrm>
            <a:off x="7853775" y="397947"/>
            <a:ext cx="781382" cy="745965"/>
          </a:xfrm>
          <a:prstGeom prst="rect">
            <a:avLst/>
          </a:prstGeom>
          <a:noFill/>
          <a:ln>
            <a:noFill/>
          </a:ln>
        </p:spPr>
      </p:pic>
      <p:pic>
        <p:nvPicPr>
          <p:cNvPr descr="On this link from the website, data is entered from a zip code, that they will be driving and looking for child care for a toddler and school aged child.  " id="1172" name="Google Shape;1172;p155" title="Child Care Availability Portal"/>
          <p:cNvPicPr preferRelativeResize="0"/>
          <p:nvPr>
            <p:ph idx="1" type="body"/>
          </p:nvPr>
        </p:nvPicPr>
        <p:blipFill rotWithShape="1">
          <a:blip r:embed="rId4">
            <a:alphaModFix/>
          </a:blip>
          <a:srcRect b="0" l="0" r="0" t="0"/>
          <a:stretch/>
        </p:blipFill>
        <p:spPr>
          <a:xfrm>
            <a:off x="788450" y="1482049"/>
            <a:ext cx="7541120" cy="32635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56"/>
          <p:cNvSpPr txBox="1"/>
          <p:nvPr>
            <p:ph type="title"/>
          </p:nvPr>
        </p:nvSpPr>
        <p:spPr>
          <a:xfrm>
            <a:off x="363682" y="50350"/>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 con't</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2566">
                <a:solidFill>
                  <a:srgbClr val="F08B54"/>
                </a:solidFill>
              </a:rPr>
              <a:t>అందుబాటులో ఉన్న పిల్లలసంక్షేమం కోసం సెర్చ్</a:t>
            </a:r>
            <a:r>
              <a:rPr lang="en" sz="2566">
                <a:solidFill>
                  <a:srgbClr val="F08B54"/>
                </a:solidFill>
              </a:rPr>
              <a:t> </a:t>
            </a:r>
            <a:endParaRPr sz="2566">
              <a:solidFill>
                <a:srgbClr val="F08B54"/>
              </a:solidFill>
            </a:endParaRPr>
          </a:p>
        </p:txBody>
      </p:sp>
      <p:sp>
        <p:nvSpPr>
          <p:cNvPr id="1179" name="Google Shape;1179;p1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80" name="Google Shape;1180;p156"/>
          <p:cNvPicPr preferRelativeResize="0"/>
          <p:nvPr/>
        </p:nvPicPr>
        <p:blipFill rotWithShape="1">
          <a:blip r:embed="rId3">
            <a:alphaModFix/>
          </a:blip>
          <a:srcRect b="0" l="0" r="0" t="0"/>
          <a:stretch/>
        </p:blipFill>
        <p:spPr>
          <a:xfrm>
            <a:off x="7825592" y="174453"/>
            <a:ext cx="781382" cy="745965"/>
          </a:xfrm>
          <a:prstGeom prst="rect">
            <a:avLst/>
          </a:prstGeom>
          <a:noFill/>
          <a:ln>
            <a:noFill/>
          </a:ln>
        </p:spPr>
      </p:pic>
      <p:pic>
        <p:nvPicPr>
          <p:cNvPr descr="This shows a map of all the child care centers in the 78613 zip code on the right side.  On the left lists the centers so you can learn a little more about them.  " id="1181" name="Google Shape;1181;p156" title="Child Care Availability Portal"/>
          <p:cNvPicPr preferRelativeResize="0"/>
          <p:nvPr/>
        </p:nvPicPr>
        <p:blipFill rotWithShape="1">
          <a:blip r:embed="rId4">
            <a:alphaModFix/>
          </a:blip>
          <a:srcRect b="0" l="0" r="0" t="0"/>
          <a:stretch/>
        </p:blipFill>
        <p:spPr>
          <a:xfrm>
            <a:off x="762874" y="1168625"/>
            <a:ext cx="7618251" cy="373555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57"/>
          <p:cNvSpPr txBox="1"/>
          <p:nvPr>
            <p:ph type="title"/>
          </p:nvPr>
        </p:nvSpPr>
        <p:spPr>
          <a:xfrm>
            <a:off x="298465" y="20191"/>
            <a:ext cx="8416636"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Search For Available Child Care con't </a:t>
            </a:r>
            <a:endParaRPr>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2566">
                <a:solidFill>
                  <a:srgbClr val="F08B54"/>
                </a:solidFill>
              </a:rPr>
              <a:t>అందుబాటులో ఉన్న పిల్లలసంక్షేమం కోసం సెర్చ్</a:t>
            </a:r>
            <a:endParaRPr sz="2566">
              <a:solidFill>
                <a:srgbClr val="F08B54"/>
              </a:solidFill>
            </a:endParaRPr>
          </a:p>
        </p:txBody>
      </p:sp>
      <p:sp>
        <p:nvSpPr>
          <p:cNvPr id="1188" name="Google Shape;1188;p1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1189" name="Google Shape;1189;p157"/>
          <p:cNvPicPr preferRelativeResize="0"/>
          <p:nvPr/>
        </p:nvPicPr>
        <p:blipFill rotWithShape="1">
          <a:blip r:embed="rId3">
            <a:alphaModFix/>
          </a:blip>
          <a:srcRect b="0" l="0" r="0" t="0"/>
          <a:stretch/>
        </p:blipFill>
        <p:spPr>
          <a:xfrm>
            <a:off x="7733969" y="144295"/>
            <a:ext cx="781382" cy="745965"/>
          </a:xfrm>
          <a:prstGeom prst="rect">
            <a:avLst/>
          </a:prstGeom>
          <a:noFill/>
          <a:ln>
            <a:noFill/>
          </a:ln>
        </p:spPr>
      </p:pic>
      <p:pic>
        <p:nvPicPr>
          <p:cNvPr descr="This show details on Bright Star Learning Center and where they are located on the map.  Details on contact info, availability, program options and ages served is included. " id="1190" name="Google Shape;1190;p157" title="Child Care Availability Portal.  "/>
          <p:cNvPicPr preferRelativeResize="0"/>
          <p:nvPr/>
        </p:nvPicPr>
        <p:blipFill rotWithShape="1">
          <a:blip r:embed="rId4">
            <a:alphaModFix/>
          </a:blip>
          <a:srcRect b="0" l="0" r="0" t="0"/>
          <a:stretch/>
        </p:blipFill>
        <p:spPr>
          <a:xfrm>
            <a:off x="402920" y="1143912"/>
            <a:ext cx="8312181" cy="39721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1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7" name="Google Shape;747;p113"/>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748" name="Google Shape;748;p113"/>
          <p:cNvSpPr txBox="1"/>
          <p:nvPr/>
        </p:nvSpPr>
        <p:spPr>
          <a:xfrm>
            <a:off x="1695800" y="30850"/>
            <a:ext cx="7240800" cy="226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Welcome -</a:t>
            </a:r>
            <a:r>
              <a:rPr b="1" lang="en" sz="4500">
                <a:solidFill>
                  <a:srgbClr val="012169"/>
                </a:solidFill>
                <a:latin typeface="Poppins"/>
                <a:ea typeface="Poppins"/>
                <a:cs typeface="Poppins"/>
                <a:sym typeface="Poppins"/>
              </a:rPr>
              <a:t> </a:t>
            </a:r>
            <a:r>
              <a:rPr b="1" lang="en" sz="4500">
                <a:solidFill>
                  <a:srgbClr val="F16038"/>
                </a:solidFill>
                <a:latin typeface="Poppins"/>
                <a:ea typeface="Poppins"/>
                <a:cs typeface="Poppins"/>
                <a:sym typeface="Poppins"/>
              </a:rPr>
              <a:t>స్వాగతం</a:t>
            </a:r>
            <a:endParaRPr b="1" sz="4500">
              <a:solidFill>
                <a:srgbClr val="F16038"/>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t/>
            </a:r>
            <a:endParaRPr b="1" sz="45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4500">
              <a:solidFill>
                <a:srgbClr val="F16038"/>
              </a:solidFill>
              <a:latin typeface="Poppins"/>
              <a:ea typeface="Poppins"/>
              <a:cs typeface="Poppins"/>
              <a:sym typeface="Poppins"/>
            </a:endParaRPr>
          </a:p>
        </p:txBody>
      </p:sp>
      <p:pic>
        <p:nvPicPr>
          <p:cNvPr id="749" name="Google Shape;749;p113"/>
          <p:cNvPicPr preferRelativeResize="0"/>
          <p:nvPr/>
        </p:nvPicPr>
        <p:blipFill rotWithShape="1">
          <a:blip r:embed="rId4">
            <a:alphaModFix/>
          </a:blip>
          <a:srcRect b="14000" l="14549" r="12954" t="0"/>
          <a:stretch/>
        </p:blipFill>
        <p:spPr>
          <a:xfrm>
            <a:off x="4524700" y="908054"/>
            <a:ext cx="1743300" cy="2068021"/>
          </a:xfrm>
          <a:prstGeom prst="rect">
            <a:avLst/>
          </a:prstGeom>
          <a:noFill/>
          <a:ln cap="flat" cmpd="sng" w="38100">
            <a:solidFill>
              <a:srgbClr val="012169"/>
            </a:solidFill>
            <a:prstDash val="solid"/>
            <a:round/>
            <a:headEnd len="sm" w="sm" type="none"/>
            <a:tailEnd len="sm" w="sm" type="none"/>
          </a:ln>
        </p:spPr>
      </p:pic>
      <p:sp>
        <p:nvSpPr>
          <p:cNvPr id="750" name="Google Shape;750;p113"/>
          <p:cNvSpPr txBox="1"/>
          <p:nvPr/>
        </p:nvSpPr>
        <p:spPr>
          <a:xfrm>
            <a:off x="3332600" y="3015950"/>
            <a:ext cx="4239900" cy="398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31538F"/>
                </a:solidFill>
                <a:latin typeface="Open Sans"/>
                <a:ea typeface="Open Sans"/>
                <a:cs typeface="Open Sans"/>
                <a:sym typeface="Open Sans"/>
              </a:rPr>
              <a:t>Rickey Santellana</a:t>
            </a:r>
            <a:endParaRPr b="1" sz="2200">
              <a:solidFill>
                <a:srgbClr val="31538F"/>
              </a:solidFill>
              <a:latin typeface="Open Sans"/>
              <a:ea typeface="Open Sans"/>
              <a:cs typeface="Open Sans"/>
              <a:sym typeface="Open Sans"/>
            </a:endParaRPr>
          </a:p>
          <a:p>
            <a:pPr indent="0" lvl="0" marL="0" rtl="0" algn="ctr">
              <a:spcBef>
                <a:spcPts val="0"/>
              </a:spcBef>
              <a:spcAft>
                <a:spcPts val="0"/>
              </a:spcAft>
              <a:buNone/>
            </a:pPr>
            <a:r>
              <a:rPr lang="en" sz="1800" u="sng">
                <a:solidFill>
                  <a:schemeClr val="hlink"/>
                </a:solidFill>
                <a:latin typeface="Open Sans"/>
                <a:ea typeface="Open Sans"/>
                <a:cs typeface="Open Sans"/>
                <a:sym typeface="Open Sans"/>
                <a:hlinkClick r:id="rId5"/>
              </a:rPr>
              <a:t>Rickey.Santellana@tea.texas.gov</a:t>
            </a:r>
            <a:endParaRPr sz="1800">
              <a:latin typeface="Open Sans"/>
              <a:ea typeface="Open Sans"/>
              <a:cs typeface="Open Sans"/>
              <a:sym typeface="Open Sans"/>
            </a:endParaRPr>
          </a:p>
          <a:p>
            <a:pPr indent="0" lvl="0" marL="0" rtl="0" algn="ctr">
              <a:spcBef>
                <a:spcPts val="0"/>
              </a:spcBef>
              <a:spcAft>
                <a:spcPts val="0"/>
              </a:spcAft>
              <a:buNone/>
            </a:pPr>
            <a:r>
              <a:t/>
            </a:r>
            <a:endParaRPr sz="2200">
              <a:solidFill>
                <a:srgbClr val="3B6DBD"/>
              </a:solidFill>
              <a:latin typeface="Open Sans"/>
              <a:ea typeface="Open Sans"/>
              <a:cs typeface="Open Sans"/>
              <a:sym typeface="Open Sans"/>
            </a:endParaRPr>
          </a:p>
          <a:p>
            <a:pPr indent="0" lvl="0" marL="0" rtl="0" algn="ctr">
              <a:spcBef>
                <a:spcPts val="0"/>
              </a:spcBef>
              <a:spcAft>
                <a:spcPts val="0"/>
              </a:spcAft>
              <a:buNone/>
            </a:pPr>
            <a:r>
              <a:rPr b="1" lang="en" sz="1900">
                <a:solidFill>
                  <a:srgbClr val="31538F"/>
                </a:solidFill>
                <a:latin typeface="Open Sans"/>
                <a:ea typeface="Open Sans"/>
                <a:cs typeface="Open Sans"/>
                <a:sym typeface="Open Sans"/>
              </a:rPr>
              <a:t>State &amp; Federal Engagement and Projects Manager</a:t>
            </a:r>
            <a:endParaRPr sz="2200">
              <a:solidFill>
                <a:srgbClr val="F16038"/>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b="1" lang="en" sz="1700">
                <a:solidFill>
                  <a:srgbClr val="F16038"/>
                </a:solidFill>
                <a:latin typeface="Open Sans"/>
                <a:ea typeface="Open Sans"/>
                <a:cs typeface="Open Sans"/>
                <a:sym typeface="Open Sans"/>
              </a:rPr>
              <a:t>స్టేట్ &amp; ఫెడరల్ ఎంగేజ్‌మెంట్ మరియు ప్రాజెక్ట్స్ మేనేజర్</a:t>
            </a:r>
            <a:endParaRPr b="1" sz="1700">
              <a:solidFill>
                <a:srgbClr val="F16038"/>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t/>
            </a:r>
            <a:endParaRPr b="1" sz="2200">
              <a:solidFill>
                <a:srgbClr val="F16038"/>
              </a:solidFill>
              <a:latin typeface="Open Sans"/>
              <a:ea typeface="Open Sans"/>
              <a:cs typeface="Open Sans"/>
              <a:sym typeface="Open Sans"/>
            </a:endParaRPr>
          </a:p>
          <a:p>
            <a:pPr indent="0" lvl="0" marL="0" rtl="0" algn="ctr">
              <a:spcBef>
                <a:spcPts val="0"/>
              </a:spcBef>
              <a:spcAft>
                <a:spcPts val="0"/>
              </a:spcAft>
              <a:buNone/>
            </a:pPr>
            <a:r>
              <a:t/>
            </a:r>
            <a:endParaRPr b="1" sz="2200">
              <a:solidFill>
                <a:srgbClr val="F16038"/>
              </a:solidFill>
              <a:latin typeface="Open Sans"/>
              <a:ea typeface="Open Sans"/>
              <a:cs typeface="Open Sans"/>
              <a:sym typeface="Open Sans"/>
            </a:endParaRPr>
          </a:p>
          <a:p>
            <a:pPr indent="0" lvl="0" marL="0" rtl="0" algn="ctr">
              <a:spcBef>
                <a:spcPts val="0"/>
              </a:spcBef>
              <a:spcAft>
                <a:spcPts val="0"/>
              </a:spcAft>
              <a:buNone/>
            </a:pPr>
            <a:r>
              <a:t/>
            </a:r>
            <a:endParaRPr sz="2500">
              <a:solidFill>
                <a:srgbClr val="B72418"/>
              </a:solidFill>
              <a:latin typeface="Open Sans"/>
              <a:ea typeface="Open Sans"/>
              <a:cs typeface="Open Sans"/>
              <a:sym typeface="Open Sans"/>
            </a:endParaRPr>
          </a:p>
          <a:p>
            <a:pPr indent="0" lvl="0" marL="0" rtl="0" algn="ctr">
              <a:spcBef>
                <a:spcPts val="0"/>
              </a:spcBef>
              <a:spcAft>
                <a:spcPts val="0"/>
              </a:spcAft>
              <a:buNone/>
            </a:pPr>
            <a:r>
              <a:t/>
            </a:r>
            <a:endParaRPr sz="2200">
              <a:solidFill>
                <a:schemeClr val="dk1"/>
              </a:solidFill>
              <a:latin typeface="Open Sans"/>
              <a:ea typeface="Open Sans"/>
              <a:cs typeface="Open Sans"/>
              <a:sym typeface="Open Sans"/>
            </a:endParaRPr>
          </a:p>
          <a:p>
            <a:pPr indent="0" lvl="0" marL="0" rtl="0" algn="ctr">
              <a:spcBef>
                <a:spcPts val="0"/>
              </a:spcBef>
              <a:spcAft>
                <a:spcPts val="0"/>
              </a:spcAft>
              <a:buNone/>
            </a:pPr>
            <a:r>
              <a:t/>
            </a:r>
            <a:endParaRPr sz="2200">
              <a:solidFill>
                <a:srgbClr val="3B6DBD"/>
              </a:solidFill>
              <a:latin typeface="Open Sans"/>
              <a:ea typeface="Open Sans"/>
              <a:cs typeface="Open Sans"/>
              <a:sym typeface="Open Sans"/>
            </a:endParaRPr>
          </a:p>
        </p:txBody>
      </p:sp>
      <p:sp>
        <p:nvSpPr>
          <p:cNvPr id="751" name="Google Shape;751;p113"/>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58"/>
          <p:cNvSpPr txBox="1"/>
          <p:nvPr>
            <p:ph type="title"/>
          </p:nvPr>
        </p:nvSpPr>
        <p:spPr>
          <a:xfrm>
            <a:off x="374074" y="273844"/>
            <a:ext cx="8463300" cy="994200"/>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sz="3000">
                <a:solidFill>
                  <a:schemeClr val="lt1"/>
                </a:solidFill>
              </a:rPr>
              <a:t>Family &amp; Provider Supports Resources</a:t>
            </a:r>
            <a:endParaRPr sz="3000">
              <a:solidFill>
                <a:schemeClr val="lt1"/>
              </a:solidFill>
            </a:endParaRPr>
          </a:p>
          <a:p>
            <a:pPr indent="0" lvl="0" marL="0" rtl="0" algn="l">
              <a:lnSpc>
                <a:spcPct val="90000"/>
              </a:lnSpc>
              <a:spcBef>
                <a:spcPts val="0"/>
              </a:spcBef>
              <a:spcAft>
                <a:spcPts val="0"/>
              </a:spcAft>
              <a:buClr>
                <a:schemeClr val="lt1"/>
              </a:buClr>
              <a:buSzPts val="3300"/>
              <a:buFont typeface="Calibri"/>
              <a:buNone/>
            </a:pPr>
            <a:r>
              <a:rPr lang="en" sz="2700">
                <a:solidFill>
                  <a:srgbClr val="F08B54"/>
                </a:solidFill>
              </a:rPr>
              <a:t>కుటుంబం మరియు ప్రొవైడర్  మద్దతు వనరులు </a:t>
            </a:r>
            <a:endParaRPr sz="2700">
              <a:solidFill>
                <a:srgbClr val="F08B54"/>
              </a:solidFill>
            </a:endParaRPr>
          </a:p>
        </p:txBody>
      </p:sp>
      <p:pic>
        <p:nvPicPr>
          <p:cNvPr id="1197" name="Google Shape;1197;p158"/>
          <p:cNvPicPr preferRelativeResize="0"/>
          <p:nvPr/>
        </p:nvPicPr>
        <p:blipFill rotWithShape="1">
          <a:blip r:embed="rId3">
            <a:alphaModFix/>
          </a:blip>
          <a:srcRect b="0" l="0" r="0" t="0"/>
          <a:stretch/>
        </p:blipFill>
        <p:spPr>
          <a:xfrm>
            <a:off x="7918724" y="397947"/>
            <a:ext cx="781382" cy="745965"/>
          </a:xfrm>
          <a:prstGeom prst="rect">
            <a:avLst/>
          </a:prstGeom>
          <a:noFill/>
          <a:ln>
            <a:noFill/>
          </a:ln>
        </p:spPr>
      </p:pic>
      <p:sp>
        <p:nvSpPr>
          <p:cNvPr id="1198" name="Google Shape;1198;p158"/>
          <p:cNvSpPr txBox="1"/>
          <p:nvPr>
            <p:ph idx="12" type="sldNum"/>
          </p:nvPr>
        </p:nvSpPr>
        <p:spPr>
          <a:xfrm>
            <a:off x="7918724" y="4726369"/>
            <a:ext cx="789381"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99" name="Google Shape;1199;p158"/>
          <p:cNvSpPr txBox="1"/>
          <p:nvPr>
            <p:ph idx="1" type="body"/>
          </p:nvPr>
        </p:nvSpPr>
        <p:spPr>
          <a:xfrm>
            <a:off x="374075" y="1543050"/>
            <a:ext cx="8266200" cy="3457200"/>
          </a:xfrm>
          <a:prstGeom prst="rect">
            <a:avLst/>
          </a:prstGeom>
          <a:noFill/>
          <a:ln>
            <a:noFill/>
          </a:ln>
        </p:spPr>
        <p:txBody>
          <a:bodyPr anchorCtr="0" anchor="t" bIns="34275" lIns="68575" spcFirstLastPara="1" rIns="68575" wrap="square" tIns="34275">
            <a:normAutofit fontScale="70000" lnSpcReduction="20000"/>
          </a:bodyPr>
          <a:lstStyle/>
          <a:p>
            <a:pPr indent="-151765" lvl="0" marL="177800" rtl="0" algn="l">
              <a:lnSpc>
                <a:spcPct val="90000"/>
              </a:lnSpc>
              <a:spcBef>
                <a:spcPts val="0"/>
              </a:spcBef>
              <a:spcAft>
                <a:spcPts val="0"/>
              </a:spcAft>
              <a:buClr>
                <a:schemeClr val="dk1"/>
              </a:buClr>
              <a:buSzPct val="77106"/>
              <a:buChar char="•"/>
            </a:pPr>
            <a:r>
              <a:rPr lang="en" sz="2204"/>
              <a:t>TWC Child Care &amp; Early Learning / </a:t>
            </a:r>
            <a:endParaRPr sz="2204"/>
          </a:p>
          <a:p>
            <a:pPr indent="0" lvl="0" marL="177800" rtl="0" algn="l">
              <a:lnSpc>
                <a:spcPct val="115000"/>
              </a:lnSpc>
              <a:spcBef>
                <a:spcPts val="0"/>
              </a:spcBef>
              <a:spcAft>
                <a:spcPts val="0"/>
              </a:spcAft>
              <a:buNone/>
            </a:pPr>
            <a:r>
              <a:rPr lang="en" sz="2204">
                <a:solidFill>
                  <a:srgbClr val="F16038"/>
                </a:solidFill>
              </a:rPr>
              <a:t>TWC చిన్న పిల్లల సంక్షేమం మరియు చిన్న వయసులో నేర్చుకోవడం</a:t>
            </a:r>
            <a:endParaRPr sz="2204">
              <a:solidFill>
                <a:srgbClr val="F16038"/>
              </a:solidFill>
            </a:endParaRPr>
          </a:p>
          <a:p>
            <a:pPr indent="0" lvl="0" marL="177800" rtl="0" algn="l">
              <a:lnSpc>
                <a:spcPct val="115000"/>
              </a:lnSpc>
              <a:spcBef>
                <a:spcPts val="0"/>
              </a:spcBef>
              <a:spcAft>
                <a:spcPts val="0"/>
              </a:spcAft>
              <a:buNone/>
            </a:pPr>
            <a:r>
              <a:rPr lang="en" sz="1700" u="sng">
                <a:solidFill>
                  <a:schemeClr val="hlink"/>
                </a:solidFill>
                <a:hlinkClick r:id="rId4"/>
              </a:rPr>
              <a:t>https://twc.texas.gov/programs/childcare</a:t>
            </a:r>
            <a:r>
              <a:rPr lang="en" sz="1500"/>
              <a:t>  </a:t>
            </a:r>
            <a:endParaRPr/>
          </a:p>
          <a:p>
            <a:pPr indent="-76200" lvl="0" marL="177800" rtl="0" algn="l">
              <a:lnSpc>
                <a:spcPct val="90000"/>
              </a:lnSpc>
              <a:spcBef>
                <a:spcPts val="800"/>
              </a:spcBef>
              <a:spcAft>
                <a:spcPts val="0"/>
              </a:spcAft>
              <a:buClr>
                <a:schemeClr val="dk1"/>
              </a:buClr>
              <a:buSzPct val="100000"/>
              <a:buNone/>
            </a:pPr>
            <a:r>
              <a:t/>
            </a:r>
            <a:endParaRPr sz="1500"/>
          </a:p>
          <a:p>
            <a:pPr indent="-151765" lvl="0" marL="177800" rtl="0" algn="l">
              <a:lnSpc>
                <a:spcPct val="90000"/>
              </a:lnSpc>
              <a:spcBef>
                <a:spcPts val="800"/>
              </a:spcBef>
              <a:spcAft>
                <a:spcPts val="0"/>
              </a:spcAft>
              <a:buClr>
                <a:schemeClr val="dk1"/>
              </a:buClr>
              <a:buSzPct val="76710"/>
              <a:buChar char="•"/>
            </a:pPr>
            <a:r>
              <a:rPr lang="en" sz="2216"/>
              <a:t>Local Workforce Development Boards / </a:t>
            </a:r>
            <a:r>
              <a:rPr lang="en" sz="2216">
                <a:solidFill>
                  <a:srgbClr val="F16038"/>
                </a:solidFill>
              </a:rPr>
              <a:t>స్థానిక వర్క్ ఫోర్స్ అభివృద్ధి బోర్డులు</a:t>
            </a:r>
            <a:r>
              <a:rPr lang="en" sz="2216"/>
              <a:t> </a:t>
            </a:r>
            <a:r>
              <a:rPr lang="en" sz="1700" u="sng">
                <a:solidFill>
                  <a:schemeClr val="hlink"/>
                </a:solidFill>
                <a:hlinkClick r:id="rId5"/>
              </a:rPr>
              <a:t>https://www.twc.texas.gov/partners/workforce-development-boards-websites#texasWorkforceDevelopmentBoardWebsites</a:t>
            </a:r>
            <a:r>
              <a:rPr lang="en" sz="1700"/>
              <a:t> </a:t>
            </a:r>
            <a:endParaRPr/>
          </a:p>
          <a:p>
            <a:pPr indent="-76200" lvl="0" marL="177800" rtl="0" algn="l">
              <a:lnSpc>
                <a:spcPct val="90000"/>
              </a:lnSpc>
              <a:spcBef>
                <a:spcPts val="800"/>
              </a:spcBef>
              <a:spcAft>
                <a:spcPts val="0"/>
              </a:spcAft>
              <a:buClr>
                <a:schemeClr val="dk1"/>
              </a:buClr>
              <a:buSzPct val="100000"/>
              <a:buNone/>
            </a:pPr>
            <a:r>
              <a:t/>
            </a:r>
            <a:endParaRPr sz="1700"/>
          </a:p>
          <a:p>
            <a:pPr indent="-151765" lvl="0" marL="177800" rtl="0" algn="l">
              <a:lnSpc>
                <a:spcPct val="90000"/>
              </a:lnSpc>
              <a:spcBef>
                <a:spcPts val="800"/>
              </a:spcBef>
              <a:spcAft>
                <a:spcPts val="0"/>
              </a:spcAft>
              <a:buClr>
                <a:schemeClr val="dk1"/>
              </a:buClr>
              <a:buSzPct val="76710"/>
              <a:buChar char="•"/>
            </a:pPr>
            <a:r>
              <a:rPr lang="en" sz="2216"/>
              <a:t>Texas Child Care Availability Portal / </a:t>
            </a:r>
            <a:r>
              <a:rPr lang="en" sz="2216">
                <a:solidFill>
                  <a:srgbClr val="F16038"/>
                </a:solidFill>
              </a:rPr>
              <a:t>టెక్సాస్ చిన్న పిల్లల సంక్షేమ లభ్యత పోర్టల్</a:t>
            </a:r>
            <a:r>
              <a:rPr lang="en" sz="2216"/>
              <a:t>  </a:t>
            </a:r>
            <a:r>
              <a:rPr lang="en" sz="1700" u="sng">
                <a:solidFill>
                  <a:schemeClr val="hlink"/>
                </a:solidFill>
                <a:hlinkClick r:id="rId6"/>
              </a:rPr>
              <a:t>https://find.childcare.texas.gov/welcome</a:t>
            </a:r>
            <a:r>
              <a:rPr lang="en" sz="1700"/>
              <a:t> </a:t>
            </a:r>
            <a:endParaRPr/>
          </a:p>
          <a:p>
            <a:pPr indent="-76200" lvl="0" marL="177800" rtl="0" algn="l">
              <a:lnSpc>
                <a:spcPct val="90000"/>
              </a:lnSpc>
              <a:spcBef>
                <a:spcPts val="800"/>
              </a:spcBef>
              <a:spcAft>
                <a:spcPts val="0"/>
              </a:spcAft>
              <a:buClr>
                <a:schemeClr val="dk1"/>
              </a:buClr>
              <a:buSzPct val="100000"/>
              <a:buNone/>
            </a:pPr>
            <a:r>
              <a:t/>
            </a:r>
            <a:endParaRPr sz="1700"/>
          </a:p>
          <a:p>
            <a:pPr indent="-171767" lvl="0" marL="177800" rtl="0" algn="l">
              <a:lnSpc>
                <a:spcPct val="90000"/>
              </a:lnSpc>
              <a:spcBef>
                <a:spcPts val="800"/>
              </a:spcBef>
              <a:spcAft>
                <a:spcPts val="0"/>
              </a:spcAft>
              <a:buClr>
                <a:schemeClr val="dk1"/>
              </a:buClr>
              <a:buSzPct val="100000"/>
              <a:buChar char="•"/>
            </a:pPr>
            <a:r>
              <a:rPr lang="en" sz="2150"/>
              <a:t>Texas Child Care Solutions / </a:t>
            </a:r>
            <a:r>
              <a:rPr lang="en" sz="2150">
                <a:solidFill>
                  <a:srgbClr val="F16038"/>
                </a:solidFill>
              </a:rPr>
              <a:t>టెక్సాస్ చిన్న పిల్లల సంక్షేమ పరిష్కారాలు </a:t>
            </a:r>
            <a:r>
              <a:rPr lang="en" sz="2150"/>
              <a:t> </a:t>
            </a:r>
            <a:endParaRPr sz="2150"/>
          </a:p>
          <a:p>
            <a:pPr indent="0" lvl="0" marL="177800" rtl="0" algn="l">
              <a:lnSpc>
                <a:spcPct val="90000"/>
              </a:lnSpc>
              <a:spcBef>
                <a:spcPts val="800"/>
              </a:spcBef>
              <a:spcAft>
                <a:spcPts val="0"/>
              </a:spcAft>
              <a:buNone/>
            </a:pPr>
            <a:r>
              <a:rPr lang="en" sz="1700" u="sng">
                <a:solidFill>
                  <a:schemeClr val="hlink"/>
                </a:solidFill>
                <a:hlinkClick r:id="rId7"/>
              </a:rPr>
              <a:t>https://texaschildcaresolutions.org/</a:t>
            </a:r>
            <a:r>
              <a:rPr lang="en" sz="1700"/>
              <a:t> </a:t>
            </a:r>
            <a:endParaRPr/>
          </a:p>
          <a:p>
            <a:pPr indent="-76200" lvl="0" marL="177800" rtl="0" algn="l">
              <a:lnSpc>
                <a:spcPct val="90000"/>
              </a:lnSpc>
              <a:spcBef>
                <a:spcPts val="800"/>
              </a:spcBef>
              <a:spcAft>
                <a:spcPts val="0"/>
              </a:spcAft>
              <a:buClr>
                <a:schemeClr val="dk1"/>
              </a:buClr>
              <a:buSzPct val="100000"/>
              <a:buNone/>
            </a:pPr>
            <a:r>
              <a:t/>
            </a:r>
            <a:endParaRPr sz="1700"/>
          </a:p>
          <a:p>
            <a:pPr indent="-151765" lvl="0" marL="177800" rtl="0" algn="l">
              <a:lnSpc>
                <a:spcPct val="90000"/>
              </a:lnSpc>
              <a:spcBef>
                <a:spcPts val="800"/>
              </a:spcBef>
              <a:spcAft>
                <a:spcPts val="0"/>
              </a:spcAft>
              <a:buClr>
                <a:schemeClr val="dk1"/>
              </a:buClr>
              <a:buSzPct val="76710"/>
              <a:buChar char="•"/>
            </a:pPr>
            <a:r>
              <a:rPr lang="en" sz="2216"/>
              <a:t>Prekindergarten Partnerships /</a:t>
            </a:r>
            <a:r>
              <a:rPr lang="en" sz="2216">
                <a:solidFill>
                  <a:srgbClr val="F16038"/>
                </a:solidFill>
              </a:rPr>
              <a:t> </a:t>
            </a:r>
            <a:r>
              <a:rPr lang="en" sz="2216">
                <a:solidFill>
                  <a:srgbClr val="F16038"/>
                </a:solidFill>
              </a:rPr>
              <a:t>ప్రీకిండర్ గార్టెన్  భాగస్వామ్యాలు </a:t>
            </a:r>
            <a:r>
              <a:rPr lang="en" sz="1700" u="sng">
                <a:solidFill>
                  <a:schemeClr val="hlink"/>
                </a:solidFill>
                <a:hlinkClick r:id="rId8"/>
              </a:rPr>
              <a:t>https://www.twc.texas.gov/programs/twc-prekindergarten-partnerships</a:t>
            </a:r>
            <a:endParaRPr sz="17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59"/>
          <p:cNvSpPr txBox="1"/>
          <p:nvPr>
            <p:ph type="title"/>
          </p:nvPr>
        </p:nvSpPr>
        <p:spPr>
          <a:xfrm>
            <a:off x="454996" y="272303"/>
            <a:ext cx="8351299" cy="994172"/>
          </a:xfrm>
          <a:prstGeom prst="rect">
            <a:avLst/>
          </a:prstGeom>
          <a:solidFill>
            <a:srgbClr val="1F386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Calibri"/>
              <a:buNone/>
            </a:pPr>
            <a:r>
              <a:rPr lang="en">
                <a:solidFill>
                  <a:schemeClr val="lt1"/>
                </a:solidFill>
              </a:rPr>
              <a:t>Contact Us!			</a:t>
            </a:r>
            <a:r>
              <a:rPr lang="en" sz="2600">
                <a:solidFill>
                  <a:srgbClr val="F08B54"/>
                </a:solidFill>
              </a:rPr>
              <a:t>మమ్మల్ని సంప్రదించండి!</a:t>
            </a:r>
            <a:endParaRPr sz="2600">
              <a:solidFill>
                <a:srgbClr val="F08B54"/>
              </a:solidFill>
            </a:endParaRPr>
          </a:p>
        </p:txBody>
      </p:sp>
      <p:pic>
        <p:nvPicPr>
          <p:cNvPr id="1206" name="Google Shape;1206;p159"/>
          <p:cNvPicPr preferRelativeResize="0"/>
          <p:nvPr/>
        </p:nvPicPr>
        <p:blipFill rotWithShape="1">
          <a:blip r:embed="rId3">
            <a:alphaModFix/>
          </a:blip>
          <a:srcRect b="0" l="0" r="0" t="0"/>
          <a:stretch/>
        </p:blipFill>
        <p:spPr>
          <a:xfrm>
            <a:off x="7858265" y="397947"/>
            <a:ext cx="781382" cy="745965"/>
          </a:xfrm>
          <a:prstGeom prst="rect">
            <a:avLst/>
          </a:prstGeom>
          <a:noFill/>
          <a:ln>
            <a:noFill/>
          </a:ln>
        </p:spPr>
      </p:pic>
      <p:sp>
        <p:nvSpPr>
          <p:cNvPr id="1207" name="Google Shape;1207;p159"/>
          <p:cNvSpPr txBox="1"/>
          <p:nvPr>
            <p:ph idx="1" type="body"/>
          </p:nvPr>
        </p:nvSpPr>
        <p:spPr>
          <a:xfrm>
            <a:off x="435900" y="1304925"/>
            <a:ext cx="8272200" cy="37362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ctr">
              <a:lnSpc>
                <a:spcPct val="90000"/>
              </a:lnSpc>
              <a:spcBef>
                <a:spcPts val="0"/>
              </a:spcBef>
              <a:spcAft>
                <a:spcPts val="0"/>
              </a:spcAft>
              <a:buClr>
                <a:schemeClr val="dk1"/>
              </a:buClr>
              <a:buSzPct val="82352"/>
              <a:buNone/>
            </a:pPr>
            <a:r>
              <a:rPr lang="en" sz="1700"/>
              <a:t>Jennifer Marshall, Policy Analyst </a:t>
            </a:r>
            <a:endParaRPr sz="1700"/>
          </a:p>
          <a:p>
            <a:pPr indent="0" lvl="0" marL="0" rtl="0" algn="ctr">
              <a:lnSpc>
                <a:spcPct val="90000"/>
              </a:lnSpc>
              <a:spcBef>
                <a:spcPts val="0"/>
              </a:spcBef>
              <a:spcAft>
                <a:spcPts val="0"/>
              </a:spcAft>
              <a:buClr>
                <a:schemeClr val="dk1"/>
              </a:buClr>
              <a:buSzPct val="82352"/>
              <a:buNone/>
            </a:pPr>
            <a:r>
              <a:rPr lang="en" sz="1700">
                <a:solidFill>
                  <a:srgbClr val="F16038"/>
                </a:solidFill>
              </a:rPr>
              <a:t>చిన్న పిల్లల సంక్షేమ పాలసీ  విశ్లేషకులు</a:t>
            </a:r>
            <a:endParaRPr sz="1700">
              <a:solidFill>
                <a:srgbClr val="F16038"/>
              </a:solidFill>
            </a:endParaRPr>
          </a:p>
          <a:p>
            <a:pPr indent="0" lvl="0" marL="0" rtl="0" algn="ctr">
              <a:lnSpc>
                <a:spcPct val="90000"/>
              </a:lnSpc>
              <a:spcBef>
                <a:spcPts val="800"/>
              </a:spcBef>
              <a:spcAft>
                <a:spcPts val="0"/>
              </a:spcAft>
              <a:buClr>
                <a:schemeClr val="dk1"/>
              </a:buClr>
              <a:buSzPct val="82352"/>
              <a:buNone/>
            </a:pPr>
            <a:r>
              <a:rPr lang="en" sz="1700"/>
              <a:t>Child Care Program Policy -</a:t>
            </a:r>
            <a:r>
              <a:rPr lang="en" sz="2400"/>
              <a:t> </a:t>
            </a:r>
            <a:r>
              <a:rPr lang="en" sz="1700"/>
              <a:t>Child Care &amp; Early Learning Division</a:t>
            </a:r>
            <a:endParaRPr sz="2400"/>
          </a:p>
          <a:p>
            <a:pPr indent="0" lvl="0" marL="0" rtl="0" algn="ctr">
              <a:lnSpc>
                <a:spcPct val="90000"/>
              </a:lnSpc>
              <a:spcBef>
                <a:spcPts val="800"/>
              </a:spcBef>
              <a:spcAft>
                <a:spcPts val="0"/>
              </a:spcAft>
              <a:buClr>
                <a:schemeClr val="dk1"/>
              </a:buClr>
              <a:buSzPct val="120745"/>
              <a:buNone/>
            </a:pPr>
            <a:r>
              <a:rPr lang="en" sz="1159">
                <a:solidFill>
                  <a:srgbClr val="F16038"/>
                </a:solidFill>
              </a:rPr>
              <a:t>చైల్డ్ కేర్ ప్రోగ్రామ్ పాలసీ - చైల్డ్ కేర్ &amp; ఎర్లీ లెర్నింగ్ డివిజన్</a:t>
            </a:r>
            <a:endParaRPr sz="1159">
              <a:solidFill>
                <a:srgbClr val="F16038"/>
              </a:solidFill>
            </a:endParaRPr>
          </a:p>
          <a:p>
            <a:pPr indent="0" lvl="0" marL="0" rtl="0" algn="ctr">
              <a:lnSpc>
                <a:spcPct val="90000"/>
              </a:lnSpc>
              <a:spcBef>
                <a:spcPts val="800"/>
              </a:spcBef>
              <a:spcAft>
                <a:spcPts val="0"/>
              </a:spcAft>
              <a:buClr>
                <a:schemeClr val="dk1"/>
              </a:buClr>
              <a:buSzPct val="82352"/>
              <a:buNone/>
            </a:pPr>
            <a:r>
              <a:rPr lang="en" sz="1700"/>
              <a:t>Texas Workforce Commission</a:t>
            </a:r>
            <a:endParaRPr sz="1700"/>
          </a:p>
          <a:p>
            <a:pPr indent="0" lvl="0" marL="0" rtl="0" algn="ctr">
              <a:lnSpc>
                <a:spcPct val="90000"/>
              </a:lnSpc>
              <a:spcBef>
                <a:spcPts val="800"/>
              </a:spcBef>
              <a:spcAft>
                <a:spcPts val="0"/>
              </a:spcAft>
              <a:buClr>
                <a:schemeClr val="dk1"/>
              </a:buClr>
              <a:buSzPct val="82352"/>
              <a:buNone/>
            </a:pPr>
            <a:r>
              <a:rPr lang="en" sz="1700">
                <a:solidFill>
                  <a:srgbClr val="F16038"/>
                </a:solidFill>
              </a:rPr>
              <a:t>టెక్సాస్ వర్క్‌ఫోర్స్ కమిషన్</a:t>
            </a:r>
            <a:endParaRPr sz="1700">
              <a:solidFill>
                <a:srgbClr val="F16038"/>
              </a:solidFill>
            </a:endParaRPr>
          </a:p>
          <a:p>
            <a:pPr indent="0" lvl="0" marL="0" rtl="0" algn="ctr">
              <a:lnSpc>
                <a:spcPct val="90000"/>
              </a:lnSpc>
              <a:spcBef>
                <a:spcPts val="800"/>
              </a:spcBef>
              <a:spcAft>
                <a:spcPts val="0"/>
              </a:spcAft>
              <a:buClr>
                <a:schemeClr val="dk1"/>
              </a:buClr>
              <a:buSzPct val="100000"/>
              <a:buNone/>
            </a:pPr>
            <a:r>
              <a:rPr lang="en" sz="1400" u="sng">
                <a:solidFill>
                  <a:schemeClr val="hlink"/>
                </a:solidFill>
                <a:hlinkClick r:id="rId4"/>
              </a:rPr>
              <a:t>jennifer.marshall@twc.texas.gov</a:t>
            </a:r>
            <a:endParaRPr sz="1400"/>
          </a:p>
          <a:p>
            <a:pPr indent="0" lvl="0" marL="0" rtl="0" algn="ctr">
              <a:lnSpc>
                <a:spcPct val="90000"/>
              </a:lnSpc>
              <a:spcBef>
                <a:spcPts val="800"/>
              </a:spcBef>
              <a:spcAft>
                <a:spcPts val="0"/>
              </a:spcAft>
              <a:buClr>
                <a:schemeClr val="dk1"/>
              </a:buClr>
              <a:buSzPct val="118265"/>
              <a:buNone/>
            </a:pPr>
            <a:r>
              <a:t/>
            </a:r>
            <a:endParaRPr sz="1183"/>
          </a:p>
          <a:p>
            <a:pPr indent="0" lvl="0" marL="0" rtl="0" algn="ctr">
              <a:lnSpc>
                <a:spcPct val="90000"/>
              </a:lnSpc>
              <a:spcBef>
                <a:spcPts val="800"/>
              </a:spcBef>
              <a:spcAft>
                <a:spcPts val="0"/>
              </a:spcAft>
              <a:buClr>
                <a:schemeClr val="dk1"/>
              </a:buClr>
              <a:buSzPct val="87500"/>
              <a:buNone/>
            </a:pPr>
            <a:r>
              <a:rPr lang="en" sz="1600"/>
              <a:t>Child Care &amp; Early Learning Services</a:t>
            </a:r>
            <a:endParaRPr sz="1600"/>
          </a:p>
          <a:p>
            <a:pPr indent="0" lvl="0" marL="0" rtl="0" algn="ctr">
              <a:lnSpc>
                <a:spcPct val="90000"/>
              </a:lnSpc>
              <a:spcBef>
                <a:spcPts val="800"/>
              </a:spcBef>
              <a:spcAft>
                <a:spcPts val="0"/>
              </a:spcAft>
              <a:buClr>
                <a:schemeClr val="dk1"/>
              </a:buClr>
              <a:buSzPct val="86621"/>
              <a:buNone/>
            </a:pPr>
            <a:r>
              <a:rPr lang="en" sz="1616">
                <a:solidFill>
                  <a:srgbClr val="F16038"/>
                </a:solidFill>
              </a:rPr>
              <a:t>చైల్డ్ కేర్ &amp; ఎర్లీ లెర్నింగ్ సర్వీసెస్</a:t>
            </a:r>
            <a:endParaRPr sz="1616">
              <a:solidFill>
                <a:srgbClr val="F16038"/>
              </a:solidFill>
            </a:endParaRPr>
          </a:p>
          <a:p>
            <a:pPr indent="0" lvl="0" marL="0" rtl="0" algn="ctr">
              <a:lnSpc>
                <a:spcPct val="90000"/>
              </a:lnSpc>
              <a:spcBef>
                <a:spcPts val="800"/>
              </a:spcBef>
              <a:spcAft>
                <a:spcPts val="0"/>
              </a:spcAft>
              <a:buClr>
                <a:schemeClr val="dk1"/>
              </a:buClr>
              <a:buSzPct val="100000"/>
              <a:buNone/>
            </a:pPr>
            <a:r>
              <a:rPr lang="en" sz="1100" u="sng">
                <a:solidFill>
                  <a:schemeClr val="hlink"/>
                </a:solidFill>
                <a:hlinkClick r:id="rId5"/>
              </a:rPr>
              <a:t>Child Care &amp; Early Learning Services - Program Overview - Texas Workforce Commission</a:t>
            </a:r>
            <a:endParaRPr sz="1100"/>
          </a:p>
          <a:p>
            <a:pPr indent="0" lvl="0" marL="0" rtl="0" algn="ctr">
              <a:lnSpc>
                <a:spcPct val="90000"/>
              </a:lnSpc>
              <a:spcBef>
                <a:spcPts val="800"/>
              </a:spcBef>
              <a:spcAft>
                <a:spcPts val="0"/>
              </a:spcAft>
              <a:buClr>
                <a:schemeClr val="dk1"/>
              </a:buClr>
              <a:buSzPct val="127585"/>
              <a:buNone/>
            </a:pPr>
            <a:r>
              <a:t/>
            </a:r>
            <a:endParaRPr sz="1175"/>
          </a:p>
          <a:p>
            <a:pPr indent="0" lvl="0" marL="0" rtl="0" algn="ctr">
              <a:lnSpc>
                <a:spcPct val="90000"/>
              </a:lnSpc>
              <a:spcBef>
                <a:spcPts val="800"/>
              </a:spcBef>
              <a:spcAft>
                <a:spcPts val="0"/>
              </a:spcAft>
              <a:buClr>
                <a:schemeClr val="dk1"/>
              </a:buClr>
              <a:buSzPct val="78339"/>
              <a:buNone/>
            </a:pPr>
            <a:r>
              <a:rPr lang="en" sz="1787"/>
              <a:t>TWC Directory of Workforce Solutions Offices &amp; Services - TWCs 28 Workforce Development Boards </a:t>
            </a:r>
            <a:endParaRPr sz="1787"/>
          </a:p>
          <a:p>
            <a:pPr indent="0" lvl="0" marL="0" rtl="0" algn="ctr">
              <a:lnSpc>
                <a:spcPct val="90000"/>
              </a:lnSpc>
              <a:spcBef>
                <a:spcPts val="800"/>
              </a:spcBef>
              <a:spcAft>
                <a:spcPts val="0"/>
              </a:spcAft>
              <a:buClr>
                <a:schemeClr val="dk1"/>
              </a:buClr>
              <a:buSzPct val="67266"/>
              <a:buFont typeface="Arial"/>
              <a:buNone/>
            </a:pPr>
            <a:r>
              <a:rPr lang="en" sz="1635">
                <a:solidFill>
                  <a:srgbClr val="F16038"/>
                </a:solidFill>
              </a:rPr>
              <a:t>TWC డైరెక్టరీ ఆఫ్ వర్క్‌ఫోర్స్ సొల్యూషన్స్ ఆఫీస్ &amp; సర్వీసెస్ - TWCs 28 వర్క్‌ఫోర్స్ డెవలప్‌మెంట్ బోర్డ్‌లు</a:t>
            </a:r>
            <a:endParaRPr sz="1635">
              <a:solidFill>
                <a:srgbClr val="F16038"/>
              </a:solidFill>
            </a:endParaRPr>
          </a:p>
          <a:p>
            <a:pPr indent="0" lvl="0" marL="0" rtl="0" algn="ctr">
              <a:lnSpc>
                <a:spcPct val="90000"/>
              </a:lnSpc>
              <a:spcBef>
                <a:spcPts val="800"/>
              </a:spcBef>
              <a:spcAft>
                <a:spcPts val="0"/>
              </a:spcAft>
              <a:buClr>
                <a:schemeClr val="dk1"/>
              </a:buClr>
              <a:buSzPct val="80997"/>
              <a:buNone/>
            </a:pPr>
            <a:r>
              <a:rPr lang="en" sz="1358" u="sng">
                <a:solidFill>
                  <a:schemeClr val="hlink"/>
                </a:solidFill>
                <a:hlinkClick r:id="rId6"/>
              </a:rPr>
              <a:t>Directory of Workforce Solutions Offices &amp; Services - Texas Workforce Commission</a:t>
            </a:r>
            <a:endParaRPr sz="1358"/>
          </a:p>
        </p:txBody>
      </p:sp>
      <p:sp>
        <p:nvSpPr>
          <p:cNvPr id="1208" name="Google Shape;1208;p15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pic>
        <p:nvPicPr>
          <p:cNvPr id="1213" name="Google Shape;1213;p16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14" name="Google Shape;1214;p160"/>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1215" name="Google Shape;1215;p160"/>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sp>
        <p:nvSpPr>
          <p:cNvPr id="1216" name="Google Shape;1216;p160"/>
          <p:cNvSpPr txBox="1"/>
          <p:nvPr/>
        </p:nvSpPr>
        <p:spPr>
          <a:xfrm>
            <a:off x="2361425" y="2249150"/>
            <a:ext cx="68415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31538F"/>
                </a:solidFill>
                <a:latin typeface="Poppins"/>
                <a:ea typeface="Poppins"/>
                <a:cs typeface="Poppins"/>
                <a:sym typeface="Poppins"/>
              </a:rPr>
              <a:t>TEXAS WORKFORCE COMMISSION</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31538F"/>
                </a:solidFill>
                <a:latin typeface="Poppins"/>
                <a:ea typeface="Poppins"/>
                <a:cs typeface="Poppins"/>
                <a:sym typeface="Poppins"/>
              </a:rPr>
              <a:t>Employment &amp; Training Programs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టెక్సాస్ వర్క్‌ఫోర్స్ కమిషన్</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ఉపాధి మరియు శిక్షణ (E&amp;T) ప్రోగ్రామ్ లు</a:t>
            </a:r>
            <a:endParaRPr b="1" sz="3000">
              <a:solidFill>
                <a:srgbClr val="F16038"/>
              </a:solidFill>
              <a:latin typeface="Poppins"/>
              <a:ea typeface="Poppins"/>
              <a:cs typeface="Poppins"/>
              <a:sym typeface="Poppins"/>
            </a:endParaRPr>
          </a:p>
        </p:txBody>
      </p:sp>
      <p:pic>
        <p:nvPicPr>
          <p:cNvPr id="1217" name="Google Shape;1217;p160" title="Texas Workforce Commission Icon"/>
          <p:cNvPicPr preferRelativeResize="0"/>
          <p:nvPr/>
        </p:nvPicPr>
        <p:blipFill rotWithShape="1">
          <a:blip r:embed="rId4">
            <a:alphaModFix/>
          </a:blip>
          <a:srcRect b="0" l="0" r="0" t="0"/>
          <a:stretch/>
        </p:blipFill>
        <p:spPr>
          <a:xfrm>
            <a:off x="4904252" y="740151"/>
            <a:ext cx="1479000" cy="1423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grpSp>
        <p:nvGrpSpPr>
          <p:cNvPr descr="Texas Workforce Solutions logo paired with the American Job Center network logo.&#10;" id="1222" name="Google Shape;1222;p161"/>
          <p:cNvGrpSpPr/>
          <p:nvPr/>
        </p:nvGrpSpPr>
        <p:grpSpPr>
          <a:xfrm>
            <a:off x="6345890" y="4142233"/>
            <a:ext cx="2692955" cy="905256"/>
            <a:chOff x="8461186" y="5522977"/>
            <a:chExt cx="3590606" cy="1207008"/>
          </a:xfrm>
        </p:grpSpPr>
        <p:grpSp>
          <p:nvGrpSpPr>
            <p:cNvPr id="1223" name="Google Shape;1223;p161"/>
            <p:cNvGrpSpPr/>
            <p:nvPr/>
          </p:nvGrpSpPr>
          <p:grpSpPr>
            <a:xfrm>
              <a:off x="8461186" y="5522977"/>
              <a:ext cx="3590606" cy="1207008"/>
              <a:chOff x="8461186" y="5522977"/>
              <a:chExt cx="3590606" cy="1207008"/>
            </a:xfrm>
          </p:grpSpPr>
          <p:sp>
            <p:nvSpPr>
              <p:cNvPr id="1224" name="Google Shape;1224;p161"/>
              <p:cNvSpPr/>
              <p:nvPr/>
            </p:nvSpPr>
            <p:spPr>
              <a:xfrm>
                <a:off x="8524632" y="5680083"/>
                <a:ext cx="3527160" cy="943119"/>
              </a:xfrm>
              <a:custGeom>
                <a:rect b="b" l="l" r="r" t="t"/>
                <a:pathLst>
                  <a:path extrusionOk="0" h="932688" w="3008376">
                    <a:moveTo>
                      <a:pt x="566928" y="18288"/>
                    </a:moveTo>
                    <a:lnTo>
                      <a:pt x="3008376" y="0"/>
                    </a:lnTo>
                    <a:lnTo>
                      <a:pt x="3008376" y="932688"/>
                    </a:lnTo>
                    <a:lnTo>
                      <a:pt x="0" y="932688"/>
                    </a:lnTo>
                    <a:lnTo>
                      <a:pt x="566928" y="18288"/>
                    </a:lnTo>
                    <a:close/>
                  </a:path>
                </a:pathLst>
              </a:custGeom>
              <a:solidFill>
                <a:schemeClr val="l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1225" name="Google Shape;1225;p161"/>
              <p:cNvGrpSpPr/>
              <p:nvPr/>
            </p:nvGrpSpPr>
            <p:grpSpPr>
              <a:xfrm>
                <a:off x="8461186" y="5522977"/>
                <a:ext cx="3391023" cy="1207008"/>
                <a:chOff x="7747954" y="4848679"/>
                <a:chExt cx="3261487" cy="1076633"/>
              </a:xfrm>
            </p:grpSpPr>
            <p:pic>
              <p:nvPicPr>
                <p:cNvPr descr="Text&#10;&#10;Description automatically generated" id="1226" name="Google Shape;1226;p161"/>
                <p:cNvPicPr preferRelativeResize="0"/>
                <p:nvPr/>
              </p:nvPicPr>
              <p:blipFill rotWithShape="1">
                <a:blip r:embed="rId3">
                  <a:alphaModFix/>
                </a:blip>
                <a:srcRect b="0" l="0" r="0" t="0"/>
                <a:stretch/>
              </p:blipFill>
              <p:spPr>
                <a:xfrm>
                  <a:off x="8647238" y="5038540"/>
                  <a:ext cx="2362203" cy="642353"/>
                </a:xfrm>
                <a:prstGeom prst="rect">
                  <a:avLst/>
                </a:prstGeom>
                <a:noFill/>
                <a:ln>
                  <a:noFill/>
                </a:ln>
              </p:spPr>
            </p:pic>
            <p:cxnSp>
              <p:nvCxnSpPr>
                <p:cNvPr id="1227" name="Google Shape;1227;p161"/>
                <p:cNvCxnSpPr/>
                <p:nvPr/>
              </p:nvCxnSpPr>
              <p:spPr>
                <a:xfrm flipH="1">
                  <a:off x="7747954" y="4848679"/>
                  <a:ext cx="838262" cy="1076633"/>
                </a:xfrm>
                <a:prstGeom prst="straightConnector1">
                  <a:avLst/>
                </a:prstGeom>
                <a:noFill/>
                <a:ln cap="flat" cmpd="sng" w="9525">
                  <a:solidFill>
                    <a:schemeClr val="lt1"/>
                  </a:solidFill>
                  <a:prstDash val="solid"/>
                  <a:miter lim="800000"/>
                  <a:headEnd len="sm" w="sm" type="none"/>
                  <a:tailEnd len="sm" w="sm" type="none"/>
                </a:ln>
              </p:spPr>
            </p:cxnSp>
          </p:grpSp>
        </p:grpSp>
        <p:pic>
          <p:nvPicPr>
            <p:cNvPr id="1228" name="Google Shape;1228;p161"/>
            <p:cNvPicPr preferRelativeResize="0"/>
            <p:nvPr/>
          </p:nvPicPr>
          <p:blipFill rotWithShape="1">
            <a:blip r:embed="rId4">
              <a:alphaModFix/>
            </a:blip>
            <a:srcRect b="0" l="0" r="0" t="0"/>
            <a:stretch/>
          </p:blipFill>
          <p:spPr>
            <a:xfrm>
              <a:off x="9522649" y="6433094"/>
              <a:ext cx="2203097" cy="140136"/>
            </a:xfrm>
            <a:prstGeom prst="rect">
              <a:avLst/>
            </a:prstGeom>
            <a:noFill/>
            <a:ln>
              <a:noFill/>
            </a:ln>
          </p:spPr>
        </p:pic>
      </p:grpSp>
      <p:grpSp>
        <p:nvGrpSpPr>
          <p:cNvPr descr="Texas Workforce Logo with decorative line bar wrap." id="1229" name="Google Shape;1229;p161"/>
          <p:cNvGrpSpPr/>
          <p:nvPr/>
        </p:nvGrpSpPr>
        <p:grpSpPr>
          <a:xfrm>
            <a:off x="481620" y="734216"/>
            <a:ext cx="2474488" cy="3325095"/>
            <a:chOff x="642160" y="978955"/>
            <a:chExt cx="3299317" cy="4433459"/>
          </a:xfrm>
        </p:grpSpPr>
        <p:sp>
          <p:nvSpPr>
            <p:cNvPr id="1230" name="Google Shape;1230;p161"/>
            <p:cNvSpPr/>
            <p:nvPr/>
          </p:nvSpPr>
          <p:spPr>
            <a:xfrm>
              <a:off x="2689037" y="1600504"/>
              <a:ext cx="1231364" cy="289270"/>
            </a:xfrm>
            <a:custGeom>
              <a:rect b="b" l="l" r="r" t="t"/>
              <a:pathLst>
                <a:path extrusionOk="0" h="242454" w="3066269">
                  <a:moveTo>
                    <a:pt x="0" y="0"/>
                  </a:moveTo>
                  <a:lnTo>
                    <a:pt x="3066269" y="0"/>
                  </a:lnTo>
                  <a:lnTo>
                    <a:pt x="3066269" y="242454"/>
                  </a:lnTo>
                  <a:lnTo>
                    <a:pt x="33551" y="242454"/>
                  </a:lnTo>
                  <a:cubicBezTo>
                    <a:pt x="35333" y="161636"/>
                    <a:pt x="59642" y="105442"/>
                    <a:pt x="0"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1231" name="Google Shape;1231;p161"/>
            <p:cNvGrpSpPr/>
            <p:nvPr/>
          </p:nvGrpSpPr>
          <p:grpSpPr>
            <a:xfrm>
              <a:off x="1442937" y="2968397"/>
              <a:ext cx="2498540" cy="2444017"/>
              <a:chOff x="1187741" y="2730732"/>
              <a:chExt cx="2577516" cy="2590145"/>
            </a:xfrm>
          </p:grpSpPr>
          <p:sp>
            <p:nvSpPr>
              <p:cNvPr id="1232" name="Google Shape;1232;p161"/>
              <p:cNvSpPr/>
              <p:nvPr/>
            </p:nvSpPr>
            <p:spPr>
              <a:xfrm rot="-5400000">
                <a:off x="43400" y="3875073"/>
                <a:ext cx="2590145" cy="301464"/>
              </a:xfrm>
              <a:custGeom>
                <a:rect b="b" l="l" r="r" t="t"/>
                <a:pathLst>
                  <a:path extrusionOk="0" h="395676" w="3099152">
                    <a:moveTo>
                      <a:pt x="0" y="0"/>
                    </a:moveTo>
                    <a:lnTo>
                      <a:pt x="3097187" y="0"/>
                    </a:lnTo>
                    <a:cubicBezTo>
                      <a:pt x="3097110" y="68607"/>
                      <a:pt x="3089524" y="101761"/>
                      <a:pt x="3089448" y="185544"/>
                    </a:cubicBezTo>
                    <a:cubicBezTo>
                      <a:pt x="3090215" y="260647"/>
                      <a:pt x="3090980" y="330691"/>
                      <a:pt x="3099152" y="395676"/>
                    </a:cubicBezTo>
                    <a:lnTo>
                      <a:pt x="0" y="390618"/>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33" name="Google Shape;1233;p161"/>
              <p:cNvSpPr/>
              <p:nvPr/>
            </p:nvSpPr>
            <p:spPr>
              <a:xfrm rot="10800000">
                <a:off x="1265897" y="5023849"/>
                <a:ext cx="2499359" cy="297028"/>
              </a:xfrm>
              <a:custGeom>
                <a:rect b="b" l="l" r="r" t="t"/>
                <a:pathLst>
                  <a:path extrusionOk="0" h="390618" w="3104593">
                    <a:moveTo>
                      <a:pt x="0" y="0"/>
                    </a:moveTo>
                    <a:lnTo>
                      <a:pt x="3104593" y="0"/>
                    </a:lnTo>
                    <a:cubicBezTo>
                      <a:pt x="3103377" y="59450"/>
                      <a:pt x="3102160" y="118899"/>
                      <a:pt x="3100944" y="178349"/>
                    </a:cubicBezTo>
                    <a:lnTo>
                      <a:pt x="3080552" y="390618"/>
                    </a:lnTo>
                    <a:lnTo>
                      <a:pt x="0" y="390618"/>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descr="Logo&#10;&#10;Description automatically generated" id="1234" name="Google Shape;1234;p161"/>
            <p:cNvPicPr preferRelativeResize="0"/>
            <p:nvPr/>
          </p:nvPicPr>
          <p:blipFill rotWithShape="1">
            <a:blip r:embed="rId5">
              <a:alphaModFix/>
            </a:blip>
            <a:srcRect b="0" l="0" r="0" t="0"/>
            <a:stretch/>
          </p:blipFill>
          <p:spPr>
            <a:xfrm>
              <a:off x="642160" y="978955"/>
              <a:ext cx="1893782" cy="1821638"/>
            </a:xfrm>
            <a:prstGeom prst="rect">
              <a:avLst/>
            </a:prstGeom>
            <a:noFill/>
            <a:ln>
              <a:noFill/>
            </a:ln>
          </p:spPr>
        </p:pic>
      </p:grpSp>
      <p:sp>
        <p:nvSpPr>
          <p:cNvPr descr="Presentation Title holder." id="1235" name="Google Shape;1235;p161"/>
          <p:cNvSpPr txBox="1"/>
          <p:nvPr>
            <p:ph idx="4294967295" type="title"/>
          </p:nvPr>
        </p:nvSpPr>
        <p:spPr>
          <a:xfrm>
            <a:off x="1794450" y="1535150"/>
            <a:ext cx="7244400" cy="2226000"/>
          </a:xfrm>
          <a:prstGeom prst="rect">
            <a:avLst/>
          </a:prstGeom>
          <a:noFill/>
          <a:ln>
            <a:noFill/>
          </a:ln>
        </p:spPr>
        <p:txBody>
          <a:bodyPr anchorCtr="0" anchor="ctr" bIns="34275" lIns="68575" spcFirstLastPara="1" rIns="68575" wrap="square" tIns="34275">
            <a:noAutofit/>
          </a:bodyPr>
          <a:lstStyle/>
          <a:p>
            <a:pPr indent="0" lvl="0" marL="0" rtl="0" algn="just">
              <a:lnSpc>
                <a:spcPct val="90000"/>
              </a:lnSpc>
              <a:spcBef>
                <a:spcPts val="0"/>
              </a:spcBef>
              <a:spcAft>
                <a:spcPts val="0"/>
              </a:spcAft>
              <a:buClr>
                <a:schemeClr val="lt1"/>
              </a:buClr>
              <a:buSzPts val="3300"/>
              <a:buFont typeface="Montserrat"/>
              <a:buNone/>
            </a:pPr>
            <a:r>
              <a:rPr lang="en">
                <a:solidFill>
                  <a:schemeClr val="lt1"/>
                </a:solidFill>
                <a:latin typeface="Montserrat"/>
                <a:ea typeface="Montserrat"/>
                <a:cs typeface="Montserrat"/>
                <a:sym typeface="Montserrat"/>
              </a:rPr>
              <a:t>Texas Workforce Commission</a:t>
            </a:r>
            <a:br>
              <a:rPr lang="en">
                <a:solidFill>
                  <a:schemeClr val="lt1"/>
                </a:solidFill>
                <a:latin typeface="Montserrat"/>
                <a:ea typeface="Montserrat"/>
                <a:cs typeface="Montserrat"/>
                <a:sym typeface="Montserrat"/>
              </a:rPr>
            </a:br>
            <a:r>
              <a:rPr lang="en" sz="2400">
                <a:solidFill>
                  <a:schemeClr val="lt1"/>
                </a:solidFill>
                <a:latin typeface="Montserrat"/>
                <a:ea typeface="Montserrat"/>
                <a:cs typeface="Montserrat"/>
                <a:sym typeface="Montserrat"/>
              </a:rPr>
              <a:t>Employment &amp; Training (E&amp;T) programs </a:t>
            </a:r>
            <a:endParaRPr sz="2400">
              <a:solidFill>
                <a:schemeClr val="lt1"/>
              </a:solidFill>
              <a:latin typeface="Montserrat"/>
              <a:ea typeface="Montserrat"/>
              <a:cs typeface="Montserrat"/>
              <a:sym typeface="Montserrat"/>
            </a:endParaRPr>
          </a:p>
          <a:p>
            <a:pPr indent="0" lvl="0" marL="0" rtl="0" algn="just">
              <a:lnSpc>
                <a:spcPct val="90000"/>
              </a:lnSpc>
              <a:spcBef>
                <a:spcPts val="0"/>
              </a:spcBef>
              <a:spcAft>
                <a:spcPts val="0"/>
              </a:spcAft>
              <a:buClr>
                <a:schemeClr val="lt1"/>
              </a:buClr>
              <a:buSzPts val="3300"/>
              <a:buFont typeface="Montserrat"/>
              <a:buNone/>
            </a:pPr>
            <a:r>
              <a:t/>
            </a:r>
            <a:endParaRPr sz="2400">
              <a:solidFill>
                <a:schemeClr val="lt1"/>
              </a:solidFill>
              <a:latin typeface="Montserrat"/>
              <a:ea typeface="Montserrat"/>
              <a:cs typeface="Montserrat"/>
              <a:sym typeface="Montserrat"/>
            </a:endParaRPr>
          </a:p>
          <a:p>
            <a:pPr indent="0" lvl="0" marL="0" rtl="0" algn="just">
              <a:lnSpc>
                <a:spcPct val="90000"/>
              </a:lnSpc>
              <a:spcBef>
                <a:spcPts val="0"/>
              </a:spcBef>
              <a:spcAft>
                <a:spcPts val="0"/>
              </a:spcAft>
              <a:buClr>
                <a:schemeClr val="dk1"/>
              </a:buClr>
              <a:buSzPts val="1100"/>
              <a:buFont typeface="Arial"/>
              <a:buNone/>
            </a:pPr>
            <a:r>
              <a:rPr lang="en" sz="3100">
                <a:solidFill>
                  <a:srgbClr val="F16038"/>
                </a:solidFill>
                <a:latin typeface="Montserrat"/>
                <a:ea typeface="Montserrat"/>
                <a:cs typeface="Montserrat"/>
                <a:sym typeface="Montserrat"/>
              </a:rPr>
              <a:t>టెక్సాస్ వర్క్‌ఫోర్స్ కమిషన్</a:t>
            </a:r>
            <a:endParaRPr sz="3100">
              <a:solidFill>
                <a:srgbClr val="F16038"/>
              </a:solidFill>
              <a:latin typeface="Montserrat"/>
              <a:ea typeface="Montserrat"/>
              <a:cs typeface="Montserrat"/>
              <a:sym typeface="Montserrat"/>
            </a:endParaRPr>
          </a:p>
          <a:p>
            <a:pPr indent="0" lvl="0" marL="0" rtl="0" algn="just">
              <a:lnSpc>
                <a:spcPct val="90000"/>
              </a:lnSpc>
              <a:spcBef>
                <a:spcPts val="0"/>
              </a:spcBef>
              <a:spcAft>
                <a:spcPts val="0"/>
              </a:spcAft>
              <a:buClr>
                <a:schemeClr val="dk1"/>
              </a:buClr>
              <a:buSzPts val="1100"/>
              <a:buFont typeface="Arial"/>
              <a:buNone/>
            </a:pPr>
            <a:r>
              <a:rPr lang="en" sz="3100">
                <a:solidFill>
                  <a:srgbClr val="F16038"/>
                </a:solidFill>
                <a:latin typeface="Montserrat"/>
                <a:ea typeface="Montserrat"/>
                <a:cs typeface="Montserrat"/>
                <a:sym typeface="Montserrat"/>
              </a:rPr>
              <a:t>ఉపాధి మరియు శిక్షణ (E&amp;T) ప్రోగ్రామ్ లు</a:t>
            </a:r>
            <a:endParaRPr sz="3100">
              <a:solidFill>
                <a:srgbClr val="F16038"/>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62"/>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241" name="Google Shape;1241;p162"/>
          <p:cNvSpPr txBox="1"/>
          <p:nvPr>
            <p:ph type="title"/>
          </p:nvPr>
        </p:nvSpPr>
        <p:spPr>
          <a:xfrm>
            <a:off x="315975" y="1138825"/>
            <a:ext cx="3929700" cy="331890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800"/>
              <a:buFont typeface="Montserrat Medium"/>
              <a:buNone/>
            </a:pPr>
            <a:r>
              <a:rPr b="0" i="0" lang="en" sz="1800" u="none" cap="none" strike="noStrike">
                <a:latin typeface="Montserrat Medium"/>
                <a:ea typeface="Montserrat Medium"/>
                <a:cs typeface="Montserrat Medium"/>
                <a:sym typeface="Montserrat Medium"/>
              </a:rPr>
              <a:t>Employment &amp; Training (E&amp;T) programs – Eligibility </a:t>
            </a:r>
            <a:endParaRPr sz="1800">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lang="en" sz="1800">
                <a:solidFill>
                  <a:srgbClr val="F16038"/>
                </a:solidFill>
                <a:latin typeface="Montserrat Medium"/>
                <a:ea typeface="Montserrat Medium"/>
                <a:cs typeface="Montserrat Medium"/>
                <a:sym typeface="Montserrat Medium"/>
              </a:rPr>
              <a:t>ఉపాధి మరియు శిక్షణ (E&amp;T) ప్రోగ్రామ్ లు - అర్హత</a:t>
            </a:r>
            <a:endParaRPr b="0" i="0" sz="1800" u="none" cap="none" strike="noStrike">
              <a:solidFill>
                <a:srgbClr val="F16038"/>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br>
              <a:rPr lang="en" sz="1800">
                <a:latin typeface="Montserrat Medium"/>
                <a:ea typeface="Montserrat Medium"/>
                <a:cs typeface="Montserrat Medium"/>
                <a:sym typeface="Montserrat Medium"/>
              </a:rPr>
            </a:br>
            <a:r>
              <a:rPr b="0" i="0" lang="en" sz="1800" u="none" cap="none" strike="noStrike">
                <a:latin typeface="Montserrat Medium"/>
                <a:ea typeface="Montserrat Medium"/>
                <a:cs typeface="Montserrat Medium"/>
                <a:sym typeface="Montserrat Medium"/>
              </a:rPr>
              <a:t>WorkInTexas.com</a:t>
            </a:r>
            <a:br>
              <a:rPr b="0" i="0" lang="en" sz="1800" u="none" cap="none" strike="noStrike">
                <a:latin typeface="Montserrat Medium"/>
                <a:ea typeface="Montserrat Medium"/>
                <a:cs typeface="Montserrat Medium"/>
                <a:sym typeface="Montserrat Medium"/>
              </a:rPr>
            </a:br>
            <a:br>
              <a:rPr b="0" i="0" lang="en" sz="1800" u="none" cap="none" strike="noStrike">
                <a:latin typeface="Montserrat Medium"/>
                <a:ea typeface="Montserrat Medium"/>
                <a:cs typeface="Montserrat Medium"/>
                <a:sym typeface="Montserrat Medium"/>
              </a:rPr>
            </a:br>
            <a:br>
              <a:rPr b="0" i="0" lang="en" sz="1800" u="none" cap="none" strike="noStrike">
                <a:latin typeface="Montserrat Medium"/>
                <a:ea typeface="Montserrat Medium"/>
                <a:cs typeface="Montserrat Medium"/>
                <a:sym typeface="Montserrat Medium"/>
              </a:rPr>
            </a:br>
            <a:r>
              <a:rPr i="0" lang="en" sz="1800" u="none" cap="none" strike="noStrike">
                <a:latin typeface="Montserrat Medium"/>
                <a:ea typeface="Montserrat Medium"/>
                <a:cs typeface="Montserrat Medium"/>
                <a:sym typeface="Montserrat Medium"/>
              </a:rPr>
              <a:t>Related resources</a:t>
            </a:r>
            <a:r>
              <a:rPr lang="en" sz="1800">
                <a:latin typeface="Montserrat Medium"/>
                <a:ea typeface="Montserrat Medium"/>
                <a:cs typeface="Montserrat Medium"/>
                <a:sym typeface="Montserrat Medium"/>
              </a:rPr>
              <a:t> </a:t>
            </a:r>
            <a:endParaRPr sz="1800">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lang="en" sz="1800">
                <a:solidFill>
                  <a:srgbClr val="F16038"/>
                </a:solidFill>
                <a:latin typeface="Montserrat Medium"/>
                <a:ea typeface="Montserrat Medium"/>
                <a:cs typeface="Montserrat Medium"/>
                <a:sym typeface="Montserrat Medium"/>
              </a:rPr>
              <a:t>సంబంధిత రిసోర్సులు </a:t>
            </a:r>
            <a:endParaRPr i="0" sz="1400" u="none" cap="none" strike="noStrike">
              <a:solidFill>
                <a:srgbClr val="F16038"/>
              </a:solidFill>
              <a:latin typeface="Montserrat Medium"/>
              <a:ea typeface="Montserrat Medium"/>
              <a:cs typeface="Montserrat Medium"/>
              <a:sym typeface="Montserrat Medium"/>
            </a:endParaRPr>
          </a:p>
        </p:txBody>
      </p:sp>
      <p:grpSp>
        <p:nvGrpSpPr>
          <p:cNvPr descr="Slide Title holder" id="1242" name="Google Shape;1242;p162"/>
          <p:cNvGrpSpPr/>
          <p:nvPr/>
        </p:nvGrpSpPr>
        <p:grpSpPr>
          <a:xfrm>
            <a:off x="287507" y="404824"/>
            <a:ext cx="4173254" cy="581267"/>
            <a:chOff x="6402416" y="1168415"/>
            <a:chExt cx="5564338" cy="775022"/>
          </a:xfrm>
        </p:grpSpPr>
        <p:sp>
          <p:nvSpPr>
            <p:cNvPr id="1243" name="Google Shape;1243;p162"/>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Montserrat"/>
                <a:buNone/>
              </a:pPr>
              <a:r>
                <a:rPr b="0" i="0" lang="en" sz="3000" u="none" cap="none" strike="noStrike">
                  <a:solidFill>
                    <a:schemeClr val="dk1"/>
                  </a:solidFill>
                  <a:latin typeface="Montserrat"/>
                  <a:ea typeface="Montserrat"/>
                  <a:cs typeface="Montserrat"/>
                  <a:sym typeface="Montserrat"/>
                </a:rPr>
                <a:t>Agenda / </a:t>
              </a:r>
              <a:r>
                <a:rPr b="0" i="0" lang="en" sz="3000" u="none" cap="none" strike="noStrike">
                  <a:solidFill>
                    <a:srgbClr val="F16038"/>
                  </a:solidFill>
                  <a:latin typeface="Montserrat"/>
                  <a:ea typeface="Montserrat"/>
                  <a:cs typeface="Montserrat"/>
                  <a:sym typeface="Montserrat"/>
                </a:rPr>
                <a:t>ఎజెండా</a:t>
              </a:r>
              <a:endParaRPr sz="1100">
                <a:solidFill>
                  <a:srgbClr val="F16038"/>
                </a:solidFill>
              </a:endParaRPr>
            </a:p>
          </p:txBody>
        </p:sp>
        <p:sp>
          <p:nvSpPr>
            <p:cNvPr id="1244" name="Google Shape;1244;p162"/>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group of individuals with different career histories" id="1245" name="Google Shape;1245;p162"/>
          <p:cNvPicPr preferRelativeResize="0"/>
          <p:nvPr/>
        </p:nvPicPr>
        <p:blipFill rotWithShape="1">
          <a:blip r:embed="rId3">
            <a:alphaModFix/>
          </a:blip>
          <a:srcRect b="0" l="0" r="0" t="0"/>
          <a:stretch/>
        </p:blipFill>
        <p:spPr>
          <a:xfrm>
            <a:off x="5176862" y="1797782"/>
            <a:ext cx="3420152" cy="156376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163"/>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descr="Slide Title holder" id="1251" name="Google Shape;1251;p163"/>
          <p:cNvGrpSpPr/>
          <p:nvPr/>
        </p:nvGrpSpPr>
        <p:grpSpPr>
          <a:xfrm>
            <a:off x="272662" y="404787"/>
            <a:ext cx="6797395" cy="581267"/>
            <a:chOff x="6402416" y="1168415"/>
            <a:chExt cx="5564338" cy="775022"/>
          </a:xfrm>
        </p:grpSpPr>
        <p:sp>
          <p:nvSpPr>
            <p:cNvPr id="1252" name="Google Shape;1252;p163"/>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Calibri"/>
                <a:buNone/>
              </a:pPr>
              <a:r>
                <a:t/>
              </a:r>
              <a:endParaRPr b="0" i="0" sz="3000" u="none" cap="none" strike="noStrike">
                <a:solidFill>
                  <a:srgbClr val="FFFFFF"/>
                </a:solidFill>
                <a:latin typeface="Montserrat"/>
                <a:ea typeface="Montserrat"/>
                <a:cs typeface="Montserrat"/>
                <a:sym typeface="Montserrat"/>
              </a:endParaRPr>
            </a:p>
          </p:txBody>
        </p:sp>
        <p:sp>
          <p:nvSpPr>
            <p:cNvPr id="1253" name="Google Shape;1253;p163"/>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image of county map of Texas, divided by local workforce solutions board areas" id="1254" name="Google Shape;1254;p163"/>
          <p:cNvPicPr preferRelativeResize="0"/>
          <p:nvPr>
            <p:ph idx="1" type="body"/>
          </p:nvPr>
        </p:nvPicPr>
        <p:blipFill rotWithShape="1">
          <a:blip r:embed="rId3">
            <a:alphaModFix/>
          </a:blip>
          <a:srcRect b="0" l="0" r="0" t="0"/>
          <a:stretch/>
        </p:blipFill>
        <p:spPr>
          <a:xfrm>
            <a:off x="5632093" y="1462724"/>
            <a:ext cx="3420300" cy="2881800"/>
          </a:xfrm>
          <a:prstGeom prst="rect">
            <a:avLst/>
          </a:prstGeom>
          <a:noFill/>
          <a:ln>
            <a:noFill/>
          </a:ln>
        </p:spPr>
      </p:pic>
      <p:sp>
        <p:nvSpPr>
          <p:cNvPr id="1255" name="Google Shape;1255;p163"/>
          <p:cNvSpPr txBox="1"/>
          <p:nvPr/>
        </p:nvSpPr>
        <p:spPr>
          <a:xfrm>
            <a:off x="315975" y="1185400"/>
            <a:ext cx="5265600" cy="368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700" u="none" cap="none" strike="noStrike">
                <a:solidFill>
                  <a:schemeClr val="dk1"/>
                </a:solidFill>
                <a:latin typeface="Montserrat Medium"/>
                <a:ea typeface="Montserrat Medium"/>
                <a:cs typeface="Montserrat Medium"/>
                <a:sym typeface="Montserrat Medium"/>
              </a:rPr>
              <a:t>28 Local Board Areas / </a:t>
            </a:r>
            <a:r>
              <a:rPr lang="en" sz="1700">
                <a:solidFill>
                  <a:srgbClr val="F16038"/>
                </a:solidFill>
                <a:latin typeface="Montserrat Medium"/>
                <a:ea typeface="Montserrat Medium"/>
                <a:cs typeface="Montserrat Medium"/>
                <a:sym typeface="Montserrat Medium"/>
              </a:rPr>
              <a:t>28 స్థానిక బోర్డు ప్రాంతాలు</a:t>
            </a:r>
            <a:endParaRPr sz="1000">
              <a:solidFill>
                <a:srgbClr val="F16038"/>
              </a:solidFill>
            </a:endParaRPr>
          </a:p>
          <a:p>
            <a:pPr indent="0" lvl="0" marL="0" marR="0" rtl="0" algn="l">
              <a:spcBef>
                <a:spcPts val="0"/>
              </a:spcBef>
              <a:spcAft>
                <a:spcPts val="0"/>
              </a:spcAft>
              <a:buNone/>
            </a:pPr>
            <a:r>
              <a:rPr lang="en" sz="1100" u="sng">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https://twc.texas.gov/partners/workforce-development-boards-websites</a:t>
            </a:r>
            <a:endParaRPr sz="1100">
              <a:solidFill>
                <a:srgbClr val="00B0F0"/>
              </a:solidFill>
              <a:latin typeface="Montserrat Medium"/>
              <a:ea typeface="Montserrat Medium"/>
              <a:cs typeface="Montserrat Medium"/>
              <a:sym typeface="Montserrat Medium"/>
            </a:endParaRPr>
          </a:p>
          <a:p>
            <a:pPr indent="0" lvl="0" marL="0" marR="0" rtl="0" algn="l">
              <a:spcBef>
                <a:spcPts val="0"/>
              </a:spcBef>
              <a:spcAft>
                <a:spcPts val="0"/>
              </a:spcAft>
              <a:buNone/>
            </a:pPr>
            <a:r>
              <a:t/>
            </a:r>
            <a:endParaRPr>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lang="en" sz="1600">
                <a:solidFill>
                  <a:schemeClr val="dk1"/>
                </a:solidFill>
                <a:latin typeface="Montserrat Medium"/>
                <a:ea typeface="Montserrat Medium"/>
                <a:cs typeface="Montserrat Medium"/>
                <a:sym typeface="Montserrat Medium"/>
              </a:rPr>
              <a:t>Nearly 200 local offices / </a:t>
            </a:r>
            <a:r>
              <a:rPr lang="en" sz="1600">
                <a:solidFill>
                  <a:srgbClr val="F16038"/>
                </a:solidFill>
                <a:latin typeface="Montserrat Medium"/>
                <a:ea typeface="Montserrat Medium"/>
                <a:cs typeface="Montserrat Medium"/>
                <a:sym typeface="Montserrat Medium"/>
              </a:rPr>
              <a:t>దాదాపు 200 స్థానిక ఆఫీసులు</a:t>
            </a:r>
            <a:endParaRPr sz="900">
              <a:solidFill>
                <a:srgbClr val="F16038"/>
              </a:solidFill>
            </a:endParaRPr>
          </a:p>
          <a:p>
            <a:pPr indent="0" lvl="0" marL="0" marR="0" rtl="0" algn="l">
              <a:spcBef>
                <a:spcPts val="0"/>
              </a:spcBef>
              <a:spcAft>
                <a:spcPts val="0"/>
              </a:spcAft>
              <a:buNone/>
            </a:pPr>
            <a:r>
              <a:rPr lang="en" sz="1100" u="sng">
                <a:solidFill>
                  <a:srgbClr val="00B0F0"/>
                </a:solidFill>
                <a:latin typeface="Montserrat Medium"/>
                <a:ea typeface="Montserrat Medium"/>
                <a:cs typeface="Montserrat Medium"/>
                <a:sym typeface="Montserrat Medium"/>
                <a:hlinkClick r:id="rId5">
                  <a:extLst>
                    <a:ext uri="{A12FA001-AC4F-418D-AE19-62706E023703}">
                      <ahyp:hlinkClr val="tx"/>
                    </a:ext>
                  </a:extLst>
                </a:hlinkClick>
              </a:rPr>
              <a:t>https://twc.texas.gov/directory-workforce-solutions-offices-services</a:t>
            </a:r>
            <a:endParaRPr sz="1100">
              <a:solidFill>
                <a:srgbClr val="00B0F0"/>
              </a:solidFill>
              <a:latin typeface="Montserrat Medium"/>
              <a:ea typeface="Montserrat Medium"/>
              <a:cs typeface="Montserrat Medium"/>
              <a:sym typeface="Montserrat Medium"/>
            </a:endParaRPr>
          </a:p>
          <a:p>
            <a:pPr indent="0" lvl="0" marL="0" marR="0" rtl="0" algn="l">
              <a:spcBef>
                <a:spcPts val="0"/>
              </a:spcBef>
              <a:spcAft>
                <a:spcPts val="0"/>
              </a:spcAft>
              <a:buNone/>
            </a:pPr>
            <a:r>
              <a:t/>
            </a:r>
            <a:endParaRPr>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lang="en">
                <a:solidFill>
                  <a:schemeClr val="dk1"/>
                </a:solidFill>
                <a:latin typeface="Montserrat Medium"/>
                <a:ea typeface="Montserrat Medium"/>
                <a:cs typeface="Montserrat Medium"/>
                <a:sym typeface="Montserrat Medium"/>
              </a:rPr>
              <a:t>Helpful staff assist with registration and orientations, resumé development, interview prep, job search, job fairs, and employer referral. </a:t>
            </a:r>
            <a:endParaRPr>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lang="en">
                <a:solidFill>
                  <a:srgbClr val="F16038"/>
                </a:solidFill>
                <a:latin typeface="Montserrat Medium"/>
                <a:ea typeface="Montserrat Medium"/>
                <a:cs typeface="Montserrat Medium"/>
                <a:sym typeface="Montserrat Medium"/>
              </a:rPr>
              <a:t>సహాయక సిబ్బంది రిజిస్ట్రేషన్, మరియు ఓరియెంటేషన్, రెజ్యూమెను తయారు చేయడం,ఇంటర్వ్యూకు ప్రిపేర్ కావడం, జాబ్ సెర్చ్, జాబ్ ఫెయిర్‌లు మరియు ఎంప్లాయర్ రిఫరల్‌లో సహాయం చేస్తారు.</a:t>
            </a:r>
            <a:endParaRPr sz="700">
              <a:solidFill>
                <a:srgbClr val="F16038"/>
              </a:solidFill>
            </a:endParaRPr>
          </a:p>
          <a:p>
            <a:pPr indent="0" lvl="0" marL="0" marR="0" rtl="0" algn="l">
              <a:spcBef>
                <a:spcPts val="0"/>
              </a:spcBef>
              <a:spcAft>
                <a:spcPts val="0"/>
              </a:spcAft>
              <a:buNone/>
            </a:pPr>
            <a:r>
              <a:t/>
            </a:r>
            <a:endParaRPr i="1">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i="1" lang="en" sz="1200">
                <a:solidFill>
                  <a:schemeClr val="dk1"/>
                </a:solidFill>
                <a:latin typeface="Montserrat Medium"/>
                <a:ea typeface="Montserrat Medium"/>
                <a:cs typeface="Montserrat Medium"/>
                <a:sym typeface="Montserrat Medium"/>
              </a:rPr>
              <a:t>Training assistance</a:t>
            </a:r>
            <a:r>
              <a:rPr i="1" lang="en" sz="1200">
                <a:latin typeface="Montserrat Medium"/>
                <a:ea typeface="Montserrat Medium"/>
                <a:cs typeface="Montserrat Medium"/>
                <a:sym typeface="Montserrat Medium"/>
              </a:rPr>
              <a:t> may be available for qualified individuals.  </a:t>
            </a:r>
            <a:endParaRPr i="1" sz="1200">
              <a:latin typeface="Montserrat Medium"/>
              <a:ea typeface="Montserrat Medium"/>
              <a:cs typeface="Montserrat Medium"/>
              <a:sym typeface="Montserrat Medium"/>
            </a:endParaRPr>
          </a:p>
          <a:p>
            <a:pPr indent="0" lvl="0" marL="0" marR="0" rtl="0" algn="l">
              <a:spcBef>
                <a:spcPts val="0"/>
              </a:spcBef>
              <a:spcAft>
                <a:spcPts val="0"/>
              </a:spcAft>
              <a:buNone/>
            </a:pPr>
            <a:r>
              <a:rPr i="1" lang="en" sz="1200">
                <a:solidFill>
                  <a:srgbClr val="F16038"/>
                </a:solidFill>
                <a:latin typeface="Montserrat Medium"/>
                <a:ea typeface="Montserrat Medium"/>
                <a:cs typeface="Montserrat Medium"/>
                <a:sym typeface="Montserrat Medium"/>
              </a:rPr>
              <a:t>అర్హత కలిగిన వ్యక్తులకు శిక్షణ సహాయం అందుబాటులో ఉండవచ్చు.</a:t>
            </a:r>
            <a:endParaRPr i="1" sz="1600">
              <a:latin typeface="Montserrat Medium"/>
              <a:ea typeface="Montserrat Medium"/>
              <a:cs typeface="Montserrat Medium"/>
              <a:sym typeface="Montserrat Medium"/>
            </a:endParaRPr>
          </a:p>
        </p:txBody>
      </p:sp>
      <p:sp>
        <p:nvSpPr>
          <p:cNvPr id="1256" name="Google Shape;1256;p163"/>
          <p:cNvSpPr txBox="1"/>
          <p:nvPr/>
        </p:nvSpPr>
        <p:spPr>
          <a:xfrm>
            <a:off x="272650" y="319825"/>
            <a:ext cx="71970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3000" u="none" cap="none" strike="noStrike">
                <a:solidFill>
                  <a:schemeClr val="dk1"/>
                </a:solidFill>
                <a:latin typeface="Montserrat"/>
                <a:ea typeface="Montserrat"/>
                <a:cs typeface="Montserrat"/>
                <a:sym typeface="Montserrat"/>
              </a:rPr>
              <a:t>Local </a:t>
            </a:r>
            <a:r>
              <a:rPr b="0" i="0" lang="en" sz="3300" u="none" cap="none" strike="noStrike">
                <a:solidFill>
                  <a:schemeClr val="dk1"/>
                </a:solidFill>
                <a:latin typeface="Montserrat"/>
                <a:ea typeface="Montserrat"/>
                <a:cs typeface="Montserrat"/>
                <a:sym typeface="Montserrat"/>
              </a:rPr>
              <a:t>Offices / </a:t>
            </a:r>
            <a:r>
              <a:rPr lang="en" sz="3300">
                <a:solidFill>
                  <a:srgbClr val="F16038"/>
                </a:solidFill>
                <a:latin typeface="Montserrat"/>
                <a:ea typeface="Montserrat"/>
                <a:cs typeface="Montserrat"/>
                <a:sym typeface="Montserrat"/>
              </a:rPr>
              <a:t>స్థానిక ఆఫీసులు</a:t>
            </a:r>
            <a:endParaRPr sz="1200">
              <a:solidFill>
                <a:srgbClr val="F16038"/>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64"/>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2" name="Google Shape;1262;p164"/>
          <p:cNvSpPr txBox="1"/>
          <p:nvPr>
            <p:ph type="title"/>
          </p:nvPr>
        </p:nvSpPr>
        <p:spPr>
          <a:xfrm>
            <a:off x="315967" y="1138822"/>
            <a:ext cx="3929617" cy="288168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800"/>
              <a:buFont typeface="Calibri"/>
              <a:buNone/>
            </a:pPr>
            <a:br>
              <a:rPr b="0" i="0" lang="en" sz="1800" u="none" cap="none" strike="noStrike">
                <a:solidFill>
                  <a:srgbClr val="000000"/>
                </a:solidFill>
                <a:latin typeface="Calibri"/>
                <a:ea typeface="Calibri"/>
                <a:cs typeface="Calibri"/>
                <a:sym typeface="Calibri"/>
              </a:rPr>
            </a:br>
            <a:endParaRPr b="0" i="0" sz="1400" u="none" cap="none" strike="noStrike"/>
          </a:p>
        </p:txBody>
      </p:sp>
      <p:grpSp>
        <p:nvGrpSpPr>
          <p:cNvPr descr="Slide Title holder" id="1263" name="Google Shape;1263;p164"/>
          <p:cNvGrpSpPr/>
          <p:nvPr/>
        </p:nvGrpSpPr>
        <p:grpSpPr>
          <a:xfrm>
            <a:off x="212529" y="404737"/>
            <a:ext cx="7463447" cy="581267"/>
            <a:chOff x="6402416" y="1168415"/>
            <a:chExt cx="5564338" cy="775022"/>
          </a:xfrm>
        </p:grpSpPr>
        <p:sp>
          <p:nvSpPr>
            <p:cNvPr id="1264" name="Google Shape;1264;p164"/>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Calibri"/>
                <a:buNone/>
              </a:pPr>
              <a:r>
                <a:t/>
              </a:r>
              <a:endParaRPr i="0" sz="3000" u="none" cap="none" strike="noStrike">
                <a:solidFill>
                  <a:srgbClr val="FFFFFF"/>
                </a:solidFill>
                <a:latin typeface="Montserrat"/>
                <a:ea typeface="Montserrat"/>
                <a:cs typeface="Montserrat"/>
                <a:sym typeface="Montserrat"/>
              </a:endParaRPr>
            </a:p>
          </p:txBody>
        </p:sp>
        <p:sp>
          <p:nvSpPr>
            <p:cNvPr id="1265" name="Google Shape;1265;p164"/>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sp>
        <p:nvSpPr>
          <p:cNvPr id="1266" name="Google Shape;1266;p164"/>
          <p:cNvSpPr txBox="1"/>
          <p:nvPr/>
        </p:nvSpPr>
        <p:spPr>
          <a:xfrm>
            <a:off x="287496" y="252100"/>
            <a:ext cx="75885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3000" u="none" cap="none" strike="noStrike">
                <a:solidFill>
                  <a:schemeClr val="dk1"/>
                </a:solidFill>
                <a:latin typeface="Montserrat"/>
                <a:ea typeface="Montserrat"/>
                <a:cs typeface="Montserrat"/>
                <a:sym typeface="Montserrat"/>
              </a:rPr>
              <a:t>Service Priority /</a:t>
            </a:r>
            <a:r>
              <a:rPr b="0" i="0" lang="en" sz="3000" u="none" cap="none" strike="noStrike">
                <a:solidFill>
                  <a:srgbClr val="F16038"/>
                </a:solidFill>
                <a:latin typeface="Montserrat"/>
                <a:ea typeface="Montserrat"/>
                <a:cs typeface="Montserrat"/>
                <a:sym typeface="Montserrat"/>
              </a:rPr>
              <a:t> </a:t>
            </a:r>
            <a:r>
              <a:rPr lang="en" sz="3000">
                <a:solidFill>
                  <a:srgbClr val="F16038"/>
                </a:solidFill>
                <a:latin typeface="Montserrat"/>
                <a:ea typeface="Montserrat"/>
                <a:cs typeface="Montserrat"/>
                <a:sym typeface="Montserrat"/>
              </a:rPr>
              <a:t>సర్వీసులో ప్రాధాన్యత</a:t>
            </a:r>
            <a:endParaRPr sz="3000">
              <a:solidFill>
                <a:srgbClr val="F16038"/>
              </a:solidFill>
              <a:latin typeface="Montserrat"/>
              <a:ea typeface="Montserrat"/>
              <a:cs typeface="Montserrat"/>
              <a:sym typeface="Montserrat"/>
            </a:endParaRPr>
          </a:p>
        </p:txBody>
      </p:sp>
      <p:sp>
        <p:nvSpPr>
          <p:cNvPr id="1267" name="Google Shape;1267;p164"/>
          <p:cNvSpPr txBox="1"/>
          <p:nvPr/>
        </p:nvSpPr>
        <p:spPr>
          <a:xfrm>
            <a:off x="325002" y="1220475"/>
            <a:ext cx="4668900" cy="3547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Montserrat Medium"/>
              <a:buNone/>
            </a:pPr>
            <a:r>
              <a:rPr b="0" i="0" lang="en" sz="2000" u="none" cap="none" strike="noStrike">
                <a:solidFill>
                  <a:schemeClr val="dk1"/>
                </a:solidFill>
                <a:latin typeface="Montserrat Medium"/>
                <a:ea typeface="Montserrat Medium"/>
                <a:cs typeface="Montserrat Medium"/>
                <a:sym typeface="Montserrat Medium"/>
              </a:rPr>
              <a:t>Veterans, including qualified spouses, receive priority for services under workforce programs. </a:t>
            </a:r>
            <a:endParaRPr sz="2000">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lang="en" sz="2000">
                <a:solidFill>
                  <a:srgbClr val="F16038"/>
                </a:solidFill>
                <a:latin typeface="Montserrat Medium"/>
                <a:ea typeface="Montserrat Medium"/>
                <a:cs typeface="Montserrat Medium"/>
                <a:sym typeface="Montserrat Medium"/>
              </a:rPr>
              <a:t>అర్హత కలిగిన జీవిత భాగస్వాములతో సహా వెటరన్ లు, వర్క్‌ఫోర్స్ ప్రోగ్రామ్‌లలో  సర్వీసులకు ప్రాధాన్యత పొందుతారు.</a:t>
            </a:r>
            <a:endParaRPr sz="1300">
              <a:solidFill>
                <a:srgbClr val="F16038"/>
              </a:solidFill>
            </a:endParaRPr>
          </a:p>
          <a:p>
            <a:pPr indent="0" lvl="0" marL="0" marR="0" rtl="0" algn="l">
              <a:lnSpc>
                <a:spcPct val="100000"/>
              </a:lnSpc>
              <a:spcBef>
                <a:spcPts val="0"/>
              </a:spcBef>
              <a:spcAft>
                <a:spcPts val="0"/>
              </a:spcAft>
              <a:buClr>
                <a:schemeClr val="dk1"/>
              </a:buClr>
              <a:buSzPts val="1800"/>
              <a:buFont typeface="Calibri"/>
              <a:buNone/>
            </a:pPr>
            <a:r>
              <a:t/>
            </a:r>
            <a:endParaRPr b="0" i="1" sz="18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b="0" i="1" lang="en" sz="1600" u="none" cap="none" strike="noStrike">
                <a:solidFill>
                  <a:schemeClr val="dk1"/>
                </a:solidFill>
                <a:latin typeface="Montserrat Medium"/>
                <a:ea typeface="Montserrat Medium"/>
                <a:cs typeface="Montserrat Medium"/>
                <a:sym typeface="Montserrat Medium"/>
              </a:rPr>
              <a:t>Foster Youth are prioritized after Veterans. </a:t>
            </a:r>
            <a:endParaRPr i="1" sz="1600">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chemeClr val="dk1"/>
              </a:buClr>
              <a:buSzPts val="1800"/>
              <a:buFont typeface="Montserrat Medium"/>
              <a:buNone/>
            </a:pPr>
            <a:r>
              <a:rPr i="1" lang="en" sz="1600">
                <a:solidFill>
                  <a:srgbClr val="F16038"/>
                </a:solidFill>
                <a:latin typeface="Montserrat Medium"/>
                <a:ea typeface="Montserrat Medium"/>
                <a:cs typeface="Montserrat Medium"/>
                <a:sym typeface="Montserrat Medium"/>
              </a:rPr>
              <a:t>వెటరన్ ల తర్వాత ఫోస్టర్ యూత్‌కు ప్రాధాన్యత ఇవ్వబడుతుంది.</a:t>
            </a:r>
            <a:endParaRPr sz="900">
              <a:solidFill>
                <a:srgbClr val="F16038"/>
              </a:solidFill>
            </a:endParaRPr>
          </a:p>
        </p:txBody>
      </p:sp>
      <p:pic>
        <p:nvPicPr>
          <p:cNvPr descr="We Hire Vets logo/sticker" id="1268" name="Google Shape;1268;p164"/>
          <p:cNvPicPr preferRelativeResize="0"/>
          <p:nvPr/>
        </p:nvPicPr>
        <p:blipFill rotWithShape="1">
          <a:blip r:embed="rId3">
            <a:alphaModFix/>
          </a:blip>
          <a:srcRect b="0" l="0" r="0" t="0"/>
          <a:stretch/>
        </p:blipFill>
        <p:spPr>
          <a:xfrm>
            <a:off x="4774763" y="1164000"/>
            <a:ext cx="3929606" cy="334260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65"/>
          <p:cNvSpPr txBox="1"/>
          <p:nvPr/>
        </p:nvSpPr>
        <p:spPr>
          <a:xfrm>
            <a:off x="407400" y="1031525"/>
            <a:ext cx="8584200" cy="36351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800"/>
              <a:buFont typeface="Montserrat Medium"/>
              <a:buNone/>
            </a:pPr>
            <a:r>
              <a:rPr i="1" lang="en" sz="1700">
                <a:solidFill>
                  <a:schemeClr val="lt1"/>
                </a:solidFill>
                <a:latin typeface="Montserrat Medium"/>
                <a:ea typeface="Montserrat Medium"/>
                <a:cs typeface="Montserrat Medium"/>
                <a:sym typeface="Montserrat Medium"/>
              </a:rPr>
              <a:t>To increase access to employment, education, training and support.</a:t>
            </a:r>
            <a:endParaRPr sz="1000"/>
          </a:p>
          <a:p>
            <a:pPr indent="0" lvl="0" marL="76200" marR="0" rtl="0" algn="l">
              <a:spcBef>
                <a:spcPts val="0"/>
              </a:spcBef>
              <a:spcAft>
                <a:spcPts val="0"/>
              </a:spcAft>
              <a:buClr>
                <a:schemeClr val="lt1"/>
              </a:buClr>
              <a:buSzPts val="1800"/>
              <a:buFont typeface="Montserrat Medium"/>
              <a:buNone/>
            </a:pPr>
            <a:r>
              <a:rPr i="1" lang="en" sz="1700">
                <a:solidFill>
                  <a:schemeClr val="lt1"/>
                </a:solidFill>
                <a:latin typeface="Montserrat Medium"/>
                <a:ea typeface="Montserrat Medium"/>
                <a:cs typeface="Montserrat Medium"/>
                <a:sym typeface="Montserrat Medium"/>
              </a:rPr>
              <a:t>Support attainment of family-sustaining wages.</a:t>
            </a:r>
            <a:endParaRPr i="1" sz="17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Clr>
                <a:schemeClr val="dk1"/>
              </a:buClr>
              <a:buSzPts val="1100"/>
              <a:buFont typeface="Arial"/>
              <a:buNone/>
            </a:pPr>
            <a:r>
              <a:rPr i="1" lang="en" sz="1700">
                <a:solidFill>
                  <a:srgbClr val="F08B54"/>
                </a:solidFill>
                <a:latin typeface="Montserrat Medium"/>
                <a:ea typeface="Montserrat Medium"/>
                <a:cs typeface="Montserrat Medium"/>
                <a:sym typeface="Montserrat Medium"/>
              </a:rPr>
              <a:t>ఉపాధి, విద్య, శిక్షణ మరియు మద్దతుకు యాక్సస్ ను పెంచడానికి.</a:t>
            </a:r>
            <a:endParaRPr i="1" sz="1700">
              <a:solidFill>
                <a:srgbClr val="F08B54"/>
              </a:solidFill>
              <a:latin typeface="Montserrat Medium"/>
              <a:ea typeface="Montserrat Medium"/>
              <a:cs typeface="Montserrat Medium"/>
              <a:sym typeface="Montserrat Medium"/>
            </a:endParaRPr>
          </a:p>
          <a:p>
            <a:pPr indent="0" lvl="0" marL="76200" marR="0" rtl="0" algn="l">
              <a:spcBef>
                <a:spcPts val="0"/>
              </a:spcBef>
              <a:spcAft>
                <a:spcPts val="0"/>
              </a:spcAft>
              <a:buClr>
                <a:schemeClr val="dk1"/>
              </a:buClr>
              <a:buSzPts val="1100"/>
              <a:buFont typeface="Arial"/>
              <a:buNone/>
            </a:pPr>
            <a:r>
              <a:rPr i="1" lang="en" sz="1700">
                <a:solidFill>
                  <a:srgbClr val="F08B54"/>
                </a:solidFill>
                <a:latin typeface="Montserrat Medium"/>
                <a:ea typeface="Montserrat Medium"/>
                <a:cs typeface="Montserrat Medium"/>
                <a:sym typeface="Montserrat Medium"/>
              </a:rPr>
              <a:t>కుటుంబ-పోషణ కోసం వేతనాల సాధనకు మద్దతు.</a:t>
            </a:r>
            <a:endParaRPr b="1" sz="1300">
              <a:solidFill>
                <a:schemeClr val="lt1"/>
              </a:solidFill>
              <a:latin typeface="Montserrat Medium"/>
              <a:ea typeface="Montserrat Medium"/>
              <a:cs typeface="Montserrat Medium"/>
              <a:sym typeface="Montserrat Medium"/>
            </a:endParaRPr>
          </a:p>
          <a:p>
            <a:pPr indent="0" lvl="0" marL="76200" marR="0" rtl="0" algn="l">
              <a:lnSpc>
                <a:spcPct val="150000"/>
              </a:lnSpc>
              <a:spcBef>
                <a:spcPts val="0"/>
              </a:spcBef>
              <a:spcAft>
                <a:spcPts val="0"/>
              </a:spcAft>
              <a:buClr>
                <a:schemeClr val="lt1"/>
              </a:buClr>
              <a:buSzPts val="1800"/>
              <a:buFont typeface="Montserrat Medium"/>
              <a:buNone/>
            </a:pPr>
            <a:r>
              <a:t/>
            </a:r>
            <a:endParaRPr b="1" sz="1700">
              <a:solidFill>
                <a:srgbClr val="F08B54"/>
              </a:solidFill>
              <a:latin typeface="Montserrat Medium"/>
              <a:ea typeface="Montserrat Medium"/>
              <a:cs typeface="Montserrat Medium"/>
              <a:sym typeface="Montserrat Medium"/>
            </a:endParaRPr>
          </a:p>
          <a:p>
            <a:pPr indent="0" lvl="0" marL="76200" marR="0" rtl="0" algn="l">
              <a:lnSpc>
                <a:spcPct val="150000"/>
              </a:lnSpc>
              <a:spcBef>
                <a:spcPts val="0"/>
              </a:spcBef>
              <a:spcAft>
                <a:spcPts val="0"/>
              </a:spcAft>
              <a:buClr>
                <a:srgbClr val="00B0F0"/>
              </a:buClr>
              <a:buSzPts val="1400"/>
              <a:buFont typeface="Montserrat Medium"/>
              <a:buNone/>
            </a:pPr>
            <a:r>
              <a:rPr lang="en" sz="1300" u="sng">
                <a:solidFill>
                  <a:srgbClr val="00B0F0"/>
                </a:solidFill>
                <a:latin typeface="Montserrat Medium"/>
                <a:ea typeface="Montserrat Medium"/>
                <a:cs typeface="Montserrat Medium"/>
                <a:sym typeface="Montserrat Medium"/>
                <a:hlinkClick r:id="rId3">
                  <a:extLst>
                    <a:ext uri="{A12FA001-AC4F-418D-AE19-62706E023703}">
                      <ahyp:hlinkClr val="tx"/>
                    </a:ext>
                  </a:extLst>
                </a:hlinkClick>
              </a:rPr>
              <a:t>https://twc.texas.gov/partners/workforce-innovation-opportunity-act-wioa</a:t>
            </a:r>
            <a:endParaRPr sz="1300">
              <a:solidFill>
                <a:srgbClr val="00B0F0"/>
              </a:solidFill>
              <a:latin typeface="Montserrat Medium"/>
              <a:ea typeface="Montserrat Medium"/>
              <a:cs typeface="Montserrat Medium"/>
              <a:sym typeface="Montserrat Medium"/>
            </a:endParaRPr>
          </a:p>
          <a:p>
            <a:pPr indent="-260350" lvl="0" marL="342900" marR="0" rtl="0" algn="l">
              <a:spcBef>
                <a:spcPts val="0"/>
              </a:spcBef>
              <a:spcAft>
                <a:spcPts val="0"/>
              </a:spcAft>
              <a:buClr>
                <a:schemeClr val="lt1"/>
              </a:buClr>
              <a:buSzPts val="1700"/>
              <a:buFont typeface="Arial"/>
              <a:buChar char="•"/>
            </a:pPr>
            <a:r>
              <a:rPr lang="en" sz="1700">
                <a:solidFill>
                  <a:schemeClr val="lt1"/>
                </a:solidFill>
                <a:latin typeface="Montserrat Medium"/>
                <a:ea typeface="Montserrat Medium"/>
                <a:cs typeface="Montserrat Medium"/>
                <a:sym typeface="Montserrat Medium"/>
              </a:rPr>
              <a:t>Youth, adults, and dislocated workers </a:t>
            </a:r>
            <a:endParaRPr sz="17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700">
                <a:solidFill>
                  <a:srgbClr val="F08B54"/>
                </a:solidFill>
                <a:latin typeface="Montserrat Medium"/>
                <a:ea typeface="Montserrat Medium"/>
                <a:cs typeface="Montserrat Medium"/>
                <a:sym typeface="Montserrat Medium"/>
              </a:rPr>
              <a:t>యువత, వయోజనులు మరియు స్థానభ్రంశం చెందిన కార్మికులు</a:t>
            </a:r>
            <a:endParaRPr sz="1000">
              <a:solidFill>
                <a:srgbClr val="F08B54"/>
              </a:solidFill>
            </a:endParaRPr>
          </a:p>
          <a:p>
            <a:pPr indent="-260350" lvl="0" marL="342900" marR="0" rtl="0" algn="l">
              <a:spcBef>
                <a:spcPts val="500"/>
              </a:spcBef>
              <a:spcAft>
                <a:spcPts val="0"/>
              </a:spcAft>
              <a:buClr>
                <a:schemeClr val="lt1"/>
              </a:buClr>
              <a:buSzPts val="1700"/>
              <a:buFont typeface="Arial"/>
              <a:buChar char="•"/>
            </a:pPr>
            <a:r>
              <a:rPr lang="en" sz="1700">
                <a:solidFill>
                  <a:schemeClr val="lt1"/>
                </a:solidFill>
                <a:latin typeface="Montserrat Medium"/>
                <a:ea typeface="Montserrat Medium"/>
                <a:cs typeface="Montserrat Medium"/>
                <a:sym typeface="Montserrat Medium"/>
              </a:rPr>
              <a:t>Eligibility-based </a:t>
            </a:r>
            <a:endParaRPr sz="1700">
              <a:solidFill>
                <a:schemeClr val="lt1"/>
              </a:solidFill>
              <a:latin typeface="Montserrat Medium"/>
              <a:ea typeface="Montserrat Medium"/>
              <a:cs typeface="Montserrat Medium"/>
              <a:sym typeface="Montserrat Medium"/>
            </a:endParaRPr>
          </a:p>
          <a:p>
            <a:pPr indent="0" lvl="0" marL="342900" marR="0" rtl="0" algn="l">
              <a:spcBef>
                <a:spcPts val="500"/>
              </a:spcBef>
              <a:spcAft>
                <a:spcPts val="0"/>
              </a:spcAft>
              <a:buNone/>
            </a:pPr>
            <a:r>
              <a:rPr lang="en" sz="1700">
                <a:solidFill>
                  <a:srgbClr val="F08B54"/>
                </a:solidFill>
                <a:latin typeface="Montserrat Medium"/>
                <a:ea typeface="Montserrat Medium"/>
                <a:cs typeface="Montserrat Medium"/>
                <a:sym typeface="Montserrat Medium"/>
              </a:rPr>
              <a:t>అర్హత ఆధారంగా</a:t>
            </a:r>
            <a:endParaRPr sz="1700">
              <a:solidFill>
                <a:srgbClr val="F08B54"/>
              </a:solidFill>
              <a:latin typeface="Montserrat Medium"/>
              <a:ea typeface="Montserrat Medium"/>
              <a:cs typeface="Montserrat Medium"/>
              <a:sym typeface="Montserrat Medium"/>
            </a:endParaRPr>
          </a:p>
          <a:p>
            <a:pPr indent="-260350" lvl="0" marL="342900" marR="0" rtl="0" algn="l">
              <a:spcBef>
                <a:spcPts val="500"/>
              </a:spcBef>
              <a:spcAft>
                <a:spcPts val="0"/>
              </a:spcAft>
              <a:buClr>
                <a:schemeClr val="lt1"/>
              </a:buClr>
              <a:buSzPts val="1700"/>
              <a:buFont typeface="Arial"/>
              <a:buChar char="•"/>
            </a:pPr>
            <a:r>
              <a:rPr lang="en" sz="1700">
                <a:solidFill>
                  <a:schemeClr val="lt1"/>
                </a:solidFill>
                <a:latin typeface="Montserrat Medium"/>
                <a:ea typeface="Montserrat Medium"/>
                <a:cs typeface="Montserrat Medium"/>
                <a:sym typeface="Montserrat Medium"/>
              </a:rPr>
              <a:t>Services - Career, training, and support services</a:t>
            </a:r>
            <a:endParaRPr sz="1700">
              <a:solidFill>
                <a:schemeClr val="lt1"/>
              </a:solidFill>
              <a:latin typeface="Montserrat Medium"/>
              <a:ea typeface="Montserrat Medium"/>
              <a:cs typeface="Montserrat Medium"/>
              <a:sym typeface="Montserrat Medium"/>
            </a:endParaRPr>
          </a:p>
          <a:p>
            <a:pPr indent="-114300" lvl="0" marL="457200" marR="0" rtl="0" algn="l">
              <a:spcBef>
                <a:spcPts val="500"/>
              </a:spcBef>
              <a:spcAft>
                <a:spcPts val="0"/>
              </a:spcAft>
              <a:buNone/>
            </a:pPr>
            <a:r>
              <a:rPr lang="en" sz="1700">
                <a:solidFill>
                  <a:srgbClr val="F08B54"/>
                </a:solidFill>
                <a:latin typeface="Montserrat Medium"/>
                <a:ea typeface="Montserrat Medium"/>
                <a:cs typeface="Montserrat Medium"/>
                <a:sym typeface="Montserrat Medium"/>
              </a:rPr>
              <a:t>సేవలు - వృత్తి, శిక్షణ మరియు మద్దతు సేవలు</a:t>
            </a:r>
            <a:endParaRPr sz="1000">
              <a:solidFill>
                <a:srgbClr val="F08B54"/>
              </a:solidFill>
            </a:endParaRPr>
          </a:p>
        </p:txBody>
      </p:sp>
      <p:sp>
        <p:nvSpPr>
          <p:cNvPr id="1274" name="Google Shape;1274;p165"/>
          <p:cNvSpPr txBox="1"/>
          <p:nvPr>
            <p:ph type="title"/>
          </p:nvPr>
        </p:nvSpPr>
        <p:spPr>
          <a:xfrm>
            <a:off x="95250" y="153425"/>
            <a:ext cx="8896500" cy="878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Workforce Innovation &amp; Opportunity Act</a:t>
            </a:r>
            <a:r>
              <a:rPr b="1" lang="en"/>
              <a:t> </a:t>
            </a:r>
            <a:r>
              <a:rPr b="1" lang="en">
                <a:solidFill>
                  <a:schemeClr val="lt1"/>
                </a:solidFill>
              </a:rPr>
              <a:t>(WIOA)</a:t>
            </a:r>
            <a:endParaRPr b="1">
              <a:solidFill>
                <a:schemeClr val="lt1"/>
              </a:solidFill>
            </a:endParaRPr>
          </a:p>
          <a:p>
            <a:pPr indent="0" lvl="0" marL="0" rtl="0" algn="l">
              <a:lnSpc>
                <a:spcPct val="90000"/>
              </a:lnSpc>
              <a:spcBef>
                <a:spcPts val="0"/>
              </a:spcBef>
              <a:spcAft>
                <a:spcPts val="0"/>
              </a:spcAft>
              <a:buClr>
                <a:schemeClr val="lt1"/>
              </a:buClr>
              <a:buSzPct val="100000"/>
              <a:buFont typeface="Montserrat"/>
              <a:buNone/>
            </a:pPr>
            <a:r>
              <a:rPr b="1" lang="en">
                <a:solidFill>
                  <a:srgbClr val="F08B54"/>
                </a:solidFill>
              </a:rPr>
              <a:t>వర్క్‌ఫోర్స్ ఆవిష్కరణ మరియు అవకాశాల చట్టం</a:t>
            </a:r>
            <a:endParaRPr b="1">
              <a:solidFill>
                <a:srgbClr val="F08B54"/>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66"/>
          <p:cNvSpPr txBox="1"/>
          <p:nvPr/>
        </p:nvSpPr>
        <p:spPr>
          <a:xfrm>
            <a:off x="407475" y="943550"/>
            <a:ext cx="8329200" cy="40866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800"/>
              <a:buFont typeface="Montserrat Medium"/>
              <a:buNone/>
            </a:pPr>
            <a:r>
              <a:rPr b="1" lang="en" sz="1800">
                <a:solidFill>
                  <a:schemeClr val="lt1"/>
                </a:solidFill>
                <a:latin typeface="Montserrat Medium"/>
                <a:ea typeface="Montserrat Medium"/>
                <a:cs typeface="Montserrat Medium"/>
                <a:sym typeface="Montserrat Medium"/>
              </a:rPr>
              <a:t>Adult Program / </a:t>
            </a:r>
            <a:r>
              <a:rPr b="1" lang="en" sz="1800">
                <a:solidFill>
                  <a:srgbClr val="F08B54"/>
                </a:solidFill>
                <a:latin typeface="Montserrat Medium"/>
                <a:ea typeface="Montserrat Medium"/>
                <a:cs typeface="Montserrat Medium"/>
                <a:sym typeface="Montserrat Medium"/>
              </a:rPr>
              <a:t>వయోజన కార్యక్రమం</a:t>
            </a:r>
            <a:endParaRPr sz="1100">
              <a:solidFill>
                <a:srgbClr val="F08B54"/>
              </a:solidFill>
            </a:endParaRPr>
          </a:p>
          <a:p>
            <a:pPr indent="-266700" lvl="0" marL="342900" marR="0" rtl="0" algn="l">
              <a:spcBef>
                <a:spcPts val="900"/>
              </a:spcBef>
              <a:spcAft>
                <a:spcPts val="0"/>
              </a:spcAft>
              <a:buClr>
                <a:schemeClr val="lt1"/>
              </a:buClr>
              <a:buSzPts val="1800"/>
              <a:buFont typeface="Arial"/>
              <a:buChar char="•"/>
            </a:pPr>
            <a:r>
              <a:rPr lang="en" sz="1800">
                <a:solidFill>
                  <a:schemeClr val="lt1"/>
                </a:solidFill>
                <a:latin typeface="Montserrat Medium"/>
                <a:ea typeface="Montserrat Medium"/>
                <a:cs typeface="Montserrat Medium"/>
                <a:sym typeface="Montserrat Medium"/>
              </a:rPr>
              <a:t>18 years old or older</a:t>
            </a:r>
            <a:endParaRPr sz="1800">
              <a:solidFill>
                <a:schemeClr val="lt1"/>
              </a:solidFill>
              <a:latin typeface="Montserrat Medium"/>
              <a:ea typeface="Montserrat Medium"/>
              <a:cs typeface="Montserrat Medium"/>
              <a:sym typeface="Montserrat Medium"/>
            </a:endParaRPr>
          </a:p>
          <a:p>
            <a:pPr indent="-114300" lvl="0" marL="457200" marR="0" rtl="0" algn="l">
              <a:spcBef>
                <a:spcPts val="0"/>
              </a:spcBef>
              <a:spcAft>
                <a:spcPts val="0"/>
              </a:spcAft>
              <a:buNone/>
            </a:pPr>
            <a:r>
              <a:rPr lang="en" sz="1800">
                <a:solidFill>
                  <a:srgbClr val="F08B54"/>
                </a:solidFill>
                <a:latin typeface="Montserrat Medium"/>
                <a:ea typeface="Montserrat Medium"/>
                <a:cs typeface="Montserrat Medium"/>
                <a:sym typeface="Montserrat Medium"/>
              </a:rPr>
              <a:t>18 సంవత్సరాలు లేదా అంతకంటే ఎక్కువ వయస్సు గలవారు</a:t>
            </a:r>
            <a:endParaRPr sz="1100">
              <a:solidFill>
                <a:srgbClr val="F08B54"/>
              </a:solidFill>
            </a:endParaRPr>
          </a:p>
          <a:p>
            <a:pPr indent="-266700" lvl="0" marL="342900" marR="0" rtl="0" algn="l">
              <a:spcBef>
                <a:spcPts val="900"/>
              </a:spcBef>
              <a:spcAft>
                <a:spcPts val="0"/>
              </a:spcAft>
              <a:buClr>
                <a:schemeClr val="lt1"/>
              </a:buClr>
              <a:buSzPts val="1800"/>
              <a:buFont typeface="Arial"/>
              <a:buChar char="•"/>
            </a:pPr>
            <a:r>
              <a:rPr lang="en" sz="1800">
                <a:solidFill>
                  <a:schemeClr val="lt1"/>
                </a:solidFill>
                <a:latin typeface="Montserrat Medium"/>
                <a:ea typeface="Montserrat Medium"/>
                <a:cs typeface="Montserrat Medium"/>
                <a:sym typeface="Montserrat Medium"/>
              </a:rPr>
              <a:t>Authorized to work in the U.S. </a:t>
            </a:r>
            <a:endParaRPr sz="1800">
              <a:solidFill>
                <a:schemeClr val="lt1"/>
              </a:solidFill>
              <a:latin typeface="Montserrat Medium"/>
              <a:ea typeface="Montserrat Medium"/>
              <a:cs typeface="Montserrat Medium"/>
              <a:sym typeface="Montserrat Medium"/>
            </a:endParaRPr>
          </a:p>
          <a:p>
            <a:pPr indent="-114300" lvl="0" marL="457200" marR="0" rtl="0" algn="l">
              <a:spcBef>
                <a:spcPts val="0"/>
              </a:spcBef>
              <a:spcAft>
                <a:spcPts val="0"/>
              </a:spcAft>
              <a:buNone/>
            </a:pPr>
            <a:r>
              <a:rPr lang="en" sz="1800">
                <a:solidFill>
                  <a:srgbClr val="F08B54"/>
                </a:solidFill>
                <a:latin typeface="Montserrat Medium"/>
                <a:ea typeface="Montserrat Medium"/>
                <a:cs typeface="Montserrat Medium"/>
                <a:sym typeface="Montserrat Medium"/>
              </a:rPr>
              <a:t>U.S.లో పని చేయడానికి అధికారిక అనుమతిని కలిగి ఉండటం</a:t>
            </a:r>
            <a:endParaRPr sz="1100">
              <a:solidFill>
                <a:srgbClr val="F08B54"/>
              </a:solidFill>
            </a:endParaRPr>
          </a:p>
          <a:p>
            <a:pPr indent="-266700" lvl="0" marL="342900" marR="0" rtl="0" algn="l">
              <a:spcBef>
                <a:spcPts val="900"/>
              </a:spcBef>
              <a:spcAft>
                <a:spcPts val="0"/>
              </a:spcAft>
              <a:buClr>
                <a:schemeClr val="lt1"/>
              </a:buClr>
              <a:buSzPts val="1800"/>
              <a:buFont typeface="Arial"/>
              <a:buChar char="•"/>
            </a:pPr>
            <a:r>
              <a:rPr lang="en" sz="1800">
                <a:solidFill>
                  <a:schemeClr val="lt1"/>
                </a:solidFill>
                <a:latin typeface="Montserrat Medium"/>
                <a:ea typeface="Montserrat Medium"/>
                <a:cs typeface="Montserrat Medium"/>
                <a:sym typeface="Montserrat Medium"/>
              </a:rPr>
              <a:t>If male, selective service applicable</a:t>
            </a:r>
            <a:endParaRPr sz="18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800">
                <a:solidFill>
                  <a:srgbClr val="F08B54"/>
                </a:solidFill>
                <a:latin typeface="Montserrat Medium"/>
                <a:ea typeface="Montserrat Medium"/>
                <a:cs typeface="Montserrat Medium"/>
                <a:sym typeface="Montserrat Medium"/>
              </a:rPr>
              <a:t>పురుషులైతే, ఎంపిక చేసిన సర్వీసు వర్తిస్తుంది </a:t>
            </a:r>
            <a:endParaRPr sz="1100">
              <a:solidFill>
                <a:srgbClr val="F08B54"/>
              </a:solidFill>
            </a:endParaRPr>
          </a:p>
          <a:p>
            <a:pPr indent="0" lvl="0" marL="76200" marR="0" rtl="0" algn="l">
              <a:spcBef>
                <a:spcPts val="900"/>
              </a:spcBef>
              <a:spcAft>
                <a:spcPts val="0"/>
              </a:spcAft>
              <a:buClr>
                <a:schemeClr val="dk1"/>
              </a:buClr>
              <a:buSzPts val="1800"/>
              <a:buFont typeface="Calibri"/>
              <a:buNone/>
            </a:pPr>
            <a:r>
              <a:t/>
            </a:r>
            <a:endParaRPr sz="1800">
              <a:solidFill>
                <a:srgbClr val="F16038"/>
              </a:solidFill>
              <a:latin typeface="Montserrat Medium"/>
              <a:ea typeface="Montserrat Medium"/>
              <a:cs typeface="Montserrat Medium"/>
              <a:sym typeface="Montserrat Medium"/>
            </a:endParaRPr>
          </a:p>
          <a:p>
            <a:pPr indent="0" lvl="0" marL="76200" marR="0" rtl="0" algn="l">
              <a:spcBef>
                <a:spcPts val="900"/>
              </a:spcBef>
              <a:spcAft>
                <a:spcPts val="0"/>
              </a:spcAft>
              <a:buClr>
                <a:schemeClr val="lt1"/>
              </a:buClr>
              <a:buSzPts val="1800"/>
              <a:buFont typeface="Montserrat Medium"/>
              <a:buNone/>
            </a:pPr>
            <a:r>
              <a:rPr b="1" lang="en" sz="1800">
                <a:solidFill>
                  <a:schemeClr val="lt1"/>
                </a:solidFill>
                <a:latin typeface="Montserrat Medium"/>
                <a:ea typeface="Montserrat Medium"/>
                <a:cs typeface="Montserrat Medium"/>
                <a:sym typeface="Montserrat Medium"/>
              </a:rPr>
              <a:t>Priority / </a:t>
            </a:r>
            <a:r>
              <a:rPr b="1" lang="en" sz="1800">
                <a:solidFill>
                  <a:srgbClr val="F08B54"/>
                </a:solidFill>
                <a:latin typeface="Montserrat Medium"/>
                <a:ea typeface="Montserrat Medium"/>
                <a:cs typeface="Montserrat Medium"/>
                <a:sym typeface="Montserrat Medium"/>
              </a:rPr>
              <a:t>ప్రాధాన్యత</a:t>
            </a:r>
            <a:endParaRPr sz="1100">
              <a:solidFill>
                <a:srgbClr val="F08B54"/>
              </a:solidFill>
            </a:endParaRPr>
          </a:p>
          <a:p>
            <a:pPr indent="-266700" lvl="0" marL="342900" marR="0" rtl="0" algn="l">
              <a:spcBef>
                <a:spcPts val="900"/>
              </a:spcBef>
              <a:spcAft>
                <a:spcPts val="0"/>
              </a:spcAft>
              <a:buClr>
                <a:schemeClr val="lt1"/>
              </a:buClr>
              <a:buSzPts val="1800"/>
              <a:buFont typeface="Arial"/>
              <a:buChar char="•"/>
            </a:pPr>
            <a:r>
              <a:rPr lang="en" sz="1800">
                <a:solidFill>
                  <a:schemeClr val="lt1"/>
                </a:solidFill>
                <a:latin typeface="Montserrat Medium"/>
                <a:ea typeface="Montserrat Medium"/>
                <a:cs typeface="Montserrat Medium"/>
                <a:sym typeface="Montserrat Medium"/>
              </a:rPr>
              <a:t>Public assistance, basic skills deficient, or low-income individuals </a:t>
            </a:r>
            <a:r>
              <a:rPr lang="en" sz="1800">
                <a:solidFill>
                  <a:srgbClr val="F08B54"/>
                </a:solidFill>
                <a:latin typeface="Montserrat Medium"/>
                <a:ea typeface="Montserrat Medium"/>
                <a:cs typeface="Montserrat Medium"/>
                <a:sym typeface="Montserrat Medium"/>
              </a:rPr>
              <a:t>ప్రభుత్వ సహాయం పొందేవారు, ప్రాథమిక నైపుణ్యాల లోపం లేదా తక్కువ-ఆదాయంగల  వ్యక్తులు.</a:t>
            </a:r>
            <a:endParaRPr sz="1100">
              <a:solidFill>
                <a:srgbClr val="F08B54"/>
              </a:solidFill>
            </a:endParaRPr>
          </a:p>
        </p:txBody>
      </p:sp>
      <p:sp>
        <p:nvSpPr>
          <p:cNvPr id="1280" name="Google Shape;1280;p166"/>
          <p:cNvSpPr txBox="1"/>
          <p:nvPr>
            <p:ph type="title"/>
          </p:nvPr>
        </p:nvSpPr>
        <p:spPr>
          <a:xfrm>
            <a:off x="426524" y="372525"/>
            <a:ext cx="8574600" cy="38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b="1" lang="en" sz="2500">
                <a:solidFill>
                  <a:schemeClr val="lt1"/>
                </a:solidFill>
              </a:rPr>
              <a:t>WIOA – Adult Program / </a:t>
            </a:r>
            <a:r>
              <a:rPr b="1" lang="en" sz="2500">
                <a:solidFill>
                  <a:srgbClr val="F08B54"/>
                </a:solidFill>
              </a:rPr>
              <a:t>వయోజన కార్యక్రమం</a:t>
            </a:r>
            <a:endParaRPr b="1" sz="2500">
              <a:solidFill>
                <a:srgbClr val="F08B54"/>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67"/>
          <p:cNvSpPr txBox="1"/>
          <p:nvPr/>
        </p:nvSpPr>
        <p:spPr>
          <a:xfrm>
            <a:off x="276225" y="1037075"/>
            <a:ext cx="8629800" cy="35787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2100"/>
              <a:buFont typeface="Montserrat Medium"/>
              <a:buNone/>
            </a:pPr>
            <a:r>
              <a:t/>
            </a:r>
            <a:endParaRPr b="1" sz="2100">
              <a:solidFill>
                <a:srgbClr val="F08B54"/>
              </a:solidFill>
              <a:latin typeface="Montserrat Medium"/>
              <a:ea typeface="Montserrat Medium"/>
              <a:cs typeface="Montserrat Medium"/>
              <a:sym typeface="Montserrat Medium"/>
            </a:endParaRPr>
          </a:p>
          <a:p>
            <a:pPr indent="-336550" lvl="0" marL="419100" marR="0" rtl="0" algn="l">
              <a:spcBef>
                <a:spcPts val="500"/>
              </a:spcBef>
              <a:spcAft>
                <a:spcPts val="0"/>
              </a:spcAft>
              <a:buClr>
                <a:schemeClr val="lt1"/>
              </a:buClr>
              <a:buSzPts val="2100"/>
              <a:buFont typeface="Arial"/>
              <a:buChar char="•"/>
            </a:pPr>
            <a:r>
              <a:rPr lang="en" sz="2100">
                <a:solidFill>
                  <a:schemeClr val="lt1"/>
                </a:solidFill>
                <a:latin typeface="Montserrat Medium"/>
                <a:ea typeface="Montserrat Medium"/>
                <a:cs typeface="Montserrat Medium"/>
                <a:sym typeface="Montserrat Medium"/>
              </a:rPr>
              <a:t>Eligible under Adult program; and /</a:t>
            </a:r>
            <a:r>
              <a:rPr lang="en" sz="2100">
                <a:solidFill>
                  <a:srgbClr val="F16038"/>
                </a:solidFill>
                <a:latin typeface="Montserrat Medium"/>
                <a:ea typeface="Montserrat Medium"/>
                <a:cs typeface="Montserrat Medium"/>
                <a:sym typeface="Montserrat Medium"/>
              </a:rPr>
              <a:t> </a:t>
            </a:r>
            <a:r>
              <a:rPr lang="en" sz="2100">
                <a:solidFill>
                  <a:srgbClr val="F08B54"/>
                </a:solidFill>
                <a:latin typeface="Montserrat Medium"/>
                <a:ea typeface="Montserrat Medium"/>
                <a:cs typeface="Montserrat Medium"/>
                <a:sym typeface="Montserrat Medium"/>
              </a:rPr>
              <a:t>వయోజనుల ప్రోగ్రామ్ కింద ప్రోగ్రామ్; మరియు</a:t>
            </a:r>
            <a:endParaRPr sz="1100">
              <a:solidFill>
                <a:srgbClr val="F08B54"/>
              </a:solidFill>
            </a:endParaRPr>
          </a:p>
          <a:p>
            <a:pPr indent="-254000" lvl="1" marL="685800" marR="0" rtl="0" algn="l">
              <a:spcBef>
                <a:spcPts val="500"/>
              </a:spcBef>
              <a:spcAft>
                <a:spcPts val="0"/>
              </a:spcAft>
              <a:buClr>
                <a:schemeClr val="lt1"/>
              </a:buClr>
              <a:buSzPts val="2000"/>
              <a:buFont typeface="Arial"/>
              <a:buChar char="•"/>
            </a:pPr>
            <a:r>
              <a:rPr b="0" i="0" lang="en" sz="2000" u="none" cap="none" strike="noStrike">
                <a:solidFill>
                  <a:schemeClr val="lt1"/>
                </a:solidFill>
                <a:latin typeface="Montserrat Medium"/>
                <a:ea typeface="Montserrat Medium"/>
                <a:cs typeface="Montserrat Medium"/>
                <a:sym typeface="Montserrat Medium"/>
              </a:rPr>
              <a:t>Unemployed; /</a:t>
            </a:r>
            <a:r>
              <a:rPr b="0" i="0" lang="en" sz="2000" u="none" cap="none" strike="noStrike">
                <a:solidFill>
                  <a:srgbClr val="F16038"/>
                </a:solidFill>
                <a:latin typeface="Montserrat Medium"/>
                <a:ea typeface="Montserrat Medium"/>
                <a:cs typeface="Montserrat Medium"/>
                <a:sym typeface="Montserrat Medium"/>
              </a:rPr>
              <a:t> </a:t>
            </a:r>
            <a:r>
              <a:rPr lang="en" sz="2000">
                <a:solidFill>
                  <a:srgbClr val="F08B54"/>
                </a:solidFill>
                <a:latin typeface="Montserrat Medium"/>
                <a:ea typeface="Montserrat Medium"/>
                <a:cs typeface="Montserrat Medium"/>
                <a:sym typeface="Montserrat Medium"/>
              </a:rPr>
              <a:t>నిరుద్యోగులు;</a:t>
            </a:r>
            <a:endParaRPr sz="1000">
              <a:solidFill>
                <a:srgbClr val="F08B54"/>
              </a:solidFill>
            </a:endParaRPr>
          </a:p>
          <a:p>
            <a:pPr indent="-254000" lvl="1" marL="685800" marR="0" rtl="0" algn="l">
              <a:spcBef>
                <a:spcPts val="5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L</a:t>
            </a:r>
            <a:r>
              <a:rPr b="0" i="0" lang="en" sz="2000" u="none" cap="none" strike="noStrike">
                <a:solidFill>
                  <a:schemeClr val="lt1"/>
                </a:solidFill>
                <a:latin typeface="Montserrat Medium"/>
                <a:ea typeface="Montserrat Medium"/>
                <a:cs typeface="Montserrat Medium"/>
                <a:sym typeface="Montserrat Medium"/>
              </a:rPr>
              <a:t>aid-off; /</a:t>
            </a:r>
            <a:r>
              <a:rPr b="0" i="0" lang="en" sz="2000" u="none" cap="none" strike="noStrike">
                <a:solidFill>
                  <a:srgbClr val="F16038"/>
                </a:solidFill>
                <a:latin typeface="Montserrat Medium"/>
                <a:ea typeface="Montserrat Medium"/>
                <a:cs typeface="Montserrat Medium"/>
                <a:sym typeface="Montserrat Medium"/>
              </a:rPr>
              <a:t> </a:t>
            </a:r>
            <a:r>
              <a:rPr lang="en" sz="2000">
                <a:solidFill>
                  <a:srgbClr val="F08B54"/>
                </a:solidFill>
                <a:latin typeface="Montserrat Medium"/>
                <a:ea typeface="Montserrat Medium"/>
                <a:cs typeface="Montserrat Medium"/>
                <a:sym typeface="Montserrat Medium"/>
              </a:rPr>
              <a:t>ఉద్యోగం నుండి తీసివేయబడినవారు;</a:t>
            </a:r>
            <a:endParaRPr sz="1000">
              <a:solidFill>
                <a:srgbClr val="F08B54"/>
              </a:solidFill>
            </a:endParaRPr>
          </a:p>
          <a:p>
            <a:pPr indent="-254000" lvl="1" marL="685800" marR="0" rtl="0" algn="l">
              <a:spcBef>
                <a:spcPts val="500"/>
              </a:spcBef>
              <a:spcAft>
                <a:spcPts val="0"/>
              </a:spcAft>
              <a:buClr>
                <a:schemeClr val="lt1"/>
              </a:buClr>
              <a:buSzPts val="2000"/>
              <a:buFont typeface="Arial"/>
              <a:buChar char="•"/>
            </a:pPr>
            <a:r>
              <a:rPr b="0" i="0" lang="en" sz="2000" u="none" cap="none" strike="noStrike">
                <a:solidFill>
                  <a:schemeClr val="lt1"/>
                </a:solidFill>
                <a:latin typeface="Montserrat Medium"/>
                <a:ea typeface="Montserrat Medium"/>
                <a:cs typeface="Montserrat Medium"/>
                <a:sym typeface="Montserrat Medium"/>
              </a:rPr>
              <a:t>was self-employed; / </a:t>
            </a:r>
            <a:r>
              <a:rPr lang="en" sz="2000">
                <a:solidFill>
                  <a:srgbClr val="F08B54"/>
                </a:solidFill>
                <a:latin typeface="Montserrat Medium"/>
                <a:ea typeface="Montserrat Medium"/>
                <a:cs typeface="Montserrat Medium"/>
                <a:sym typeface="Montserrat Medium"/>
              </a:rPr>
              <a:t>స్వయం ఉపాధి వున్నవారు;</a:t>
            </a:r>
            <a:endParaRPr sz="1000">
              <a:solidFill>
                <a:srgbClr val="F08B54"/>
              </a:solidFill>
            </a:endParaRPr>
          </a:p>
          <a:p>
            <a:pPr indent="-254000" lvl="1" marL="685800" marR="0" rtl="0" algn="l">
              <a:spcBef>
                <a:spcPts val="500"/>
              </a:spcBef>
              <a:spcAft>
                <a:spcPts val="0"/>
              </a:spcAft>
              <a:buClr>
                <a:schemeClr val="lt1"/>
              </a:buClr>
              <a:buSzPts val="2000"/>
              <a:buFont typeface="Arial"/>
              <a:buChar char="•"/>
            </a:pPr>
            <a:r>
              <a:rPr b="0" i="0" lang="en" sz="2000" u="none" cap="none" strike="noStrike">
                <a:solidFill>
                  <a:schemeClr val="lt1"/>
                </a:solidFill>
                <a:latin typeface="Montserrat Medium"/>
                <a:ea typeface="Montserrat Medium"/>
                <a:cs typeface="Montserrat Medium"/>
                <a:sym typeface="Montserrat Medium"/>
              </a:rPr>
              <a:t>displaced homemaker; or / </a:t>
            </a:r>
            <a:r>
              <a:rPr lang="en" sz="2000">
                <a:solidFill>
                  <a:srgbClr val="F08B54"/>
                </a:solidFill>
                <a:latin typeface="Montserrat Medium"/>
                <a:ea typeface="Montserrat Medium"/>
                <a:cs typeface="Montserrat Medium"/>
                <a:sym typeface="Montserrat Medium"/>
              </a:rPr>
              <a:t>ఇంటికి అంకితమై ఉండి, సంపాదించాల్సిన స్థితిని అనుకోకుండా ఎదుర్కొన్న వారు </a:t>
            </a:r>
            <a:endParaRPr sz="1000">
              <a:solidFill>
                <a:srgbClr val="F08B54"/>
              </a:solidFill>
            </a:endParaRPr>
          </a:p>
          <a:p>
            <a:pPr indent="-254000" lvl="1" marL="685800" marR="0" rtl="0" algn="l">
              <a:spcBef>
                <a:spcPts val="500"/>
              </a:spcBef>
              <a:spcAft>
                <a:spcPts val="0"/>
              </a:spcAft>
              <a:buClr>
                <a:schemeClr val="lt1"/>
              </a:buClr>
              <a:buSzPts val="2000"/>
              <a:buFont typeface="Arial"/>
              <a:buChar char="•"/>
            </a:pPr>
            <a:r>
              <a:rPr b="0" i="0" lang="en" sz="2000" u="none" cap="none" strike="noStrike">
                <a:solidFill>
                  <a:schemeClr val="lt1"/>
                </a:solidFill>
                <a:latin typeface="Montserrat Medium"/>
                <a:ea typeface="Montserrat Medium"/>
                <a:cs typeface="Montserrat Medium"/>
                <a:sym typeface="Montserrat Medium"/>
              </a:rPr>
              <a:t>dislocated military spouse / </a:t>
            </a:r>
            <a:r>
              <a:rPr lang="en" sz="2000">
                <a:solidFill>
                  <a:srgbClr val="F08B54"/>
                </a:solidFill>
                <a:latin typeface="Montserrat Medium"/>
                <a:ea typeface="Montserrat Medium"/>
                <a:cs typeface="Montserrat Medium"/>
                <a:sym typeface="Montserrat Medium"/>
              </a:rPr>
              <a:t>మిలిటరీ ఉద్యోగి జీవితభాగస్వామి అయి ఉండి, సంపాదించాల్సిన పరిస్థితిని ఎదుర్కొన్న వ్యక్తి </a:t>
            </a:r>
            <a:endParaRPr sz="1000">
              <a:solidFill>
                <a:srgbClr val="F08B54"/>
              </a:solidFill>
            </a:endParaRPr>
          </a:p>
        </p:txBody>
      </p:sp>
      <p:sp>
        <p:nvSpPr>
          <p:cNvPr id="1286" name="Google Shape;1286;p167"/>
          <p:cNvSpPr txBox="1"/>
          <p:nvPr>
            <p:ph type="title"/>
          </p:nvPr>
        </p:nvSpPr>
        <p:spPr>
          <a:xfrm>
            <a:off x="426525" y="133348"/>
            <a:ext cx="7886700" cy="7905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WIOA – Dislocated Workers  </a:t>
            </a:r>
            <a:endParaRPr b="1">
              <a:solidFill>
                <a:schemeClr val="lt1"/>
              </a:solidFill>
            </a:endParaRPr>
          </a:p>
          <a:p>
            <a:pPr indent="0" lvl="0" marL="0" rtl="0" algn="l">
              <a:lnSpc>
                <a:spcPct val="90000"/>
              </a:lnSpc>
              <a:spcBef>
                <a:spcPts val="0"/>
              </a:spcBef>
              <a:spcAft>
                <a:spcPts val="0"/>
              </a:spcAft>
              <a:buClr>
                <a:schemeClr val="lt1"/>
              </a:buClr>
              <a:buSzPct val="100000"/>
              <a:buFont typeface="Montserrat"/>
              <a:buNone/>
            </a:pPr>
            <a:r>
              <a:rPr b="1" lang="en">
                <a:solidFill>
                  <a:srgbClr val="F08B54"/>
                </a:solidFill>
              </a:rPr>
              <a:t>డిస్‌లోకేటెడ్ వర్కర్ ప్రోగ్రామ్</a:t>
            </a:r>
            <a:endParaRPr b="1">
              <a:solidFill>
                <a:srgbClr val="F08B5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1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757" name="Google Shape;757;p114"/>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758" name="Google Shape;758;p114"/>
          <p:cNvSpPr txBox="1"/>
          <p:nvPr/>
        </p:nvSpPr>
        <p:spPr>
          <a:xfrm>
            <a:off x="1843400" y="1944350"/>
            <a:ext cx="7240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31538F"/>
                </a:solidFill>
                <a:latin typeface="Poppins"/>
                <a:ea typeface="Poppins"/>
                <a:cs typeface="Poppins"/>
                <a:sym typeface="Poppins"/>
              </a:rPr>
              <a:t>2-1-1 Helpline</a:t>
            </a:r>
            <a:endParaRPr b="1" sz="3500">
              <a:solidFill>
                <a:srgbClr val="31538F"/>
              </a:solidFill>
              <a:latin typeface="Poppins"/>
              <a:ea typeface="Poppins"/>
              <a:cs typeface="Poppins"/>
              <a:sym typeface="Poppins"/>
            </a:endParaRPr>
          </a:p>
        </p:txBody>
      </p:sp>
      <p:sp>
        <p:nvSpPr>
          <p:cNvPr id="759" name="Google Shape;759;p114"/>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pic>
        <p:nvPicPr>
          <p:cNvPr id="760" name="Google Shape;760;p114"/>
          <p:cNvPicPr preferRelativeResize="0"/>
          <p:nvPr/>
        </p:nvPicPr>
        <p:blipFill rotWithShape="1">
          <a:blip r:embed="rId4">
            <a:alphaModFix/>
          </a:blip>
          <a:srcRect b="43722" l="1777" r="2133" t="2325"/>
          <a:stretch/>
        </p:blipFill>
        <p:spPr>
          <a:xfrm>
            <a:off x="4294875" y="1105625"/>
            <a:ext cx="1992475" cy="8387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68"/>
          <p:cNvSpPr txBox="1"/>
          <p:nvPr/>
        </p:nvSpPr>
        <p:spPr>
          <a:xfrm>
            <a:off x="190500" y="757500"/>
            <a:ext cx="8565300" cy="4086600"/>
          </a:xfrm>
          <a:prstGeom prst="rect">
            <a:avLst/>
          </a:prstGeom>
          <a:noFill/>
          <a:ln>
            <a:noFill/>
          </a:ln>
        </p:spPr>
        <p:txBody>
          <a:bodyPr anchorCtr="0" anchor="t" bIns="34275" lIns="68575" spcFirstLastPara="1" rIns="68575" wrap="square" tIns="34275">
            <a:spAutoFit/>
          </a:bodyPr>
          <a:lstStyle/>
          <a:p>
            <a:pPr indent="0" lvl="0" marL="0" marR="0" rtl="0" algn="l">
              <a:spcBef>
                <a:spcPts val="900"/>
              </a:spcBef>
              <a:spcAft>
                <a:spcPts val="0"/>
              </a:spcAft>
              <a:buNone/>
            </a:pPr>
            <a:r>
              <a:rPr b="1" lang="en" sz="1700">
                <a:solidFill>
                  <a:schemeClr val="lt1"/>
                </a:solidFill>
                <a:latin typeface="Montserrat"/>
                <a:ea typeface="Montserrat"/>
                <a:cs typeface="Montserrat"/>
                <a:sym typeface="Montserrat"/>
              </a:rPr>
              <a:t>In-School Youth (ISY): /</a:t>
            </a:r>
            <a:r>
              <a:rPr b="1" lang="en" sz="1700">
                <a:solidFill>
                  <a:srgbClr val="F16038"/>
                </a:solidFill>
                <a:latin typeface="Montserrat"/>
                <a:ea typeface="Montserrat"/>
                <a:cs typeface="Montserrat"/>
                <a:sym typeface="Montserrat"/>
              </a:rPr>
              <a:t> </a:t>
            </a:r>
            <a:r>
              <a:rPr b="1" lang="en" sz="1700">
                <a:solidFill>
                  <a:srgbClr val="F08B54"/>
                </a:solidFill>
                <a:latin typeface="Montserrat"/>
                <a:ea typeface="Montserrat"/>
                <a:cs typeface="Montserrat"/>
                <a:sym typeface="Montserrat"/>
              </a:rPr>
              <a:t>స్కూలులో ఉన్న యువత (ISY):</a:t>
            </a:r>
            <a:endParaRPr b="1" sz="1000">
              <a:solidFill>
                <a:srgbClr val="F08B54"/>
              </a:solidFill>
            </a:endParaRPr>
          </a:p>
          <a:p>
            <a:pPr indent="-247650" lvl="0" marL="34290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14-21 years-old attending school, low-income, and</a:t>
            </a:r>
            <a:endParaRPr sz="15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500">
                <a:solidFill>
                  <a:srgbClr val="F08B54"/>
                </a:solidFill>
                <a:latin typeface="Montserrat Medium"/>
                <a:ea typeface="Montserrat Medium"/>
                <a:cs typeface="Montserrat Medium"/>
                <a:sym typeface="Montserrat Medium"/>
              </a:rPr>
              <a:t>14-21 సంవత్సరాల వయస్సు ఉండి, స్కూలుకు హాజరవుతున్నారు, తక్కువ-ఆదాయం ఉండి,</a:t>
            </a:r>
            <a:endParaRPr sz="800">
              <a:solidFill>
                <a:srgbClr val="F08B54"/>
              </a:solidFill>
            </a:endParaRPr>
          </a:p>
          <a:p>
            <a:pPr indent="-247650" lvl="0" marL="34290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Basic skills deficient, English learner, or other recognized barrier </a:t>
            </a:r>
            <a:endParaRPr sz="15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500">
                <a:solidFill>
                  <a:srgbClr val="F08B54"/>
                </a:solidFill>
                <a:latin typeface="Montserrat Medium"/>
                <a:ea typeface="Montserrat Medium"/>
                <a:cs typeface="Montserrat Medium"/>
                <a:sym typeface="Montserrat Medium"/>
              </a:rPr>
              <a:t>ప్రాథమిక నైపుణ్యాలు లేని వారు, ఇంగ్లిష్ నేర్చుకుంటున్నవారు, లేదా గుర్తించబడిన ఇంగ్లిష్ అభ్యాసకుడు, లేదా ఇతర గుర్తించబడిన వేరే అవరోధం ఏదైనా వున్నవారు</a:t>
            </a:r>
            <a:endParaRPr sz="800">
              <a:solidFill>
                <a:srgbClr val="F08B54"/>
              </a:solidFill>
            </a:endParaRPr>
          </a:p>
          <a:p>
            <a:pPr indent="0" lvl="0" marL="76200" marR="0" rtl="0" algn="l">
              <a:spcBef>
                <a:spcPts val="900"/>
              </a:spcBef>
              <a:spcAft>
                <a:spcPts val="0"/>
              </a:spcAft>
              <a:buClr>
                <a:schemeClr val="lt1"/>
              </a:buClr>
              <a:buSzPts val="1800"/>
              <a:buFont typeface="Montserrat Medium"/>
              <a:buNone/>
            </a:pPr>
            <a:r>
              <a:t/>
            </a:r>
            <a:endParaRPr b="1" sz="1700">
              <a:solidFill>
                <a:schemeClr val="lt1"/>
              </a:solidFill>
              <a:latin typeface="Montserrat"/>
              <a:ea typeface="Montserrat"/>
              <a:cs typeface="Montserrat"/>
              <a:sym typeface="Montserrat"/>
            </a:endParaRPr>
          </a:p>
          <a:p>
            <a:pPr indent="0" lvl="0" marL="76200" marR="0" rtl="0" algn="l">
              <a:spcBef>
                <a:spcPts val="900"/>
              </a:spcBef>
              <a:spcAft>
                <a:spcPts val="0"/>
              </a:spcAft>
              <a:buClr>
                <a:schemeClr val="lt1"/>
              </a:buClr>
              <a:buSzPts val="1800"/>
              <a:buFont typeface="Montserrat Medium"/>
              <a:buNone/>
            </a:pPr>
            <a:r>
              <a:rPr b="1" lang="en" sz="1700">
                <a:solidFill>
                  <a:schemeClr val="lt1"/>
                </a:solidFill>
                <a:latin typeface="Montserrat"/>
                <a:ea typeface="Montserrat"/>
                <a:cs typeface="Montserrat"/>
                <a:sym typeface="Montserrat"/>
              </a:rPr>
              <a:t>Out-of-School Youth (OSY): / </a:t>
            </a:r>
            <a:r>
              <a:rPr b="1" lang="en" sz="1700">
                <a:solidFill>
                  <a:srgbClr val="F08B54"/>
                </a:solidFill>
                <a:latin typeface="Montserrat"/>
                <a:ea typeface="Montserrat"/>
                <a:cs typeface="Montserrat"/>
                <a:sym typeface="Montserrat"/>
              </a:rPr>
              <a:t>స్కూలులో నుండి బయటికి వెళ్లిన  యువత (OSY):</a:t>
            </a:r>
            <a:endParaRPr b="1" sz="1000">
              <a:solidFill>
                <a:srgbClr val="F08B54"/>
              </a:solidFill>
            </a:endParaRPr>
          </a:p>
          <a:p>
            <a:pPr indent="-247650" lvl="0" marL="34290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16-24 years-old, not attending school, and </a:t>
            </a:r>
            <a:endParaRPr sz="15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500">
                <a:solidFill>
                  <a:srgbClr val="F08B54"/>
                </a:solidFill>
                <a:latin typeface="Montserrat Medium"/>
                <a:ea typeface="Montserrat Medium"/>
                <a:cs typeface="Montserrat Medium"/>
                <a:sym typeface="Montserrat Medium"/>
              </a:rPr>
              <a:t>16-24 సంవత్సరాల వయస్సు వుండి, పాఠశాలకు హాజరుకాకపోవడం మరియు</a:t>
            </a:r>
            <a:endParaRPr sz="800">
              <a:solidFill>
                <a:srgbClr val="F08B54"/>
              </a:solidFill>
            </a:endParaRPr>
          </a:p>
          <a:p>
            <a:pPr indent="-247650" lvl="0" marL="34290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Dropout, basic skills deficient or English learner with HSE, low-income requiring additional assistance, or other recognized barrier </a:t>
            </a:r>
            <a:endParaRPr sz="15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500">
                <a:solidFill>
                  <a:srgbClr val="F08B54"/>
                </a:solidFill>
                <a:latin typeface="Montserrat Medium"/>
                <a:ea typeface="Montserrat Medium"/>
                <a:cs typeface="Montserrat Medium"/>
                <a:sym typeface="Montserrat Medium"/>
              </a:rPr>
              <a:t>డ్రాపవుట్, ప్రాథమిక నైపుణ్యాల లోపం లేదా HSEతో ఇంగ్లీష్ నేర్చుకునేవారు, అదనపు సహాయం అవసరమయ్యే తక్కువ-ఆదాయం వున్నవారు, లేదా ఇతర గుర్తించబడిన అవరోధం వున్నవారు</a:t>
            </a:r>
            <a:endParaRPr sz="800">
              <a:solidFill>
                <a:srgbClr val="F08B54"/>
              </a:solidFill>
            </a:endParaRPr>
          </a:p>
        </p:txBody>
      </p:sp>
      <p:sp>
        <p:nvSpPr>
          <p:cNvPr id="1292" name="Google Shape;1292;p168"/>
          <p:cNvSpPr txBox="1"/>
          <p:nvPr>
            <p:ph type="title"/>
          </p:nvPr>
        </p:nvSpPr>
        <p:spPr>
          <a:xfrm>
            <a:off x="190500" y="0"/>
            <a:ext cx="8848800" cy="7575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WIOA – Youth Program</a:t>
            </a:r>
            <a:r>
              <a:rPr lang="en">
                <a:solidFill>
                  <a:schemeClr val="lt1"/>
                </a:solidFill>
              </a:rPr>
              <a:t> </a:t>
            </a:r>
            <a:r>
              <a:rPr lang="en"/>
              <a:t>/ </a:t>
            </a:r>
            <a:r>
              <a:rPr b="1" lang="en">
                <a:solidFill>
                  <a:srgbClr val="F08B54"/>
                </a:solidFill>
              </a:rPr>
              <a:t>యువజనుల ప్రోగ్రామ్</a:t>
            </a:r>
            <a:endParaRPr b="1">
              <a:solidFill>
                <a:srgbClr val="F08B54"/>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69"/>
          <p:cNvSpPr txBox="1"/>
          <p:nvPr/>
        </p:nvSpPr>
        <p:spPr>
          <a:xfrm>
            <a:off x="228600" y="656075"/>
            <a:ext cx="8763000" cy="44637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800"/>
              <a:buFont typeface="Montserrat Medium"/>
              <a:buNone/>
            </a:pPr>
            <a:r>
              <a:t/>
            </a:r>
            <a:endParaRPr b="1" sz="17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Clr>
                <a:schemeClr val="lt1"/>
              </a:buClr>
              <a:buSzPts val="1800"/>
              <a:buFont typeface="Montserrat Medium"/>
              <a:buNone/>
            </a:pPr>
            <a:r>
              <a:rPr b="1" lang="en" sz="1700">
                <a:solidFill>
                  <a:schemeClr val="lt1"/>
                </a:solidFill>
                <a:latin typeface="Montserrat Medium"/>
                <a:ea typeface="Montserrat Medium"/>
                <a:cs typeface="Montserrat Medium"/>
                <a:sym typeface="Montserrat Medium"/>
              </a:rPr>
              <a:t>Basic (available) / </a:t>
            </a:r>
            <a:r>
              <a:rPr b="1" lang="en" sz="1700">
                <a:solidFill>
                  <a:srgbClr val="F08B54"/>
                </a:solidFill>
                <a:latin typeface="Montserrat Medium"/>
                <a:ea typeface="Montserrat Medium"/>
                <a:cs typeface="Montserrat Medium"/>
                <a:sym typeface="Montserrat Medium"/>
              </a:rPr>
              <a:t>ప్రాథమిక సేవలు (అందుబాటులో వున్నవి)</a:t>
            </a:r>
            <a:endParaRPr sz="1000">
              <a:solidFill>
                <a:srgbClr val="F08B54"/>
              </a:solidFill>
            </a:endParaRPr>
          </a:p>
          <a:p>
            <a:pPr indent="-323850" lvl="0" marL="41910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Eligibility determinations, initial assessments, labor market information, financial aid (FAFSA) assistance, labor exchange services (WorkInTexas.com), and more </a:t>
            </a:r>
            <a:endParaRPr sz="15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500">
                <a:solidFill>
                  <a:srgbClr val="F08B54"/>
                </a:solidFill>
                <a:latin typeface="Montserrat Medium"/>
                <a:ea typeface="Montserrat Medium"/>
                <a:cs typeface="Montserrat Medium"/>
                <a:sym typeface="Montserrat Medium"/>
              </a:rPr>
              <a:t>అర్హత నిర్ధారణ, ప్రాథమిక మూల్యాంకనం, లేబర్ మార్కెట్ సమాచారం, ఆర్థిక సహాయం (FAFSA), లేబర్ మార్పిడి సేవలు (WorkInTexas.com) మరియు మరిన్ని</a:t>
            </a:r>
            <a:endParaRPr sz="800">
              <a:solidFill>
                <a:srgbClr val="F08B54"/>
              </a:solidFill>
            </a:endParaRPr>
          </a:p>
          <a:p>
            <a:pPr indent="-95250" lvl="0" marL="40005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Referrals, coordination, and information about other programs and services, including child care, child support, CHIP, EITC, SNAP benefits, TANF, and others </a:t>
            </a:r>
            <a:r>
              <a:rPr lang="en" sz="1500">
                <a:solidFill>
                  <a:srgbClr val="F08B54"/>
                </a:solidFill>
                <a:latin typeface="Montserrat Medium"/>
                <a:ea typeface="Montserrat Medium"/>
                <a:cs typeface="Montserrat Medium"/>
                <a:sym typeface="Montserrat Medium"/>
              </a:rPr>
              <a:t>పిల్లల సంరక్షణ, పిల్లలకు  మద్దతు, CHIP, EITC, SNAP ప్రయోజనాలు, TANF మరియు ఇతరాలతో సహా ఇతర ప్రోగ్రామ్ లు మరియు సర్వీసుల గురించి సిఫార్సులు, సమన్వయం మరియు సమాచారం</a:t>
            </a:r>
            <a:endParaRPr sz="800"/>
          </a:p>
          <a:p>
            <a:pPr indent="0" lvl="0" marL="76200" marR="0" rtl="0" algn="l">
              <a:spcBef>
                <a:spcPts val="900"/>
              </a:spcBef>
              <a:spcAft>
                <a:spcPts val="0"/>
              </a:spcAft>
              <a:buClr>
                <a:schemeClr val="lt1"/>
              </a:buClr>
              <a:buSzPts val="1800"/>
              <a:buFont typeface="Montserrat Medium"/>
              <a:buNone/>
            </a:pPr>
            <a:r>
              <a:t/>
            </a:r>
            <a:endParaRPr b="1" sz="1700">
              <a:solidFill>
                <a:schemeClr val="lt1"/>
              </a:solidFill>
              <a:latin typeface="Montserrat Medium"/>
              <a:ea typeface="Montserrat Medium"/>
              <a:cs typeface="Montserrat Medium"/>
              <a:sym typeface="Montserrat Medium"/>
            </a:endParaRPr>
          </a:p>
          <a:p>
            <a:pPr indent="0" lvl="0" marL="76200" marR="0" rtl="0" algn="l">
              <a:spcBef>
                <a:spcPts val="900"/>
              </a:spcBef>
              <a:spcAft>
                <a:spcPts val="0"/>
              </a:spcAft>
              <a:buClr>
                <a:schemeClr val="lt1"/>
              </a:buClr>
              <a:buSzPts val="1800"/>
              <a:buFont typeface="Montserrat Medium"/>
              <a:buNone/>
            </a:pPr>
            <a:r>
              <a:rPr b="1" lang="en" sz="1700">
                <a:solidFill>
                  <a:schemeClr val="lt1"/>
                </a:solidFill>
                <a:latin typeface="Montserrat Medium"/>
                <a:ea typeface="Montserrat Medium"/>
                <a:cs typeface="Montserrat Medium"/>
                <a:sym typeface="Montserrat Medium"/>
              </a:rPr>
              <a:t>Individualized (if eligible) /</a:t>
            </a:r>
            <a:r>
              <a:rPr b="1" lang="en" sz="1700">
                <a:solidFill>
                  <a:srgbClr val="F08B54"/>
                </a:solidFill>
                <a:latin typeface="Montserrat Medium"/>
                <a:ea typeface="Montserrat Medium"/>
                <a:cs typeface="Montserrat Medium"/>
                <a:sym typeface="Montserrat Medium"/>
              </a:rPr>
              <a:t> </a:t>
            </a:r>
            <a:r>
              <a:rPr b="1" lang="en" sz="1700">
                <a:solidFill>
                  <a:srgbClr val="F08B54"/>
                </a:solidFill>
                <a:latin typeface="Montserrat Medium"/>
                <a:ea typeface="Montserrat Medium"/>
                <a:cs typeface="Montserrat Medium"/>
                <a:sym typeface="Montserrat Medium"/>
              </a:rPr>
              <a:t>వ్యక్తిగతీకరించినవి (అర్హత ఉంటే)</a:t>
            </a:r>
            <a:endParaRPr sz="1000">
              <a:solidFill>
                <a:srgbClr val="F08B54"/>
              </a:solidFill>
            </a:endParaRPr>
          </a:p>
          <a:p>
            <a:pPr indent="-323850" lvl="0" marL="419100" marR="0" rtl="0" algn="l">
              <a:spcBef>
                <a:spcPts val="900"/>
              </a:spcBef>
              <a:spcAft>
                <a:spcPts val="0"/>
              </a:spcAft>
              <a:buClr>
                <a:schemeClr val="lt1"/>
              </a:buClr>
              <a:buSzPts val="1500"/>
              <a:buFont typeface="Arial"/>
              <a:buChar char="•"/>
            </a:pPr>
            <a:r>
              <a:rPr lang="en" sz="1500">
                <a:solidFill>
                  <a:schemeClr val="lt1"/>
                </a:solidFill>
                <a:latin typeface="Montserrat Medium"/>
                <a:ea typeface="Montserrat Medium"/>
                <a:cs typeface="Montserrat Medium"/>
                <a:sym typeface="Montserrat Medium"/>
              </a:rPr>
              <a:t>Comprehensive assessments, employment plans, counseling, soft skills, work-prep, career planning, internships, English acquisition and IET programs, and more </a:t>
            </a:r>
            <a:endParaRPr sz="15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500">
                <a:solidFill>
                  <a:srgbClr val="F08B54"/>
                </a:solidFill>
                <a:latin typeface="Montserrat Medium"/>
                <a:ea typeface="Montserrat Medium"/>
                <a:cs typeface="Montserrat Medium"/>
                <a:sym typeface="Montserrat Medium"/>
              </a:rPr>
              <a:t>సమగ్ర అంచనాలు, ఉపాధి ప్రణాళికలు, కౌన్సెలింగ్, సాఫ్ట్ స్కిల్స్, వర్క్ ప్రిపరేషన్, కెరీర్ ప్లానింగ్, ఇంటర్న్‌షిప్‌లు,ఇంగ్లిష్ భాషా సముపార్జన మరియు IET ప్రోగ్రామ్‌లు, మరిన్ని</a:t>
            </a:r>
            <a:endParaRPr sz="800">
              <a:solidFill>
                <a:srgbClr val="F08B54"/>
              </a:solidFill>
            </a:endParaRPr>
          </a:p>
        </p:txBody>
      </p:sp>
      <p:sp>
        <p:nvSpPr>
          <p:cNvPr id="1298" name="Google Shape;1298;p169"/>
          <p:cNvSpPr txBox="1"/>
          <p:nvPr>
            <p:ph type="title"/>
          </p:nvPr>
        </p:nvSpPr>
        <p:spPr>
          <a:xfrm>
            <a:off x="426534" y="220115"/>
            <a:ext cx="7886700" cy="38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lang="en" sz="2500">
                <a:solidFill>
                  <a:schemeClr val="lt1"/>
                </a:solidFill>
              </a:rPr>
              <a:t>WIOA – Career Services / </a:t>
            </a:r>
            <a:r>
              <a:rPr lang="en" sz="2500">
                <a:solidFill>
                  <a:srgbClr val="F08B54"/>
                </a:solidFill>
              </a:rPr>
              <a:t>వృత్తి సేవలు</a:t>
            </a:r>
            <a:endParaRPr sz="2500">
              <a:solidFill>
                <a:srgbClr val="F08B54"/>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70"/>
          <p:cNvSpPr txBox="1"/>
          <p:nvPr/>
        </p:nvSpPr>
        <p:spPr>
          <a:xfrm>
            <a:off x="426525" y="808475"/>
            <a:ext cx="8631600" cy="40917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2100"/>
              <a:buFont typeface="Montserrat Medium"/>
              <a:buNone/>
            </a:pPr>
            <a:r>
              <a:t/>
            </a:r>
            <a:endParaRPr sz="1100">
              <a:solidFill>
                <a:srgbClr val="F08B54"/>
              </a:solidFill>
            </a:endParaRPr>
          </a:p>
          <a:p>
            <a:pPr indent="-323850" lvl="0" marL="419100" marR="0" rtl="0" algn="l">
              <a:spcBef>
                <a:spcPts val="5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Occupational skills training </a:t>
            </a:r>
            <a:endParaRPr sz="19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వృత్తి నైపుణ్యాల శిక్షణ</a:t>
            </a:r>
            <a:endParaRPr sz="900">
              <a:solidFill>
                <a:srgbClr val="F08B54"/>
              </a:solidFill>
            </a:endParaRPr>
          </a:p>
          <a:p>
            <a:pPr indent="-323850" lvl="0" marL="419100" marR="0" rtl="0" algn="l">
              <a:spcBef>
                <a:spcPts val="5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On-the-job training (OJT) </a:t>
            </a:r>
            <a:endParaRPr sz="19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ఉద్యోగంలో శిక్షణ (OJT)</a:t>
            </a:r>
            <a:endParaRPr sz="900">
              <a:solidFill>
                <a:srgbClr val="F08B54"/>
              </a:solidFill>
            </a:endParaRPr>
          </a:p>
          <a:p>
            <a:pPr indent="-323850" lvl="0" marL="419100" marR="0" rtl="0" algn="l">
              <a:spcBef>
                <a:spcPts val="500"/>
              </a:spcBef>
              <a:spcAft>
                <a:spcPts val="0"/>
              </a:spcAft>
              <a:buClr>
                <a:schemeClr val="lt1"/>
              </a:buClr>
              <a:buSzPts val="1900"/>
              <a:buFont typeface="Arial"/>
              <a:buChar char="•"/>
            </a:pPr>
            <a:r>
              <a:rPr lang="en" sz="1900">
                <a:solidFill>
                  <a:schemeClr val="lt1"/>
                </a:solidFill>
                <a:latin typeface="Montserrat Medium"/>
                <a:ea typeface="Montserrat Medium"/>
                <a:cs typeface="Montserrat Medium"/>
                <a:sym typeface="Montserrat Medium"/>
              </a:rPr>
              <a:t>Skills Upgrading </a:t>
            </a:r>
            <a:endParaRPr sz="1900">
              <a:solidFill>
                <a:schemeClr val="lt1"/>
              </a:solidFill>
              <a:latin typeface="Montserrat Medium"/>
              <a:ea typeface="Montserrat Medium"/>
              <a:cs typeface="Montserrat Medium"/>
              <a:sym typeface="Montserrat Medium"/>
            </a:endParaRPr>
          </a:p>
          <a:p>
            <a:pPr indent="0" lvl="0" marL="400050" marR="0" rtl="0" algn="l">
              <a:spcBef>
                <a:spcPts val="0"/>
              </a:spcBef>
              <a:spcAft>
                <a:spcPts val="0"/>
              </a:spcAft>
              <a:buNone/>
            </a:pPr>
            <a:r>
              <a:rPr lang="en" sz="1900">
                <a:solidFill>
                  <a:srgbClr val="F08B54"/>
                </a:solidFill>
                <a:latin typeface="Montserrat Medium"/>
                <a:ea typeface="Montserrat Medium"/>
                <a:cs typeface="Montserrat Medium"/>
                <a:sym typeface="Montserrat Medium"/>
              </a:rPr>
              <a:t>నైపుణ్యాల మెరుగుదల</a:t>
            </a:r>
            <a:endParaRPr sz="900">
              <a:solidFill>
                <a:srgbClr val="F08B54"/>
              </a:solidFill>
            </a:endParaRPr>
          </a:p>
          <a:p>
            <a:pPr indent="0" lvl="0" marL="76200" marR="0" rtl="0" algn="l">
              <a:spcBef>
                <a:spcPts val="500"/>
              </a:spcBef>
              <a:spcAft>
                <a:spcPts val="0"/>
              </a:spcAft>
              <a:buClr>
                <a:schemeClr val="dk1"/>
              </a:buClr>
              <a:buSzPts val="1800"/>
              <a:buFont typeface="Calibri"/>
              <a:buNone/>
            </a:pPr>
            <a:r>
              <a:t/>
            </a:r>
            <a:endParaRPr i="1" sz="1800">
              <a:solidFill>
                <a:schemeClr val="lt1"/>
              </a:solidFill>
              <a:latin typeface="Montserrat Medium"/>
              <a:ea typeface="Montserrat Medium"/>
              <a:cs typeface="Montserrat Medium"/>
              <a:sym typeface="Montserrat Medium"/>
            </a:endParaRPr>
          </a:p>
          <a:p>
            <a:pPr indent="0" lvl="0" marL="76200" marR="0" rtl="0" algn="l">
              <a:spcBef>
                <a:spcPts val="500"/>
              </a:spcBef>
              <a:spcAft>
                <a:spcPts val="0"/>
              </a:spcAft>
              <a:buClr>
                <a:schemeClr val="lt1"/>
              </a:buClr>
              <a:buSzPts val="1800"/>
              <a:buFont typeface="Montserrat Medium"/>
              <a:buNone/>
            </a:pPr>
            <a:r>
              <a:rPr i="1" lang="en" sz="1800">
                <a:solidFill>
                  <a:schemeClr val="lt1"/>
                </a:solidFill>
                <a:latin typeface="Montserrat Medium"/>
                <a:ea typeface="Montserrat Medium"/>
                <a:cs typeface="Montserrat Medium"/>
                <a:sym typeface="Montserrat Medium"/>
              </a:rPr>
              <a:t>May be tied to local target occupations </a:t>
            </a:r>
            <a:endParaRPr i="1" sz="18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Clr>
                <a:schemeClr val="lt1"/>
              </a:buClr>
              <a:buSzPts val="1800"/>
              <a:buFont typeface="Montserrat Medium"/>
              <a:buNone/>
            </a:pPr>
            <a:r>
              <a:rPr i="1" lang="en" sz="1800">
                <a:solidFill>
                  <a:srgbClr val="F08B54"/>
                </a:solidFill>
                <a:latin typeface="Montserrat Medium"/>
                <a:ea typeface="Montserrat Medium"/>
                <a:cs typeface="Montserrat Medium"/>
                <a:sym typeface="Montserrat Medium"/>
              </a:rPr>
              <a:t>స్థానికంగా లక్ష్యంగా వున్న వృత్తులతో ముడిపడి ఉండవచ్చు</a:t>
            </a:r>
            <a:endParaRPr sz="1100">
              <a:solidFill>
                <a:srgbClr val="F08B54"/>
              </a:solidFill>
            </a:endParaRPr>
          </a:p>
          <a:p>
            <a:pPr indent="0" lvl="0" marL="76200" marR="0" rtl="0" algn="l">
              <a:spcBef>
                <a:spcPts val="500"/>
              </a:spcBef>
              <a:spcAft>
                <a:spcPts val="0"/>
              </a:spcAft>
              <a:buClr>
                <a:schemeClr val="lt1"/>
              </a:buClr>
              <a:buSzPts val="1500"/>
              <a:buFont typeface="Montserrat Medium"/>
              <a:buNone/>
            </a:pPr>
            <a:r>
              <a:rPr lang="en" sz="1500">
                <a:solidFill>
                  <a:schemeClr val="lt1"/>
                </a:solidFill>
                <a:latin typeface="Montserrat Medium"/>
                <a:ea typeface="Montserrat Medium"/>
                <a:cs typeface="Montserrat Medium"/>
                <a:sym typeface="Montserrat Medium"/>
              </a:rPr>
              <a:t>	</a:t>
            </a:r>
            <a:r>
              <a:rPr lang="en" sz="1500" u="sng">
                <a:solidFill>
                  <a:srgbClr val="00B0F0"/>
                </a:solidFill>
                <a:latin typeface="Montserrat Medium"/>
                <a:ea typeface="Montserrat Medium"/>
                <a:cs typeface="Montserrat Medium"/>
                <a:sym typeface="Montserrat Medium"/>
                <a:hlinkClick r:id="rId3">
                  <a:extLst>
                    <a:ext uri="{A12FA001-AC4F-418D-AE19-62706E023703}">
                      <ahyp:hlinkClr val="tx"/>
                    </a:ext>
                  </a:extLst>
                </a:hlinkClick>
              </a:rPr>
              <a:t>https://twc.texas.gov/partners/target-occupations</a:t>
            </a:r>
            <a:endParaRPr sz="1500">
              <a:solidFill>
                <a:srgbClr val="00B0F0"/>
              </a:solidFill>
              <a:latin typeface="Montserrat Medium"/>
              <a:ea typeface="Montserrat Medium"/>
              <a:cs typeface="Montserrat Medium"/>
              <a:sym typeface="Montserrat Medium"/>
            </a:endParaRPr>
          </a:p>
          <a:p>
            <a:pPr indent="0" lvl="0" marL="76200" marR="0" rtl="0" algn="l">
              <a:spcBef>
                <a:spcPts val="1000"/>
              </a:spcBef>
              <a:spcAft>
                <a:spcPts val="0"/>
              </a:spcAft>
              <a:buNone/>
            </a:pPr>
            <a:r>
              <a:rPr i="1" lang="en" sz="1700">
                <a:solidFill>
                  <a:schemeClr val="lt1"/>
                </a:solidFill>
                <a:latin typeface="Montserrat Medium"/>
                <a:ea typeface="Montserrat Medium"/>
                <a:cs typeface="Montserrat Medium"/>
                <a:sym typeface="Montserrat Medium"/>
              </a:rPr>
              <a:t>May be provided in combination with Adult Education and Literacy services</a:t>
            </a:r>
            <a:endParaRPr i="1" sz="17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None/>
            </a:pPr>
            <a:r>
              <a:rPr i="1" lang="en" sz="1700">
                <a:solidFill>
                  <a:srgbClr val="F08B54"/>
                </a:solidFill>
                <a:latin typeface="Montserrat Medium"/>
                <a:ea typeface="Montserrat Medium"/>
                <a:cs typeface="Montserrat Medium"/>
                <a:sym typeface="Montserrat Medium"/>
              </a:rPr>
              <a:t>వయోజన విద్య మరియు అక్షరాస్యత సర్వీసులతో కలిపి అందించబడవచ్చు</a:t>
            </a:r>
            <a:endParaRPr sz="1000">
              <a:solidFill>
                <a:srgbClr val="F08B54"/>
              </a:solidFill>
            </a:endParaRPr>
          </a:p>
        </p:txBody>
      </p:sp>
      <p:sp>
        <p:nvSpPr>
          <p:cNvPr id="1304" name="Google Shape;1304;p170"/>
          <p:cNvSpPr txBox="1"/>
          <p:nvPr>
            <p:ph type="title"/>
          </p:nvPr>
        </p:nvSpPr>
        <p:spPr>
          <a:xfrm>
            <a:off x="426525" y="-2"/>
            <a:ext cx="7886700" cy="85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b="1" lang="en" sz="2400">
                <a:solidFill>
                  <a:schemeClr val="lt1"/>
                </a:solidFill>
              </a:rPr>
              <a:t>WIOA – Training Services </a:t>
            </a:r>
            <a:r>
              <a:rPr b="1" lang="en" sz="2400"/>
              <a:t> </a:t>
            </a:r>
            <a:r>
              <a:rPr b="1" lang="en" sz="2400">
                <a:solidFill>
                  <a:srgbClr val="F08B54"/>
                </a:solidFill>
              </a:rPr>
              <a:t>శిక్షణ సేవలు</a:t>
            </a:r>
            <a:endParaRPr b="1" sz="2400">
              <a:solidFill>
                <a:srgbClr val="F08B54"/>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71"/>
          <p:cNvSpPr txBox="1"/>
          <p:nvPr/>
        </p:nvSpPr>
        <p:spPr>
          <a:xfrm>
            <a:off x="426534" y="1037063"/>
            <a:ext cx="8329200" cy="34170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800"/>
              <a:buFont typeface="Montserrat Medium"/>
              <a:buNone/>
            </a:pPr>
            <a:r>
              <a:rPr b="1" lang="en" sz="2000">
                <a:solidFill>
                  <a:schemeClr val="lt1"/>
                </a:solidFill>
                <a:latin typeface="Montserrat Medium"/>
                <a:ea typeface="Montserrat Medium"/>
                <a:cs typeface="Montserrat Medium"/>
                <a:sym typeface="Montserrat Medium"/>
              </a:rPr>
              <a:t>Referral or provided directly. Must support participation. </a:t>
            </a:r>
            <a:endParaRPr b="1" sz="2000">
              <a:solidFill>
                <a:schemeClr val="lt1"/>
              </a:solidFill>
              <a:latin typeface="Montserrat Medium"/>
              <a:ea typeface="Montserrat Medium"/>
              <a:cs typeface="Montserrat Medium"/>
              <a:sym typeface="Montserrat Medium"/>
            </a:endParaRPr>
          </a:p>
          <a:p>
            <a:pPr indent="0" lvl="0" marL="76200" marR="0" rtl="0" algn="l">
              <a:spcBef>
                <a:spcPts val="0"/>
              </a:spcBef>
              <a:spcAft>
                <a:spcPts val="0"/>
              </a:spcAft>
              <a:buClr>
                <a:schemeClr val="lt1"/>
              </a:buClr>
              <a:buSzPts val="1800"/>
              <a:buFont typeface="Montserrat Medium"/>
              <a:buNone/>
            </a:pPr>
            <a:r>
              <a:rPr b="1" lang="en" sz="2000">
                <a:solidFill>
                  <a:srgbClr val="F08B54"/>
                </a:solidFill>
                <a:latin typeface="Montserrat Medium"/>
                <a:ea typeface="Montserrat Medium"/>
                <a:cs typeface="Montserrat Medium"/>
                <a:sym typeface="Montserrat Medium"/>
              </a:rPr>
              <a:t>రెఫరల్ ద్వారా లేదా నేరుగా పొందినది. పాల్గొనడానికి మద్దతు ఉండాలి.</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Transportation / </a:t>
            </a:r>
            <a:r>
              <a:rPr lang="en" sz="2000">
                <a:solidFill>
                  <a:srgbClr val="F08B54"/>
                </a:solidFill>
                <a:latin typeface="Montserrat Medium"/>
                <a:ea typeface="Montserrat Medium"/>
                <a:cs typeface="Montserrat Medium"/>
                <a:sym typeface="Montserrat Medium"/>
              </a:rPr>
              <a:t>రవాణా</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Work clothes or tools, training supplies / </a:t>
            </a:r>
            <a:r>
              <a:rPr lang="en" sz="2000">
                <a:solidFill>
                  <a:srgbClr val="F08B54"/>
                </a:solidFill>
                <a:latin typeface="Montserrat Medium"/>
                <a:ea typeface="Montserrat Medium"/>
                <a:cs typeface="Montserrat Medium"/>
                <a:sym typeface="Montserrat Medium"/>
              </a:rPr>
              <a:t>ఉద్యోగంలో వేసుకొనే బట్టలు లేదా టూల్స్, శిక్షణా సామగ్రి</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Housing assistance / </a:t>
            </a:r>
            <a:r>
              <a:rPr lang="en" sz="2000">
                <a:solidFill>
                  <a:srgbClr val="F08B54"/>
                </a:solidFill>
                <a:latin typeface="Montserrat Medium"/>
                <a:ea typeface="Montserrat Medium"/>
                <a:cs typeface="Montserrat Medium"/>
                <a:sym typeface="Montserrat Medium"/>
              </a:rPr>
              <a:t>వసతి సహాయం</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Health care referrals / </a:t>
            </a:r>
            <a:r>
              <a:rPr lang="en" sz="2000">
                <a:solidFill>
                  <a:srgbClr val="F08B54"/>
                </a:solidFill>
                <a:latin typeface="Montserrat Medium"/>
                <a:ea typeface="Montserrat Medium"/>
                <a:cs typeface="Montserrat Medium"/>
                <a:sym typeface="Montserrat Medium"/>
              </a:rPr>
              <a:t>ఆరోగ్య సంరక్షణ రెఫరల్స్</a:t>
            </a:r>
            <a:endParaRPr sz="1300">
              <a:solidFill>
                <a:srgbClr val="F08B54"/>
              </a:solidFill>
            </a:endParaRPr>
          </a:p>
          <a:p>
            <a:pPr indent="-355600" lvl="0" marL="419100" marR="0" rtl="0" algn="l">
              <a:spcBef>
                <a:spcPts val="900"/>
              </a:spcBef>
              <a:spcAft>
                <a:spcPts val="0"/>
              </a:spcAft>
              <a:buClr>
                <a:schemeClr val="lt1"/>
              </a:buClr>
              <a:buSzPts val="2000"/>
              <a:buFont typeface="Arial"/>
              <a:buChar char="•"/>
            </a:pPr>
            <a:r>
              <a:rPr lang="en" sz="2000">
                <a:solidFill>
                  <a:schemeClr val="lt1"/>
                </a:solidFill>
                <a:latin typeface="Montserrat Medium"/>
                <a:ea typeface="Montserrat Medium"/>
                <a:cs typeface="Montserrat Medium"/>
                <a:sym typeface="Montserrat Medium"/>
              </a:rPr>
              <a:t>Legal services, and more / </a:t>
            </a:r>
            <a:r>
              <a:rPr lang="en" sz="2000">
                <a:solidFill>
                  <a:srgbClr val="F08B54"/>
                </a:solidFill>
                <a:latin typeface="Montserrat Medium"/>
                <a:ea typeface="Montserrat Medium"/>
                <a:cs typeface="Montserrat Medium"/>
                <a:sym typeface="Montserrat Medium"/>
              </a:rPr>
              <a:t>న్యాయ సేవలు మరియు మరిన్ని</a:t>
            </a:r>
            <a:endParaRPr sz="1700">
              <a:solidFill>
                <a:srgbClr val="F08B54"/>
              </a:solidFill>
              <a:latin typeface="Montserrat Medium"/>
              <a:ea typeface="Montserrat Medium"/>
              <a:cs typeface="Montserrat Medium"/>
              <a:sym typeface="Montserrat Medium"/>
            </a:endParaRPr>
          </a:p>
        </p:txBody>
      </p:sp>
      <p:sp>
        <p:nvSpPr>
          <p:cNvPr id="1310" name="Google Shape;1310;p171"/>
          <p:cNvSpPr txBox="1"/>
          <p:nvPr>
            <p:ph type="title"/>
          </p:nvPr>
        </p:nvSpPr>
        <p:spPr>
          <a:xfrm>
            <a:off x="399074" y="210600"/>
            <a:ext cx="8384100" cy="38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Montserrat"/>
              <a:buNone/>
            </a:pPr>
            <a:r>
              <a:rPr b="1" lang="en" sz="2500">
                <a:solidFill>
                  <a:schemeClr val="lt1"/>
                </a:solidFill>
              </a:rPr>
              <a:t>WIOA – Support Services /</a:t>
            </a:r>
            <a:r>
              <a:rPr b="1" lang="en" sz="2500">
                <a:solidFill>
                  <a:srgbClr val="F16038"/>
                </a:solidFill>
              </a:rPr>
              <a:t> </a:t>
            </a:r>
            <a:r>
              <a:rPr b="1" lang="en" sz="2500">
                <a:solidFill>
                  <a:srgbClr val="F08B54"/>
                </a:solidFill>
              </a:rPr>
              <a:t>మద్దతు సేవలు</a:t>
            </a:r>
            <a:endParaRPr b="1" sz="2500">
              <a:solidFill>
                <a:srgbClr val="F08B54"/>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72"/>
          <p:cNvSpPr txBox="1"/>
          <p:nvPr/>
        </p:nvSpPr>
        <p:spPr>
          <a:xfrm>
            <a:off x="407409" y="605013"/>
            <a:ext cx="8329200" cy="4479300"/>
          </a:xfrm>
          <a:prstGeom prst="rect">
            <a:avLst/>
          </a:prstGeom>
          <a:noFill/>
          <a:ln>
            <a:noFill/>
          </a:ln>
        </p:spPr>
        <p:txBody>
          <a:bodyPr anchorCtr="0" anchor="t" bIns="34275" lIns="68575" spcFirstLastPara="1" rIns="68575" wrap="square" tIns="34275">
            <a:spAutoFit/>
          </a:bodyPr>
          <a:lstStyle/>
          <a:p>
            <a:pPr indent="0" lvl="0" marL="76200" marR="0" rtl="0" algn="l">
              <a:spcBef>
                <a:spcPts val="0"/>
              </a:spcBef>
              <a:spcAft>
                <a:spcPts val="0"/>
              </a:spcAft>
              <a:buClr>
                <a:schemeClr val="lt1"/>
              </a:buClr>
              <a:buSzPts val="1500"/>
              <a:buFont typeface="Montserrat Medium"/>
              <a:buNone/>
            </a:pPr>
            <a:r>
              <a:rPr b="1" lang="en">
                <a:solidFill>
                  <a:schemeClr val="lt1"/>
                </a:solidFill>
                <a:latin typeface="Montserrat Medium"/>
                <a:ea typeface="Montserrat Medium"/>
                <a:cs typeface="Montserrat Medium"/>
                <a:sym typeface="Montserrat Medium"/>
              </a:rPr>
              <a:t>Follow-up / </a:t>
            </a:r>
            <a:r>
              <a:rPr b="1" lang="en">
                <a:solidFill>
                  <a:srgbClr val="F08B54"/>
                </a:solidFill>
                <a:latin typeface="Montserrat Medium"/>
                <a:ea typeface="Montserrat Medium"/>
                <a:cs typeface="Montserrat Medium"/>
                <a:sym typeface="Montserrat Medium"/>
              </a:rPr>
              <a:t>ఫాలో-అప్</a:t>
            </a:r>
            <a:r>
              <a:rPr b="1" lang="en">
                <a:solidFill>
                  <a:srgbClr val="F16038"/>
                </a:solidFill>
                <a:latin typeface="Montserrat Medium"/>
                <a:ea typeface="Montserrat Medium"/>
                <a:cs typeface="Montserrat Medium"/>
                <a:sym typeface="Montserrat Medium"/>
              </a:rPr>
              <a:t> </a:t>
            </a:r>
            <a:endParaRPr sz="1000">
              <a:solidFill>
                <a:srgbClr val="F16038"/>
              </a:solidFill>
            </a:endParaRPr>
          </a:p>
          <a:p>
            <a:pPr indent="-241300" lvl="0" marL="342900" marR="0" rtl="0" algn="l">
              <a:spcBef>
                <a:spcPts val="900"/>
              </a:spcBef>
              <a:spcAft>
                <a:spcPts val="0"/>
              </a:spcAft>
              <a:buClr>
                <a:schemeClr val="lt1"/>
              </a:buClr>
              <a:buSzPts val="1200"/>
              <a:buFont typeface="Arial"/>
              <a:buChar char="•"/>
            </a:pPr>
            <a:r>
              <a:rPr i="1" lang="en" sz="1200">
                <a:solidFill>
                  <a:schemeClr val="lt1"/>
                </a:solidFill>
                <a:latin typeface="Montserrat Medium"/>
                <a:ea typeface="Montserrat Medium"/>
                <a:cs typeface="Montserrat Medium"/>
                <a:sym typeface="Montserrat Medium"/>
              </a:rPr>
              <a:t>Adults and Dislocated Workers </a:t>
            </a:r>
            <a:r>
              <a:rPr lang="en" sz="1200">
                <a:solidFill>
                  <a:schemeClr val="lt1"/>
                </a:solidFill>
                <a:latin typeface="Montserrat Medium"/>
                <a:ea typeface="Montserrat Medium"/>
                <a:cs typeface="Montserrat Medium"/>
                <a:sym typeface="Montserrat Medium"/>
              </a:rPr>
              <a:t>– following employment, for up to 12 months. </a:t>
            </a:r>
            <a:endParaRPr sz="12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200">
                <a:solidFill>
                  <a:srgbClr val="F08B54"/>
                </a:solidFill>
                <a:latin typeface="Montserrat Medium"/>
                <a:ea typeface="Montserrat Medium"/>
                <a:cs typeface="Montserrat Medium"/>
                <a:sym typeface="Montserrat Medium"/>
              </a:rPr>
              <a:t>వయోజనులు మరియు ఉద్యోగం కోల్పోయిన వారు - ఉద్యోగం పొందిన 12 నెలల వరకు ఫాలో-అప్ సదుపాయాన్ని పొందుతారు.</a:t>
            </a:r>
            <a:endParaRPr sz="800">
              <a:solidFill>
                <a:srgbClr val="F08B54"/>
              </a:solidFill>
            </a:endParaRPr>
          </a:p>
          <a:p>
            <a:pPr indent="-241300" lvl="0" marL="342900" marR="0" rtl="0" algn="l">
              <a:spcBef>
                <a:spcPts val="900"/>
              </a:spcBef>
              <a:spcAft>
                <a:spcPts val="0"/>
              </a:spcAft>
              <a:buClr>
                <a:schemeClr val="lt1"/>
              </a:buClr>
              <a:buSzPts val="1200"/>
              <a:buFont typeface="Arial"/>
              <a:buChar char="•"/>
            </a:pPr>
            <a:r>
              <a:rPr i="1" lang="en" sz="1200">
                <a:solidFill>
                  <a:schemeClr val="lt1"/>
                </a:solidFill>
                <a:latin typeface="Montserrat Medium"/>
                <a:ea typeface="Montserrat Medium"/>
                <a:cs typeface="Montserrat Medium"/>
                <a:sym typeface="Montserrat Medium"/>
              </a:rPr>
              <a:t>Youth</a:t>
            </a:r>
            <a:r>
              <a:rPr lang="en" sz="1200">
                <a:solidFill>
                  <a:schemeClr val="lt1"/>
                </a:solidFill>
                <a:latin typeface="Montserrat Medium"/>
                <a:ea typeface="Montserrat Medium"/>
                <a:cs typeface="Montserrat Medium"/>
                <a:sym typeface="Montserrat Medium"/>
              </a:rPr>
              <a:t> – following program completion, for at least 12 months. May include mentoring. </a:t>
            </a:r>
            <a:endParaRPr sz="12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200">
                <a:solidFill>
                  <a:srgbClr val="F08B54"/>
                </a:solidFill>
                <a:latin typeface="Montserrat Medium"/>
                <a:ea typeface="Montserrat Medium"/>
                <a:cs typeface="Montserrat Medium"/>
                <a:sym typeface="Montserrat Medium"/>
              </a:rPr>
              <a:t>యువత - ప్రోగ్రామ్ పూర్తయిన తర్వాత కనీసం 12 నెలల పాటు ఫాలో-అప్ సదుపాయం ఉంటుంది. ఇందులో భాగంగా మార్గదర్శకత్వం కూడా ఉండవచ్చు.</a:t>
            </a:r>
            <a:endParaRPr sz="800">
              <a:solidFill>
                <a:srgbClr val="F08B54"/>
              </a:solidFill>
            </a:endParaRPr>
          </a:p>
          <a:p>
            <a:pPr indent="0" lvl="0" marL="76200" marR="0" rtl="0" algn="l">
              <a:spcBef>
                <a:spcPts val="900"/>
              </a:spcBef>
              <a:spcAft>
                <a:spcPts val="0"/>
              </a:spcAft>
              <a:buClr>
                <a:schemeClr val="lt1"/>
              </a:buClr>
              <a:buSzPts val="1500"/>
              <a:buFont typeface="Montserrat Medium"/>
              <a:buNone/>
            </a:pPr>
            <a:r>
              <a:rPr b="1" lang="en">
                <a:solidFill>
                  <a:schemeClr val="lt1"/>
                </a:solidFill>
                <a:latin typeface="Montserrat Medium"/>
                <a:ea typeface="Montserrat Medium"/>
                <a:cs typeface="Montserrat Medium"/>
                <a:sym typeface="Montserrat Medium"/>
              </a:rPr>
              <a:t>Work-based Learning / </a:t>
            </a:r>
            <a:r>
              <a:rPr b="1" lang="en">
                <a:solidFill>
                  <a:srgbClr val="F08B54"/>
                </a:solidFill>
                <a:latin typeface="Montserrat Medium"/>
                <a:ea typeface="Montserrat Medium"/>
                <a:cs typeface="Montserrat Medium"/>
                <a:sym typeface="Montserrat Medium"/>
              </a:rPr>
              <a:t>ఉద్యోగ ఆధారిత అభ్యాసం</a:t>
            </a:r>
            <a:endParaRPr sz="1000">
              <a:solidFill>
                <a:srgbClr val="F08B54"/>
              </a:solidFill>
            </a:endParaRPr>
          </a:p>
          <a:p>
            <a:pPr indent="-241300" lvl="0" marL="342900" marR="0" rtl="0" algn="l">
              <a:spcBef>
                <a:spcPts val="900"/>
              </a:spcBef>
              <a:spcAft>
                <a:spcPts val="0"/>
              </a:spcAft>
              <a:buClr>
                <a:schemeClr val="lt1"/>
              </a:buClr>
              <a:buSzPts val="1200"/>
              <a:buFont typeface="Arial"/>
              <a:buChar char="•"/>
            </a:pPr>
            <a:r>
              <a:rPr lang="en" sz="1200">
                <a:solidFill>
                  <a:schemeClr val="lt1"/>
                </a:solidFill>
                <a:latin typeface="Montserrat Medium"/>
                <a:ea typeface="Montserrat Medium"/>
                <a:cs typeface="Montserrat Medium"/>
                <a:sym typeface="Montserrat Medium"/>
              </a:rPr>
              <a:t>Incumbent Worker Training and Customized Training </a:t>
            </a:r>
            <a:endParaRPr sz="12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200">
                <a:solidFill>
                  <a:srgbClr val="F08B54"/>
                </a:solidFill>
                <a:latin typeface="Montserrat Medium"/>
                <a:ea typeface="Montserrat Medium"/>
                <a:cs typeface="Montserrat Medium"/>
                <a:sym typeface="Montserrat Medium"/>
              </a:rPr>
              <a:t>ప్రస్తుత ఉద్యోగి శిక్షణ మరియు అనుకూలీకరించిన శిక్షణ</a:t>
            </a:r>
            <a:endParaRPr sz="800">
              <a:solidFill>
                <a:srgbClr val="F08B54"/>
              </a:solidFill>
            </a:endParaRPr>
          </a:p>
          <a:p>
            <a:pPr indent="-241300" lvl="0" marL="342900" marR="0" rtl="0" algn="l">
              <a:spcBef>
                <a:spcPts val="900"/>
              </a:spcBef>
              <a:spcAft>
                <a:spcPts val="0"/>
              </a:spcAft>
              <a:buClr>
                <a:schemeClr val="lt1"/>
              </a:buClr>
              <a:buSzPts val="1200"/>
              <a:buFont typeface="Arial"/>
              <a:buChar char="•"/>
            </a:pPr>
            <a:r>
              <a:rPr lang="en" sz="1200">
                <a:solidFill>
                  <a:schemeClr val="lt1"/>
                </a:solidFill>
                <a:latin typeface="Montserrat Medium"/>
                <a:ea typeface="Montserrat Medium"/>
                <a:cs typeface="Montserrat Medium"/>
                <a:sym typeface="Montserrat Medium"/>
              </a:rPr>
              <a:t>Transitional Jobs – paid work experience designed to establish experience and develop relevant skills for individuals with barriers who have limited or no work history </a:t>
            </a:r>
            <a:endParaRPr sz="12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200">
                <a:solidFill>
                  <a:srgbClr val="F08B54"/>
                </a:solidFill>
                <a:latin typeface="Montserrat Medium"/>
                <a:ea typeface="Montserrat Medium"/>
                <a:cs typeface="Montserrat Medium"/>
                <a:sym typeface="Montserrat Medium"/>
              </a:rPr>
              <a:t>పూర్తి స్థాయి ఉద్యోగానికి సిద్ధం చేసే ఉద్యోగాలు - ఉద్యోగ అనుభవం పరిమితంగా ఉండటం లేదా  పూర్తిగా లేకపోవడం వంటి అడ్డంకులు ఉన్న వ్యక్తులు అనుభవాన్ని పొందేలా చేయడానికి  మరియు సంబంధిత నైపుణ్యాలను అభివృద్ధి చేయడానికి రూపొందించిన, జీతం చెల్లించి అందించే ఉద్యోగానుభవం. </a:t>
            </a:r>
            <a:endParaRPr sz="800">
              <a:solidFill>
                <a:srgbClr val="F08B54"/>
              </a:solidFill>
            </a:endParaRPr>
          </a:p>
          <a:p>
            <a:pPr indent="0" lvl="0" marL="76200" marR="0" rtl="0" algn="l">
              <a:spcBef>
                <a:spcPts val="900"/>
              </a:spcBef>
              <a:spcAft>
                <a:spcPts val="0"/>
              </a:spcAft>
              <a:buClr>
                <a:schemeClr val="lt1"/>
              </a:buClr>
              <a:buSzPts val="1500"/>
              <a:buFont typeface="Montserrat Medium"/>
              <a:buNone/>
            </a:pPr>
            <a:r>
              <a:rPr b="1" lang="en">
                <a:solidFill>
                  <a:schemeClr val="lt1"/>
                </a:solidFill>
                <a:latin typeface="Montserrat Medium"/>
                <a:ea typeface="Montserrat Medium"/>
                <a:cs typeface="Montserrat Medium"/>
                <a:sym typeface="Montserrat Medium"/>
              </a:rPr>
              <a:t>Work Experience (for Youth) / </a:t>
            </a:r>
            <a:r>
              <a:rPr b="1" lang="en">
                <a:solidFill>
                  <a:srgbClr val="F08B54"/>
                </a:solidFill>
                <a:latin typeface="Montserrat Medium"/>
                <a:ea typeface="Montserrat Medium"/>
                <a:cs typeface="Montserrat Medium"/>
                <a:sym typeface="Montserrat Medium"/>
              </a:rPr>
              <a:t>ఉద్యోగ అనుభవం (యువత కోసం)</a:t>
            </a:r>
            <a:endParaRPr sz="1000">
              <a:solidFill>
                <a:srgbClr val="F08B54"/>
              </a:solidFill>
            </a:endParaRPr>
          </a:p>
          <a:p>
            <a:pPr indent="-241300" lvl="0" marL="342900" marR="0" rtl="0" algn="l">
              <a:spcBef>
                <a:spcPts val="900"/>
              </a:spcBef>
              <a:spcAft>
                <a:spcPts val="0"/>
              </a:spcAft>
              <a:buClr>
                <a:schemeClr val="lt1"/>
              </a:buClr>
              <a:buSzPts val="1200"/>
              <a:buFont typeface="Arial"/>
              <a:buChar char="•"/>
            </a:pPr>
            <a:r>
              <a:rPr lang="en" sz="1200">
                <a:solidFill>
                  <a:schemeClr val="lt1"/>
                </a:solidFill>
                <a:latin typeface="Montserrat Medium"/>
                <a:ea typeface="Montserrat Medium"/>
                <a:cs typeface="Montserrat Medium"/>
                <a:sym typeface="Montserrat Medium"/>
              </a:rPr>
              <a:t>Combine academic and occupational education. Paid or unpaid. Summer or full-year opportunities </a:t>
            </a:r>
            <a:endParaRPr sz="1200">
              <a:solidFill>
                <a:schemeClr val="lt1"/>
              </a:solidFill>
              <a:latin typeface="Montserrat Medium"/>
              <a:ea typeface="Montserrat Medium"/>
              <a:cs typeface="Montserrat Medium"/>
              <a:sym typeface="Montserrat Medium"/>
            </a:endParaRPr>
          </a:p>
          <a:p>
            <a:pPr indent="0" lvl="0" marL="342900" marR="0" rtl="0" algn="l">
              <a:spcBef>
                <a:spcPts val="0"/>
              </a:spcBef>
              <a:spcAft>
                <a:spcPts val="0"/>
              </a:spcAft>
              <a:buNone/>
            </a:pPr>
            <a:r>
              <a:rPr lang="en" sz="1200">
                <a:solidFill>
                  <a:srgbClr val="F08B54"/>
                </a:solidFill>
                <a:latin typeface="Montserrat Medium"/>
                <a:ea typeface="Montserrat Medium"/>
                <a:cs typeface="Montserrat Medium"/>
                <a:sym typeface="Montserrat Medium"/>
              </a:rPr>
              <a:t>విద్య మరియు వృత్తిపరమైన విద్యల కలయిక. జీతంతో లేదా జీతం లేకుండా. వేసవిలో లేదా పూర్తి-సంవత్సర అవకాశాలు</a:t>
            </a:r>
            <a:endParaRPr sz="800">
              <a:solidFill>
                <a:srgbClr val="F08B54"/>
              </a:solidFill>
            </a:endParaRPr>
          </a:p>
        </p:txBody>
      </p:sp>
      <p:sp>
        <p:nvSpPr>
          <p:cNvPr id="1316" name="Google Shape;1316;p172"/>
          <p:cNvSpPr txBox="1"/>
          <p:nvPr>
            <p:ph type="title"/>
          </p:nvPr>
        </p:nvSpPr>
        <p:spPr>
          <a:xfrm>
            <a:off x="502659" y="86765"/>
            <a:ext cx="7886700" cy="3849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WIOA – Other Services /</a:t>
            </a:r>
            <a:r>
              <a:rPr b="1" lang="en">
                <a:solidFill>
                  <a:srgbClr val="F16038"/>
                </a:solidFill>
              </a:rPr>
              <a:t> </a:t>
            </a:r>
            <a:r>
              <a:rPr b="1" lang="en">
                <a:solidFill>
                  <a:srgbClr val="F08B54"/>
                </a:solidFill>
              </a:rPr>
              <a:t>ఇతర సేవలు</a:t>
            </a:r>
            <a:endParaRPr b="1">
              <a:solidFill>
                <a:srgbClr val="F08B54"/>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173"/>
          <p:cNvSpPr txBox="1"/>
          <p:nvPr/>
        </p:nvSpPr>
        <p:spPr>
          <a:xfrm>
            <a:off x="407400" y="679250"/>
            <a:ext cx="8631900" cy="4407300"/>
          </a:xfrm>
          <a:prstGeom prst="rect">
            <a:avLst/>
          </a:prstGeom>
          <a:noFill/>
          <a:ln>
            <a:noFill/>
          </a:ln>
        </p:spPr>
        <p:txBody>
          <a:bodyPr anchorCtr="0" anchor="t" bIns="34275" lIns="68575" spcFirstLastPara="1" rIns="68575" wrap="square" tIns="34275">
            <a:spAutoFit/>
          </a:bodyPr>
          <a:lstStyle/>
          <a:p>
            <a:pPr indent="0" lvl="0" marL="76200" marR="0" rtl="0" algn="ctr">
              <a:spcBef>
                <a:spcPts val="0"/>
              </a:spcBef>
              <a:spcAft>
                <a:spcPts val="0"/>
              </a:spcAft>
              <a:buClr>
                <a:srgbClr val="00B0F0"/>
              </a:buClr>
              <a:buSzPts val="2100"/>
              <a:buFont typeface="Montserrat Medium"/>
              <a:buNone/>
            </a:pPr>
            <a:r>
              <a:rPr lang="en" sz="1700" u="sng">
                <a:solidFill>
                  <a:srgbClr val="00B0F0"/>
                </a:solidFill>
                <a:latin typeface="Montserrat Medium"/>
                <a:ea typeface="Montserrat Medium"/>
                <a:cs typeface="Montserrat Medium"/>
                <a:sym typeface="Montserrat Medium"/>
                <a:hlinkClick r:id="rId3">
                  <a:extLst>
                    <a:ext uri="{A12FA001-AC4F-418D-AE19-62706E023703}">
                      <ahyp:hlinkClr val="tx"/>
                    </a:ext>
                  </a:extLst>
                </a:hlinkClick>
              </a:rPr>
              <a:t>https://twc.texas.gov/partners/workforce-program-guides</a:t>
            </a:r>
            <a:endParaRPr sz="1700">
              <a:solidFill>
                <a:srgbClr val="00B0F0"/>
              </a:solidFill>
              <a:latin typeface="Montserrat Medium"/>
              <a:ea typeface="Montserrat Medium"/>
              <a:cs typeface="Montserrat Medium"/>
              <a:sym typeface="Montserrat Medium"/>
            </a:endParaRPr>
          </a:p>
          <a:p>
            <a:pPr indent="0" lvl="0" marL="76200" marR="0" rtl="0" algn="l">
              <a:spcBef>
                <a:spcPts val="500"/>
              </a:spcBef>
              <a:spcAft>
                <a:spcPts val="0"/>
              </a:spcAft>
              <a:buClr>
                <a:schemeClr val="lt1"/>
              </a:buClr>
              <a:buSzPts val="1800"/>
              <a:buFont typeface="Montserrat Medium"/>
              <a:buNone/>
            </a:pPr>
            <a:r>
              <a:rPr b="1" lang="en" sz="1600">
                <a:solidFill>
                  <a:schemeClr val="lt1"/>
                </a:solidFill>
                <a:latin typeface="Montserrat Medium"/>
                <a:ea typeface="Montserrat Medium"/>
                <a:cs typeface="Montserrat Medium"/>
                <a:sym typeface="Montserrat Medium"/>
              </a:rPr>
              <a:t>TWC Programs / </a:t>
            </a:r>
            <a:r>
              <a:rPr b="1" lang="en" sz="1600">
                <a:solidFill>
                  <a:srgbClr val="F08B54"/>
                </a:solidFill>
                <a:latin typeface="Montserrat Medium"/>
                <a:ea typeface="Montserrat Medium"/>
                <a:cs typeface="Montserrat Medium"/>
                <a:sym typeface="Montserrat Medium"/>
              </a:rPr>
              <a:t>TWC ప్రోగ్రాములు</a:t>
            </a:r>
            <a:endParaRPr b="1" sz="900">
              <a:solidFill>
                <a:srgbClr val="F08B54"/>
              </a:solidFill>
            </a:endParaRPr>
          </a:p>
          <a:p>
            <a:pPr indent="-244475" lvl="0" marL="342900" marR="0" rtl="0" algn="l">
              <a:spcBef>
                <a:spcPts val="500"/>
              </a:spcBef>
              <a:spcAft>
                <a:spcPts val="0"/>
              </a:spcAft>
              <a:buClr>
                <a:schemeClr val="lt1"/>
              </a:buClr>
              <a:buSzPts val="1450"/>
              <a:buFont typeface="Arial"/>
              <a:buChar char="•"/>
            </a:pPr>
            <a:r>
              <a:rPr lang="en" sz="1450">
                <a:solidFill>
                  <a:schemeClr val="lt1"/>
                </a:solidFill>
                <a:latin typeface="Montserrat Medium"/>
                <a:ea typeface="Montserrat Medium"/>
                <a:cs typeface="Montserrat Medium"/>
                <a:sym typeface="Montserrat Medium"/>
              </a:rPr>
              <a:t>Trade Adjustment Assistance (TAA) / </a:t>
            </a:r>
            <a:r>
              <a:rPr lang="en" sz="1450">
                <a:solidFill>
                  <a:srgbClr val="F08B54"/>
                </a:solidFill>
                <a:latin typeface="Montserrat Medium"/>
                <a:ea typeface="Montserrat Medium"/>
                <a:cs typeface="Montserrat Medium"/>
                <a:sym typeface="Montserrat Medium"/>
              </a:rPr>
              <a:t>ట్రేడ్ అడ్జస్ట్‌మెంట్ అసిస్టెన్స్ (TAA)</a:t>
            </a:r>
            <a:endParaRPr sz="1450">
              <a:solidFill>
                <a:srgbClr val="F08B54"/>
              </a:solidFill>
            </a:endParaRPr>
          </a:p>
          <a:p>
            <a:pPr indent="-244475" lvl="0" marL="342900" marR="0" rtl="0" algn="l">
              <a:spcBef>
                <a:spcPts val="500"/>
              </a:spcBef>
              <a:spcAft>
                <a:spcPts val="0"/>
              </a:spcAft>
              <a:buClr>
                <a:schemeClr val="lt1"/>
              </a:buClr>
              <a:buSzPts val="1450"/>
              <a:buFont typeface="Arial"/>
              <a:buChar char="•"/>
            </a:pPr>
            <a:r>
              <a:rPr lang="en" sz="1450">
                <a:solidFill>
                  <a:schemeClr val="lt1"/>
                </a:solidFill>
                <a:latin typeface="Montserrat Medium"/>
                <a:ea typeface="Montserrat Medium"/>
                <a:cs typeface="Montserrat Medium"/>
                <a:sym typeface="Montserrat Medium"/>
              </a:rPr>
              <a:t>Unemployment Insurance Benefits (UIB) / </a:t>
            </a:r>
            <a:r>
              <a:rPr lang="en" sz="1450">
                <a:solidFill>
                  <a:srgbClr val="F08B54"/>
                </a:solidFill>
                <a:latin typeface="Montserrat Medium"/>
                <a:ea typeface="Montserrat Medium"/>
                <a:cs typeface="Montserrat Medium"/>
                <a:sym typeface="Montserrat Medium"/>
              </a:rPr>
              <a:t>నిరుద్యోగ బీమా ప్రయోజనాలు (UIB)</a:t>
            </a:r>
            <a:endParaRPr sz="14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Reemployment Services and Eligibility Assessment (RESEA) </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lang="en" sz="1450">
                <a:solidFill>
                  <a:srgbClr val="F08B54"/>
                </a:solidFill>
                <a:latin typeface="Montserrat Medium"/>
                <a:ea typeface="Montserrat Medium"/>
                <a:cs typeface="Montserrat Medium"/>
                <a:sym typeface="Montserrat Medium"/>
              </a:rPr>
              <a:t>ఉద్యోగాన్ని తిరిగి కొనసాగింపజేసే సేవలు మరియు అర్హత మూల్యాంకనం (RESEA)</a:t>
            </a:r>
            <a:endParaRPr sz="1450">
              <a:solidFill>
                <a:srgbClr val="F08B54"/>
              </a:solidFill>
            </a:endParaRPr>
          </a:p>
          <a:p>
            <a:pPr indent="0" lvl="0" marL="76200" marR="0" rtl="0" algn="l">
              <a:spcBef>
                <a:spcPts val="500"/>
              </a:spcBef>
              <a:spcAft>
                <a:spcPts val="0"/>
              </a:spcAft>
              <a:buClr>
                <a:schemeClr val="lt1"/>
              </a:buClr>
              <a:buSzPts val="1800"/>
              <a:buFont typeface="Montserrat Medium"/>
              <a:buNone/>
            </a:pPr>
            <a:r>
              <a:t/>
            </a:r>
            <a:endParaRPr b="1" sz="1300">
              <a:solidFill>
                <a:schemeClr val="lt1"/>
              </a:solidFill>
              <a:latin typeface="Montserrat Medium"/>
              <a:ea typeface="Montserrat Medium"/>
              <a:cs typeface="Montserrat Medium"/>
              <a:sym typeface="Montserrat Medium"/>
            </a:endParaRPr>
          </a:p>
          <a:p>
            <a:pPr indent="0" lvl="0" marL="76200" marR="0" rtl="0" algn="l">
              <a:spcBef>
                <a:spcPts val="500"/>
              </a:spcBef>
              <a:spcAft>
                <a:spcPts val="0"/>
              </a:spcAft>
              <a:buClr>
                <a:schemeClr val="lt1"/>
              </a:buClr>
              <a:buSzPts val="1800"/>
              <a:buFont typeface="Montserrat Medium"/>
              <a:buNone/>
            </a:pPr>
            <a:r>
              <a:rPr b="1" lang="en" sz="1600">
                <a:solidFill>
                  <a:schemeClr val="lt1"/>
                </a:solidFill>
                <a:latin typeface="Montserrat Medium"/>
                <a:ea typeface="Montserrat Medium"/>
                <a:cs typeface="Montserrat Medium"/>
                <a:sym typeface="Montserrat Medium"/>
              </a:rPr>
              <a:t>Multi-Agency Programs / </a:t>
            </a:r>
            <a:r>
              <a:rPr b="1" lang="en" sz="1600">
                <a:solidFill>
                  <a:srgbClr val="F08B54"/>
                </a:solidFill>
                <a:latin typeface="Montserrat Medium"/>
                <a:ea typeface="Montserrat Medium"/>
                <a:cs typeface="Montserrat Medium"/>
                <a:sym typeface="Montserrat Medium"/>
              </a:rPr>
              <a:t>బహుళ-ఏజెన్సీ ప్రోగ్రాములు</a:t>
            </a:r>
            <a:endParaRPr sz="900">
              <a:solidFill>
                <a:srgbClr val="F08B54"/>
              </a:solidFill>
            </a:endParaRPr>
          </a:p>
          <a:p>
            <a:pPr indent="-244475" lvl="0" marL="342900" marR="0" rtl="0" algn="l">
              <a:spcBef>
                <a:spcPts val="500"/>
              </a:spcBef>
              <a:spcAft>
                <a:spcPts val="0"/>
              </a:spcAft>
              <a:buClr>
                <a:schemeClr val="lt1"/>
              </a:buClr>
              <a:buSzPts val="1450"/>
              <a:buFont typeface="Arial"/>
              <a:buChar char="•"/>
            </a:pPr>
            <a:r>
              <a:rPr i="1" lang="en" sz="1450">
                <a:solidFill>
                  <a:schemeClr val="lt1"/>
                </a:solidFill>
                <a:latin typeface="Montserrat Medium"/>
                <a:ea typeface="Montserrat Medium"/>
                <a:cs typeface="Montserrat Medium"/>
                <a:sym typeface="Montserrat Medium"/>
              </a:rPr>
              <a:t>Eligibility determined by HHSC: / </a:t>
            </a:r>
            <a:r>
              <a:rPr i="1" lang="en" sz="1450">
                <a:solidFill>
                  <a:srgbClr val="F08B54"/>
                </a:solidFill>
                <a:latin typeface="Montserrat Medium"/>
                <a:ea typeface="Montserrat Medium"/>
                <a:cs typeface="Montserrat Medium"/>
                <a:sym typeface="Montserrat Medium"/>
              </a:rPr>
              <a:t>HHSC ద్వారా నిర్ణయించబడిన అర్హత:</a:t>
            </a:r>
            <a:endParaRPr sz="14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Temporary Assistance for Needy Families (TANF) E&amp;T – Choices program</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b="0" i="0" lang="en" sz="1450" u="none" cap="none" strike="noStrike">
                <a:solidFill>
                  <a:schemeClr val="lt1"/>
                </a:solidFill>
                <a:latin typeface="Montserrat Medium"/>
                <a:ea typeface="Montserrat Medium"/>
                <a:cs typeface="Montserrat Medium"/>
                <a:sym typeface="Montserrat Medium"/>
              </a:rPr>
              <a:t> </a:t>
            </a:r>
            <a:r>
              <a:rPr lang="en" sz="1450">
                <a:solidFill>
                  <a:srgbClr val="F08B54"/>
                </a:solidFill>
                <a:latin typeface="Montserrat Medium"/>
                <a:ea typeface="Montserrat Medium"/>
                <a:cs typeface="Montserrat Medium"/>
                <a:sym typeface="Montserrat Medium"/>
              </a:rPr>
              <a:t>అవసరమైన కుటుంబాలకు తాత్కాలిక సహాయం (TANF) E&amp;T – ఎంపికల కార్యక్రమం</a:t>
            </a:r>
            <a:endParaRPr sz="14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Supplemental Nutrition Assistance Program (SNAP) E&amp;T </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lang="en" sz="1450">
                <a:solidFill>
                  <a:srgbClr val="F08B54"/>
                </a:solidFill>
                <a:latin typeface="Montserrat Medium"/>
                <a:ea typeface="Montserrat Medium"/>
                <a:cs typeface="Montserrat Medium"/>
                <a:sym typeface="Montserrat Medium"/>
              </a:rPr>
              <a:t>సప్లిమెంటల్ న్యూట్రిషన్ అసిస్టెన్స్ ప్రోగ్రామ్ (SNAP) E&amp;T</a:t>
            </a:r>
            <a:endParaRPr sz="1450">
              <a:solidFill>
                <a:srgbClr val="F08B54"/>
              </a:solidFill>
            </a:endParaRPr>
          </a:p>
          <a:p>
            <a:pPr indent="-244475" lvl="0" marL="342900" marR="0" rtl="0" algn="l">
              <a:spcBef>
                <a:spcPts val="500"/>
              </a:spcBef>
              <a:spcAft>
                <a:spcPts val="0"/>
              </a:spcAft>
              <a:buClr>
                <a:schemeClr val="lt1"/>
              </a:buClr>
              <a:buSzPts val="1450"/>
              <a:buFont typeface="Arial"/>
              <a:buChar char="•"/>
            </a:pPr>
            <a:r>
              <a:rPr i="1" lang="en" sz="1450">
                <a:solidFill>
                  <a:schemeClr val="lt1"/>
                </a:solidFill>
                <a:latin typeface="Montserrat Medium"/>
                <a:ea typeface="Montserrat Medium"/>
                <a:cs typeface="Montserrat Medium"/>
                <a:sym typeface="Montserrat Medium"/>
              </a:rPr>
              <a:t>Eligibility by Office of Attorney General: / </a:t>
            </a:r>
            <a:r>
              <a:rPr i="1" lang="en" sz="1450">
                <a:solidFill>
                  <a:srgbClr val="F08B54"/>
                </a:solidFill>
                <a:latin typeface="Montserrat Medium"/>
                <a:ea typeface="Montserrat Medium"/>
                <a:cs typeface="Montserrat Medium"/>
                <a:sym typeface="Montserrat Medium"/>
              </a:rPr>
              <a:t>ఆఫీస్ ఆఫ్ అటార్నీ జనరల్ ద్వారా అర్హత:</a:t>
            </a:r>
            <a:endParaRPr sz="1450">
              <a:solidFill>
                <a:srgbClr val="F08B54"/>
              </a:solidFill>
            </a:endParaRPr>
          </a:p>
          <a:p>
            <a:pPr indent="-244475" lvl="1" marL="685800" marR="0" rtl="0" algn="l">
              <a:spcBef>
                <a:spcPts val="500"/>
              </a:spcBef>
              <a:spcAft>
                <a:spcPts val="0"/>
              </a:spcAft>
              <a:buClr>
                <a:schemeClr val="lt1"/>
              </a:buClr>
              <a:buSzPts val="1450"/>
              <a:buFont typeface="Arial"/>
              <a:buChar char="•"/>
            </a:pPr>
            <a:r>
              <a:rPr b="0" i="0" lang="en" sz="1450" u="none" cap="none" strike="noStrike">
                <a:solidFill>
                  <a:schemeClr val="lt1"/>
                </a:solidFill>
                <a:latin typeface="Montserrat Medium"/>
                <a:ea typeface="Montserrat Medium"/>
                <a:cs typeface="Montserrat Medium"/>
                <a:sym typeface="Montserrat Medium"/>
              </a:rPr>
              <a:t>Non-custodial Parent (NCP) Choices program </a:t>
            </a:r>
            <a:endParaRPr sz="1450">
              <a:solidFill>
                <a:schemeClr val="lt1"/>
              </a:solidFill>
              <a:latin typeface="Montserrat Medium"/>
              <a:ea typeface="Montserrat Medium"/>
              <a:cs typeface="Montserrat Medium"/>
              <a:sym typeface="Montserrat Medium"/>
            </a:endParaRPr>
          </a:p>
          <a:p>
            <a:pPr indent="0" lvl="0" marL="685800" marR="0" rtl="0" algn="l">
              <a:spcBef>
                <a:spcPts val="0"/>
              </a:spcBef>
              <a:spcAft>
                <a:spcPts val="0"/>
              </a:spcAft>
              <a:buNone/>
            </a:pPr>
            <a:r>
              <a:rPr lang="en" sz="1450">
                <a:solidFill>
                  <a:srgbClr val="F08B54"/>
                </a:solidFill>
                <a:latin typeface="Montserrat Medium"/>
                <a:ea typeface="Montserrat Medium"/>
                <a:cs typeface="Montserrat Medium"/>
                <a:sym typeface="Montserrat Medium"/>
              </a:rPr>
              <a:t>నాన్-కస్టోడియల్ పేరెంట్ (NCP) ఎంపికల ప్రోగ్రామ్</a:t>
            </a:r>
            <a:r>
              <a:rPr b="0" i="0" lang="en" sz="1450" u="none" cap="none" strike="noStrike">
                <a:solidFill>
                  <a:srgbClr val="F08B54"/>
                </a:solidFill>
                <a:latin typeface="Montserrat Medium"/>
                <a:ea typeface="Montserrat Medium"/>
                <a:cs typeface="Montserrat Medium"/>
                <a:sym typeface="Montserrat Medium"/>
              </a:rPr>
              <a:t> </a:t>
            </a:r>
            <a:endParaRPr sz="1450">
              <a:solidFill>
                <a:srgbClr val="F08B54"/>
              </a:solidFill>
            </a:endParaRPr>
          </a:p>
        </p:txBody>
      </p:sp>
      <p:sp>
        <p:nvSpPr>
          <p:cNvPr id="1322" name="Google Shape;1322;p173"/>
          <p:cNvSpPr txBox="1"/>
          <p:nvPr>
            <p:ph type="title"/>
          </p:nvPr>
        </p:nvSpPr>
        <p:spPr>
          <a:xfrm>
            <a:off x="426534" y="220115"/>
            <a:ext cx="7886700" cy="3849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lt1"/>
              </a:buClr>
              <a:buSzPct val="100000"/>
              <a:buFont typeface="Montserrat"/>
              <a:buNone/>
            </a:pPr>
            <a:r>
              <a:rPr b="1" lang="en">
                <a:solidFill>
                  <a:schemeClr val="lt1"/>
                </a:solidFill>
              </a:rPr>
              <a:t>Other Programs / </a:t>
            </a:r>
            <a:r>
              <a:rPr b="1" lang="en">
                <a:solidFill>
                  <a:srgbClr val="F08B54"/>
                </a:solidFill>
              </a:rPr>
              <a:t>ఇతర ప్రోగ్రాములు</a:t>
            </a:r>
            <a:endParaRPr b="1">
              <a:solidFill>
                <a:srgbClr val="F08B54"/>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74"/>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28" name="Google Shape;1328;p174"/>
          <p:cNvSpPr txBox="1"/>
          <p:nvPr>
            <p:ph type="title"/>
          </p:nvPr>
        </p:nvSpPr>
        <p:spPr>
          <a:xfrm>
            <a:off x="315967" y="1138822"/>
            <a:ext cx="3929617" cy="288168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800"/>
              <a:buFont typeface="Calibri"/>
              <a:buNone/>
            </a:pPr>
            <a:br>
              <a:rPr b="0" i="0" lang="en" sz="1800" u="none" cap="none" strike="noStrike">
                <a:solidFill>
                  <a:srgbClr val="000000"/>
                </a:solidFill>
                <a:latin typeface="Calibri"/>
                <a:ea typeface="Calibri"/>
                <a:cs typeface="Calibri"/>
                <a:sym typeface="Calibri"/>
              </a:rPr>
            </a:br>
            <a:endParaRPr b="0" i="0" sz="1400" u="none" cap="none" strike="noStrike"/>
          </a:p>
        </p:txBody>
      </p:sp>
      <p:grpSp>
        <p:nvGrpSpPr>
          <p:cNvPr descr="Slide Title holder" id="1329" name="Google Shape;1329;p174"/>
          <p:cNvGrpSpPr/>
          <p:nvPr/>
        </p:nvGrpSpPr>
        <p:grpSpPr>
          <a:xfrm>
            <a:off x="287507" y="404824"/>
            <a:ext cx="4173254" cy="581267"/>
            <a:chOff x="6402416" y="1168415"/>
            <a:chExt cx="5564338" cy="775022"/>
          </a:xfrm>
        </p:grpSpPr>
        <p:sp>
          <p:nvSpPr>
            <p:cNvPr id="1330" name="Google Shape;1330;p174"/>
            <p:cNvSpPr txBox="1"/>
            <p:nvPr/>
          </p:nvSpPr>
          <p:spPr>
            <a:xfrm>
              <a:off x="6402416" y="1168415"/>
              <a:ext cx="5564338" cy="70788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Calibri"/>
                <a:buNone/>
              </a:pPr>
              <a:r>
                <a:t/>
              </a:r>
              <a:endParaRPr i="0" sz="3000" u="none" cap="none" strike="noStrike">
                <a:solidFill>
                  <a:srgbClr val="FFFFFF"/>
                </a:solidFill>
                <a:latin typeface="Montserrat"/>
                <a:ea typeface="Montserrat"/>
                <a:cs typeface="Montserrat"/>
                <a:sym typeface="Montserrat"/>
              </a:endParaRPr>
            </a:p>
          </p:txBody>
        </p:sp>
        <p:sp>
          <p:nvSpPr>
            <p:cNvPr id="1331" name="Google Shape;1331;p174"/>
            <p:cNvSpPr/>
            <p:nvPr/>
          </p:nvSpPr>
          <p:spPr>
            <a:xfrm flipH="1" rot="10800000">
              <a:off x="6505206" y="1876301"/>
              <a:ext cx="5239489" cy="67136"/>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job seeker using WorkInTexas.com to search for career" id="1332" name="Google Shape;1332;p174"/>
          <p:cNvPicPr preferRelativeResize="0"/>
          <p:nvPr/>
        </p:nvPicPr>
        <p:blipFill rotWithShape="1">
          <a:blip r:embed="rId3">
            <a:alphaModFix/>
          </a:blip>
          <a:srcRect b="0" l="0" r="0" t="0"/>
          <a:stretch/>
        </p:blipFill>
        <p:spPr>
          <a:xfrm>
            <a:off x="4744771" y="1556677"/>
            <a:ext cx="4284335" cy="2030144"/>
          </a:xfrm>
          <a:prstGeom prst="rect">
            <a:avLst/>
          </a:prstGeom>
          <a:noFill/>
          <a:ln>
            <a:noFill/>
          </a:ln>
          <a:effectLst>
            <a:outerShdw blurRad="292100" rotWithShape="0" algn="tl" dir="2700000" dist="139700">
              <a:srgbClr val="333333">
                <a:alpha val="64705"/>
              </a:srgbClr>
            </a:outerShdw>
          </a:effectLst>
        </p:spPr>
      </p:pic>
      <p:sp>
        <p:nvSpPr>
          <p:cNvPr id="1333" name="Google Shape;1333;p174"/>
          <p:cNvSpPr txBox="1"/>
          <p:nvPr/>
        </p:nvSpPr>
        <p:spPr>
          <a:xfrm>
            <a:off x="242350" y="1025425"/>
            <a:ext cx="4613400" cy="3822900"/>
          </a:xfrm>
          <a:prstGeom prst="rect">
            <a:avLst/>
          </a:prstGeom>
          <a:noFill/>
          <a:ln>
            <a:noFill/>
          </a:ln>
        </p:spPr>
        <p:txBody>
          <a:bodyPr anchorCtr="0" anchor="t" bIns="34275" lIns="68575" spcFirstLastPara="1" rIns="68575" wrap="square" tIns="34275">
            <a:spAutoFit/>
          </a:bodyPr>
          <a:lstStyle/>
          <a:p>
            <a:pPr indent="-241300" lvl="0" marL="342900" marR="0" rtl="0" algn="l">
              <a:lnSpc>
                <a:spcPct val="90000"/>
              </a:lnSpc>
              <a:spcBef>
                <a:spcPts val="0"/>
              </a:spcBef>
              <a:spcAft>
                <a:spcPts val="0"/>
              </a:spcAft>
              <a:buClr>
                <a:schemeClr val="dk1"/>
              </a:buClr>
              <a:buSzPts val="1400"/>
              <a:buFont typeface="Arial"/>
              <a:buChar char="•"/>
            </a:pPr>
            <a:r>
              <a:rPr b="0" i="0" lang="en" u="none" cap="none" strike="noStrike">
                <a:solidFill>
                  <a:schemeClr val="dk1"/>
                </a:solidFill>
                <a:latin typeface="Montserrat Medium"/>
                <a:ea typeface="Montserrat Medium"/>
                <a:cs typeface="Montserrat Medium"/>
                <a:sym typeface="Montserrat Medium"/>
              </a:rPr>
              <a:t>No charge registration and services </a:t>
            </a:r>
            <a:endParaRPr b="0" i="0" u="none" cap="none" strike="noStrike">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a:solidFill>
                  <a:srgbClr val="F16038"/>
                </a:solidFill>
                <a:latin typeface="Montserrat Medium"/>
                <a:ea typeface="Montserrat Medium"/>
                <a:cs typeface="Montserrat Medium"/>
                <a:sym typeface="Montserrat Medium"/>
              </a:rPr>
              <a:t>రిజిస్ట్రేషన్ కు, మరియు సేవలకు ఎటువంటి రుసుమూ లేదు</a:t>
            </a:r>
            <a:endParaRPr sz="700">
              <a:solidFill>
                <a:srgbClr val="F16038"/>
              </a:solidFill>
            </a:endParaRPr>
          </a:p>
          <a:p>
            <a:pPr indent="-241300" lvl="0" marL="342900" marR="0" rtl="0" algn="l">
              <a:lnSpc>
                <a:spcPct val="90000"/>
              </a:lnSpc>
              <a:spcBef>
                <a:spcPts val="1200"/>
              </a:spcBef>
              <a:spcAft>
                <a:spcPts val="0"/>
              </a:spcAft>
              <a:buClr>
                <a:schemeClr val="dk1"/>
              </a:buClr>
              <a:buSzPts val="1400"/>
              <a:buFont typeface="Arial"/>
              <a:buChar char="•"/>
            </a:pPr>
            <a:r>
              <a:rPr b="0" i="0" lang="en" u="none" cap="none" strike="noStrike">
                <a:solidFill>
                  <a:schemeClr val="dk1"/>
                </a:solidFill>
                <a:latin typeface="Montserrat Medium"/>
                <a:ea typeface="Montserrat Medium"/>
                <a:cs typeface="Montserrat Medium"/>
                <a:sym typeface="Montserrat Medium"/>
              </a:rPr>
              <a:t>Current Openings in Texas</a:t>
            </a:r>
            <a:endParaRPr>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a:solidFill>
                  <a:srgbClr val="F16038"/>
                </a:solidFill>
                <a:latin typeface="Montserrat Medium"/>
                <a:ea typeface="Montserrat Medium"/>
                <a:cs typeface="Montserrat Medium"/>
                <a:sym typeface="Montserrat Medium"/>
              </a:rPr>
              <a:t>టెక్సాస్‌లో ప్రస్తుతం ఉన్న అవకాశాలు</a:t>
            </a:r>
            <a:endParaRPr sz="700">
              <a:solidFill>
                <a:srgbClr val="F16038"/>
              </a:solidFill>
            </a:endParaRPr>
          </a:p>
          <a:p>
            <a:pPr indent="-238125" lvl="1" marL="571500" marR="0" rtl="0" algn="l">
              <a:lnSpc>
                <a:spcPct val="90000"/>
              </a:lnSpc>
              <a:spcBef>
                <a:spcPts val="800"/>
              </a:spcBef>
              <a:spcAft>
                <a:spcPts val="0"/>
              </a:spcAft>
              <a:buClr>
                <a:schemeClr val="dk1"/>
              </a:buClr>
              <a:buSzPts val="1200"/>
              <a:buFont typeface="Arial"/>
              <a:buChar char="•"/>
            </a:pPr>
            <a:r>
              <a:rPr b="0" i="0" lang="en" sz="1200" u="none" cap="none" strike="noStrike">
                <a:solidFill>
                  <a:schemeClr val="dk1"/>
                </a:solidFill>
                <a:latin typeface="Montserrat Medium"/>
                <a:ea typeface="Montserrat Medium"/>
                <a:cs typeface="Montserrat Medium"/>
                <a:sym typeface="Montserrat Medium"/>
              </a:rPr>
              <a:t>Staff verified </a:t>
            </a:r>
            <a:endParaRPr sz="1200">
              <a:solidFill>
                <a:schemeClr val="dk1"/>
              </a:solidFill>
              <a:latin typeface="Montserrat Medium"/>
              <a:ea typeface="Montserrat Medium"/>
              <a:cs typeface="Montserrat Medium"/>
              <a:sym typeface="Montserrat Medium"/>
            </a:endParaRPr>
          </a:p>
          <a:p>
            <a:pPr indent="0" lvl="0" marL="571500" marR="0" rtl="0" algn="l">
              <a:lnSpc>
                <a:spcPct val="90000"/>
              </a:lnSpc>
              <a:spcBef>
                <a:spcPts val="0"/>
              </a:spcBef>
              <a:spcAft>
                <a:spcPts val="0"/>
              </a:spcAft>
              <a:buNone/>
            </a:pPr>
            <a:r>
              <a:rPr lang="en" sz="1200">
                <a:solidFill>
                  <a:srgbClr val="F16038"/>
                </a:solidFill>
                <a:latin typeface="Montserrat Medium"/>
                <a:ea typeface="Montserrat Medium"/>
                <a:cs typeface="Montserrat Medium"/>
                <a:sym typeface="Montserrat Medium"/>
              </a:rPr>
              <a:t>సిబ్బంది ధృవీకరించినవి</a:t>
            </a:r>
            <a:endParaRPr sz="800">
              <a:solidFill>
                <a:srgbClr val="F16038"/>
              </a:solidFill>
            </a:endParaRPr>
          </a:p>
          <a:p>
            <a:pPr indent="-238125" lvl="1" marL="571500" marR="0" rtl="0" algn="l">
              <a:lnSpc>
                <a:spcPct val="90000"/>
              </a:lnSpc>
              <a:spcBef>
                <a:spcPts val="800"/>
              </a:spcBef>
              <a:spcAft>
                <a:spcPts val="0"/>
              </a:spcAft>
              <a:buClr>
                <a:schemeClr val="dk1"/>
              </a:buClr>
              <a:buSzPts val="1200"/>
              <a:buFont typeface="Arial"/>
              <a:buChar char="•"/>
            </a:pPr>
            <a:r>
              <a:rPr b="0" i="0" lang="en" sz="1200" u="none" cap="none" strike="noStrike">
                <a:solidFill>
                  <a:schemeClr val="dk1"/>
                </a:solidFill>
                <a:latin typeface="Montserrat Medium"/>
                <a:ea typeface="Montserrat Medium"/>
                <a:cs typeface="Montserrat Medium"/>
                <a:sym typeface="Montserrat Medium"/>
              </a:rPr>
              <a:t>All industries and occupations </a:t>
            </a:r>
            <a:endParaRPr sz="1200">
              <a:solidFill>
                <a:schemeClr val="dk1"/>
              </a:solidFill>
              <a:latin typeface="Montserrat Medium"/>
              <a:ea typeface="Montserrat Medium"/>
              <a:cs typeface="Montserrat Medium"/>
              <a:sym typeface="Montserrat Medium"/>
            </a:endParaRPr>
          </a:p>
          <a:p>
            <a:pPr indent="0" lvl="0" marL="571500" marR="0" rtl="0" algn="l">
              <a:lnSpc>
                <a:spcPct val="90000"/>
              </a:lnSpc>
              <a:spcBef>
                <a:spcPts val="0"/>
              </a:spcBef>
              <a:spcAft>
                <a:spcPts val="0"/>
              </a:spcAft>
              <a:buNone/>
            </a:pPr>
            <a:r>
              <a:rPr lang="en" sz="1200">
                <a:solidFill>
                  <a:srgbClr val="F16038"/>
                </a:solidFill>
                <a:latin typeface="Montserrat Medium"/>
                <a:ea typeface="Montserrat Medium"/>
                <a:cs typeface="Montserrat Medium"/>
                <a:sym typeface="Montserrat Medium"/>
              </a:rPr>
              <a:t>అన్ని పరిశ్రమలు మరియు వృత్తులు</a:t>
            </a:r>
            <a:endParaRPr sz="800">
              <a:solidFill>
                <a:srgbClr val="F16038"/>
              </a:solidFill>
            </a:endParaRPr>
          </a:p>
          <a:p>
            <a:pPr indent="-238125" lvl="1" marL="571500" marR="0" rtl="0" algn="l">
              <a:lnSpc>
                <a:spcPct val="90000"/>
              </a:lnSpc>
              <a:spcBef>
                <a:spcPts val="800"/>
              </a:spcBef>
              <a:spcAft>
                <a:spcPts val="0"/>
              </a:spcAft>
              <a:buClr>
                <a:schemeClr val="dk1"/>
              </a:buClr>
              <a:buSzPts val="1200"/>
              <a:buFont typeface="Arial"/>
              <a:buChar char="•"/>
            </a:pPr>
            <a:r>
              <a:rPr b="0" i="0" lang="en" sz="1200" u="none" cap="none" strike="noStrike">
                <a:solidFill>
                  <a:schemeClr val="dk1"/>
                </a:solidFill>
                <a:latin typeface="Montserrat Medium"/>
                <a:ea typeface="Montserrat Medium"/>
                <a:cs typeface="Montserrat Medium"/>
                <a:sym typeface="Montserrat Medium"/>
              </a:rPr>
              <a:t>Also, state employment </a:t>
            </a:r>
            <a:endParaRPr sz="1200">
              <a:solidFill>
                <a:srgbClr val="F16038"/>
              </a:solidFill>
              <a:latin typeface="Montserrat Medium"/>
              <a:ea typeface="Montserrat Medium"/>
              <a:cs typeface="Montserrat Medium"/>
              <a:sym typeface="Montserrat Medium"/>
            </a:endParaRPr>
          </a:p>
          <a:p>
            <a:pPr indent="0" lvl="0" marL="571500" marR="0" rtl="0" algn="l">
              <a:lnSpc>
                <a:spcPct val="90000"/>
              </a:lnSpc>
              <a:spcBef>
                <a:spcPts val="0"/>
              </a:spcBef>
              <a:spcAft>
                <a:spcPts val="0"/>
              </a:spcAft>
              <a:buNone/>
            </a:pPr>
            <a:r>
              <a:rPr lang="en" sz="1200">
                <a:solidFill>
                  <a:srgbClr val="F16038"/>
                </a:solidFill>
                <a:latin typeface="Montserrat Medium"/>
                <a:ea typeface="Montserrat Medium"/>
                <a:cs typeface="Montserrat Medium"/>
                <a:sym typeface="Montserrat Medium"/>
              </a:rPr>
              <a:t>అంతేకాకుండా,రాష్ట్ర స్థాయి ఉపాధి</a:t>
            </a:r>
            <a:endParaRPr sz="800">
              <a:solidFill>
                <a:srgbClr val="F16038"/>
              </a:solidFill>
            </a:endParaRPr>
          </a:p>
          <a:p>
            <a:pPr indent="-241300" lvl="0" marL="342900" marR="0" rtl="0" algn="l">
              <a:lnSpc>
                <a:spcPct val="90000"/>
              </a:lnSpc>
              <a:spcBef>
                <a:spcPts val="1200"/>
              </a:spcBef>
              <a:spcAft>
                <a:spcPts val="0"/>
              </a:spcAft>
              <a:buClr>
                <a:schemeClr val="dk1"/>
              </a:buClr>
              <a:buSzPts val="1400"/>
              <a:buFont typeface="Arial"/>
              <a:buChar char="•"/>
            </a:pPr>
            <a:r>
              <a:rPr b="0" i="0" lang="en" u="none" cap="none" strike="noStrike">
                <a:solidFill>
                  <a:schemeClr val="dk1"/>
                </a:solidFill>
                <a:latin typeface="Montserrat Medium"/>
                <a:ea typeface="Montserrat Medium"/>
                <a:cs typeface="Montserrat Medium"/>
                <a:sym typeface="Montserrat Medium"/>
              </a:rPr>
              <a:t>Job Fairs and other event listings</a:t>
            </a:r>
            <a:endParaRPr>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a:solidFill>
                  <a:srgbClr val="F16038"/>
                </a:solidFill>
                <a:latin typeface="Montserrat Medium"/>
                <a:ea typeface="Montserrat Medium"/>
                <a:cs typeface="Montserrat Medium"/>
                <a:sym typeface="Montserrat Medium"/>
              </a:rPr>
              <a:t>ఉద్యోగ మేళాలు మరియు ఇతర ఈవెంట్ జాబితాలు</a:t>
            </a:r>
            <a:endParaRPr sz="700">
              <a:solidFill>
                <a:srgbClr val="F16038"/>
              </a:solidFill>
            </a:endParaRPr>
          </a:p>
          <a:p>
            <a:pPr indent="-241300" lvl="0" marL="342900" marR="0" rtl="0" algn="l">
              <a:lnSpc>
                <a:spcPct val="90000"/>
              </a:lnSpc>
              <a:spcBef>
                <a:spcPts val="1200"/>
              </a:spcBef>
              <a:spcAft>
                <a:spcPts val="0"/>
              </a:spcAft>
              <a:buClr>
                <a:schemeClr val="dk1"/>
              </a:buClr>
              <a:buSzPts val="1400"/>
              <a:buFont typeface="Arial"/>
              <a:buChar char="•"/>
            </a:pPr>
            <a:r>
              <a:rPr b="0" i="0" lang="en" u="none" cap="none" strike="noStrike">
                <a:solidFill>
                  <a:schemeClr val="dk1"/>
                </a:solidFill>
                <a:latin typeface="Montserrat Medium"/>
                <a:ea typeface="Montserrat Medium"/>
                <a:cs typeface="Montserrat Medium"/>
                <a:sym typeface="Montserrat Medium"/>
              </a:rPr>
              <a:t>Online skills courses in multiple languages</a:t>
            </a:r>
            <a:endParaRPr>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a:solidFill>
                  <a:srgbClr val="F16038"/>
                </a:solidFill>
                <a:latin typeface="Montserrat Medium"/>
                <a:ea typeface="Montserrat Medium"/>
                <a:cs typeface="Montserrat Medium"/>
                <a:sym typeface="Montserrat Medium"/>
              </a:rPr>
              <a:t>అనేక భాషలలో ఆన్‌లైన్ స్కిల్ కోర్సులు</a:t>
            </a:r>
            <a:endParaRPr sz="700">
              <a:solidFill>
                <a:srgbClr val="F16038"/>
              </a:solidFill>
            </a:endParaRPr>
          </a:p>
          <a:p>
            <a:pPr indent="0" lvl="1" marL="419100" marR="0" rtl="0" algn="l">
              <a:lnSpc>
                <a:spcPct val="90000"/>
              </a:lnSpc>
              <a:spcBef>
                <a:spcPts val="800"/>
              </a:spcBef>
              <a:spcAft>
                <a:spcPts val="0"/>
              </a:spcAft>
              <a:buClr>
                <a:srgbClr val="00B0F0"/>
              </a:buClr>
              <a:buSzPts val="1500"/>
              <a:buFont typeface="Arial"/>
              <a:buNone/>
            </a:pPr>
            <a:r>
              <a:rPr b="0" i="0" lang="en" sz="1000" u="sng" cap="none" strike="noStrike">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https://tx.metrixlearning.com/info/</a:t>
            </a:r>
            <a:endParaRPr b="0" i="0" sz="1000" u="none" cap="none" strike="noStrike">
              <a:solidFill>
                <a:srgbClr val="00B0F0"/>
              </a:solidFill>
              <a:latin typeface="Montserrat Medium"/>
              <a:ea typeface="Montserrat Medium"/>
              <a:cs typeface="Montserrat Medium"/>
              <a:sym typeface="Montserrat Medium"/>
            </a:endParaRPr>
          </a:p>
        </p:txBody>
      </p:sp>
      <p:sp>
        <p:nvSpPr>
          <p:cNvPr id="1334" name="Google Shape;1334;p174"/>
          <p:cNvSpPr txBox="1"/>
          <p:nvPr/>
        </p:nvSpPr>
        <p:spPr>
          <a:xfrm>
            <a:off x="292445" y="257115"/>
            <a:ext cx="3953138"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3000" u="none" cap="none" strike="noStrike">
                <a:solidFill>
                  <a:schemeClr val="dk1"/>
                </a:solidFill>
                <a:latin typeface="Montserrat"/>
                <a:ea typeface="Montserrat"/>
                <a:cs typeface="Montserrat"/>
                <a:sym typeface="Montserrat"/>
              </a:rPr>
              <a:t>WorkInTexas.com</a:t>
            </a:r>
            <a:endParaRPr b="1" sz="1200">
              <a:solidFill>
                <a:schemeClr val="dk1"/>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75"/>
          <p:cNvSpPr/>
          <p:nvPr/>
        </p:nvSpPr>
        <p:spPr>
          <a:xfrm>
            <a:off x="4629878" y="0"/>
            <a:ext cx="4514122"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40" name="Google Shape;1340;p175"/>
          <p:cNvSpPr txBox="1"/>
          <p:nvPr>
            <p:ph type="title"/>
          </p:nvPr>
        </p:nvSpPr>
        <p:spPr>
          <a:xfrm>
            <a:off x="315967" y="1138822"/>
            <a:ext cx="3929617" cy="2881680"/>
          </a:xfrm>
          <a:prstGeom prst="rect">
            <a:avLst/>
          </a:prstGeom>
          <a:noFill/>
          <a:ln>
            <a:noFill/>
          </a:ln>
        </p:spPr>
        <p:txBody>
          <a:bodyPr anchorCtr="0" anchor="b"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800"/>
              <a:buFont typeface="Calibri"/>
              <a:buNone/>
            </a:pPr>
            <a:br>
              <a:rPr b="0" i="0" lang="en" sz="1800" u="none" cap="none" strike="noStrike">
                <a:solidFill>
                  <a:srgbClr val="000000"/>
                </a:solidFill>
                <a:latin typeface="Calibri"/>
                <a:ea typeface="Calibri"/>
                <a:cs typeface="Calibri"/>
                <a:sym typeface="Calibri"/>
              </a:rPr>
            </a:br>
            <a:endParaRPr b="0" i="0" sz="1400" u="none" cap="none" strike="noStrike"/>
          </a:p>
        </p:txBody>
      </p:sp>
      <p:grpSp>
        <p:nvGrpSpPr>
          <p:cNvPr descr="Slide Title holder" id="1341" name="Google Shape;1341;p175"/>
          <p:cNvGrpSpPr/>
          <p:nvPr/>
        </p:nvGrpSpPr>
        <p:grpSpPr>
          <a:xfrm>
            <a:off x="264200" y="304391"/>
            <a:ext cx="8922621" cy="605484"/>
            <a:chOff x="6376744" y="1136117"/>
            <a:chExt cx="9894235" cy="807311"/>
          </a:xfrm>
        </p:grpSpPr>
        <p:sp>
          <p:nvSpPr>
            <p:cNvPr id="1342" name="Google Shape;1342;p175"/>
            <p:cNvSpPr txBox="1"/>
            <p:nvPr/>
          </p:nvSpPr>
          <p:spPr>
            <a:xfrm>
              <a:off x="6389579" y="1136117"/>
              <a:ext cx="9881400" cy="7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Montserrat"/>
                <a:buNone/>
              </a:pPr>
              <a:r>
                <a:rPr b="1" i="0" lang="en" sz="3000" u="none" cap="none" strike="noStrike">
                  <a:solidFill>
                    <a:schemeClr val="dk1"/>
                  </a:solidFill>
                  <a:latin typeface="Montserrat"/>
                  <a:ea typeface="Montserrat"/>
                  <a:cs typeface="Montserrat"/>
                  <a:sym typeface="Montserrat"/>
                </a:rPr>
                <a:t>Other Resources / </a:t>
              </a:r>
              <a:r>
                <a:rPr b="1" lang="en" sz="3000">
                  <a:solidFill>
                    <a:srgbClr val="F16038"/>
                  </a:solidFill>
                  <a:latin typeface="Montserrat"/>
                  <a:ea typeface="Montserrat"/>
                  <a:cs typeface="Montserrat"/>
                  <a:sym typeface="Montserrat"/>
                </a:rPr>
                <a:t>ఇతర వనరులు</a:t>
              </a:r>
              <a:endParaRPr b="1" sz="1100">
                <a:solidFill>
                  <a:srgbClr val="F16038"/>
                </a:solidFill>
              </a:endParaRPr>
            </a:p>
          </p:txBody>
        </p:sp>
        <p:sp>
          <p:nvSpPr>
            <p:cNvPr id="1343" name="Google Shape;1343;p175"/>
            <p:cNvSpPr/>
            <p:nvPr/>
          </p:nvSpPr>
          <p:spPr>
            <a:xfrm flipH="1" rot="10800000">
              <a:off x="6376744" y="1844128"/>
              <a:ext cx="7137600" cy="99300"/>
            </a:xfrm>
            <a:prstGeom prst="rect">
              <a:avLst/>
            </a:prstGeom>
            <a:solidFill>
              <a:srgbClr val="7ECCE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8DC63F"/>
                </a:solidFill>
                <a:latin typeface="Calibri"/>
                <a:ea typeface="Calibri"/>
                <a:cs typeface="Calibri"/>
                <a:sym typeface="Calibri"/>
              </a:endParaRPr>
            </a:p>
          </p:txBody>
        </p:sp>
      </p:grpSp>
      <p:pic>
        <p:nvPicPr>
          <p:cNvPr descr="Jobs Y'all logo" id="1344" name="Google Shape;1344;p175"/>
          <p:cNvPicPr preferRelativeResize="0"/>
          <p:nvPr/>
        </p:nvPicPr>
        <p:blipFill rotWithShape="1">
          <a:blip r:embed="rId3">
            <a:alphaModFix/>
          </a:blip>
          <a:srcRect b="0" l="0" r="0" t="0"/>
          <a:stretch/>
        </p:blipFill>
        <p:spPr>
          <a:xfrm>
            <a:off x="6391292" y="1483518"/>
            <a:ext cx="2350294" cy="2328863"/>
          </a:xfrm>
          <a:prstGeom prst="rect">
            <a:avLst/>
          </a:prstGeom>
          <a:noFill/>
          <a:ln>
            <a:noFill/>
          </a:ln>
        </p:spPr>
      </p:pic>
      <p:sp>
        <p:nvSpPr>
          <p:cNvPr id="1345" name="Google Shape;1345;p175"/>
          <p:cNvSpPr txBox="1"/>
          <p:nvPr/>
        </p:nvSpPr>
        <p:spPr>
          <a:xfrm>
            <a:off x="287500" y="1036775"/>
            <a:ext cx="6103800" cy="3609600"/>
          </a:xfrm>
          <a:prstGeom prst="rect">
            <a:avLst/>
          </a:prstGeom>
          <a:noFill/>
          <a:ln>
            <a:noFill/>
          </a:ln>
        </p:spPr>
        <p:txBody>
          <a:bodyPr anchorCtr="0" anchor="t" bIns="34275" lIns="68575" spcFirstLastPara="1" rIns="68575" wrap="square" tIns="34275">
            <a:spAutoFit/>
          </a:bodyPr>
          <a:lstStyle/>
          <a:p>
            <a:pPr indent="0" lvl="0" marL="76200" marR="0" rtl="0" algn="l">
              <a:lnSpc>
                <a:spcPct val="90000"/>
              </a:lnSpc>
              <a:spcBef>
                <a:spcPts val="0"/>
              </a:spcBef>
              <a:spcAft>
                <a:spcPts val="0"/>
              </a:spcAft>
              <a:buClr>
                <a:schemeClr val="dk1"/>
              </a:buClr>
              <a:buSzPts val="1800"/>
              <a:buFont typeface="Arial"/>
              <a:buNone/>
            </a:pPr>
            <a:r>
              <a:rPr b="1" i="0" lang="en" sz="1600" u="none" cap="none" strike="noStrike">
                <a:solidFill>
                  <a:schemeClr val="dk1"/>
                </a:solidFill>
                <a:latin typeface="Montserrat Medium"/>
                <a:ea typeface="Montserrat Medium"/>
                <a:cs typeface="Montserrat Medium"/>
                <a:sym typeface="Montserrat Medium"/>
              </a:rPr>
              <a:t>Eligible Training Provider List </a:t>
            </a:r>
            <a:endParaRPr b="1" sz="16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b="1" lang="en" sz="1600">
                <a:solidFill>
                  <a:srgbClr val="F16038"/>
                </a:solidFill>
                <a:latin typeface="Montserrat Medium"/>
                <a:ea typeface="Montserrat Medium"/>
                <a:cs typeface="Montserrat Medium"/>
                <a:sym typeface="Montserrat Medium"/>
              </a:rPr>
              <a:t>అర్హతగల శిక్షణ ప్రదాతల జాబితా</a:t>
            </a:r>
            <a:endParaRPr sz="900">
              <a:solidFill>
                <a:srgbClr val="F16038"/>
              </a:solidFill>
            </a:endParaRPr>
          </a:p>
          <a:p>
            <a:pPr indent="-247650" lvl="0" marL="342900" marR="0" rtl="0" algn="l">
              <a:lnSpc>
                <a:spcPct val="90000"/>
              </a:lnSpc>
              <a:spcBef>
                <a:spcPts val="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Training programs for Adults and Dislocated Workers </a:t>
            </a:r>
            <a:endParaRPr sz="1500">
              <a:solidFill>
                <a:schemeClr val="dk1"/>
              </a:solidFill>
              <a:latin typeface="Montserrat Medium"/>
              <a:ea typeface="Montserrat Medium"/>
              <a:cs typeface="Montserrat Medium"/>
              <a:sym typeface="Montserrat Medium"/>
            </a:endParaRPr>
          </a:p>
          <a:p>
            <a:pPr indent="0" lvl="0" marL="342900" marR="0" rtl="0" algn="l">
              <a:lnSpc>
                <a:spcPct val="90000"/>
              </a:lnSpc>
              <a:spcBef>
                <a:spcPts val="0"/>
              </a:spcBef>
              <a:spcAft>
                <a:spcPts val="0"/>
              </a:spcAft>
              <a:buNone/>
            </a:pPr>
            <a:r>
              <a:rPr lang="en" sz="1500">
                <a:solidFill>
                  <a:srgbClr val="F16038"/>
                </a:solidFill>
                <a:latin typeface="Montserrat Medium"/>
                <a:ea typeface="Montserrat Medium"/>
                <a:cs typeface="Montserrat Medium"/>
                <a:sym typeface="Montserrat Medium"/>
              </a:rPr>
              <a:t>వయోజనులు మరియు ఉద్యోగం కోల్పోయిన వారికి శిక్షణా కార్యక్రమాలు</a:t>
            </a:r>
            <a:endParaRPr b="0" i="0" sz="1500" u="none" cap="none" strike="noStrike">
              <a:solidFill>
                <a:srgbClr val="F16038"/>
              </a:solidFill>
              <a:latin typeface="Montserrat Medium"/>
              <a:ea typeface="Montserrat Medium"/>
              <a:cs typeface="Montserrat Medium"/>
              <a:sym typeface="Montserrat Medium"/>
            </a:endParaRPr>
          </a:p>
          <a:p>
            <a:pPr indent="0" lvl="0" marL="0" marR="0" rtl="0" algn="l">
              <a:lnSpc>
                <a:spcPct val="90000"/>
              </a:lnSpc>
              <a:spcBef>
                <a:spcPts val="0"/>
              </a:spcBef>
              <a:spcAft>
                <a:spcPts val="0"/>
              </a:spcAft>
              <a:buNone/>
            </a:pPr>
            <a:r>
              <a:t/>
            </a:r>
            <a:endParaRPr sz="1500">
              <a:solidFill>
                <a:srgbClr val="F16038"/>
              </a:solidFill>
              <a:latin typeface="Montserrat Medium"/>
              <a:ea typeface="Montserrat Medium"/>
              <a:cs typeface="Montserrat Medium"/>
              <a:sym typeface="Montserrat Medium"/>
            </a:endParaRPr>
          </a:p>
          <a:p>
            <a:pPr indent="0" lvl="0" marL="76200" marR="0" rtl="0" algn="l">
              <a:lnSpc>
                <a:spcPct val="90000"/>
              </a:lnSpc>
              <a:spcBef>
                <a:spcPts val="1200"/>
              </a:spcBef>
              <a:spcAft>
                <a:spcPts val="0"/>
              </a:spcAft>
              <a:buClr>
                <a:schemeClr val="dk1"/>
              </a:buClr>
              <a:buSzPts val="1800"/>
              <a:buFont typeface="Arial"/>
              <a:buNone/>
            </a:pPr>
            <a:r>
              <a:rPr b="1" i="0" lang="en" sz="1600" u="none" cap="none" strike="noStrike">
                <a:solidFill>
                  <a:schemeClr val="dk1"/>
                </a:solidFill>
                <a:latin typeface="Montserrat Medium"/>
                <a:ea typeface="Montserrat Medium"/>
                <a:cs typeface="Montserrat Medium"/>
                <a:sym typeface="Montserrat Medium"/>
              </a:rPr>
              <a:t>Labor Market &amp; Career Information Tools </a:t>
            </a:r>
            <a:endParaRPr b="1" sz="16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b="1" lang="en" sz="1600">
                <a:solidFill>
                  <a:srgbClr val="F16038"/>
                </a:solidFill>
                <a:latin typeface="Montserrat Medium"/>
                <a:ea typeface="Montserrat Medium"/>
                <a:cs typeface="Montserrat Medium"/>
                <a:sym typeface="Montserrat Medium"/>
              </a:rPr>
              <a:t>లేబర్ మార్కెట్ మరియు కెరీర్ సమాచారాన్ని అందించే టూల్స్</a:t>
            </a:r>
            <a:r>
              <a:rPr b="1" i="0" lang="en" sz="1600" u="none" cap="none" strike="noStrike">
                <a:solidFill>
                  <a:schemeClr val="dk1"/>
                </a:solidFill>
                <a:latin typeface="Montserrat Medium"/>
                <a:ea typeface="Montserrat Medium"/>
                <a:cs typeface="Montserrat Medium"/>
                <a:sym typeface="Montserrat Medium"/>
              </a:rPr>
              <a:t> </a:t>
            </a:r>
            <a:r>
              <a:rPr b="0" i="0" lang="en" sz="1600" u="sng" cap="none" strike="noStrike">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https://lmci.state.tx.us/</a:t>
            </a:r>
            <a:endParaRPr b="0" i="0" sz="1600" u="none" cap="none" strike="noStrike">
              <a:solidFill>
                <a:srgbClr val="00B0F0"/>
              </a:solidFill>
              <a:latin typeface="Montserrat Medium"/>
              <a:ea typeface="Montserrat Medium"/>
              <a:cs typeface="Montserrat Medium"/>
              <a:sym typeface="Montserrat Medium"/>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Jobs Y’all / </a:t>
            </a:r>
            <a:r>
              <a:rPr lang="en" sz="1500">
                <a:solidFill>
                  <a:srgbClr val="F16038"/>
                </a:solidFill>
                <a:latin typeface="Montserrat Medium"/>
                <a:ea typeface="Montserrat Medium"/>
                <a:cs typeface="Montserrat Medium"/>
                <a:sym typeface="Montserrat Medium"/>
              </a:rPr>
              <a:t>మీ అందరికీ ఉద్యోగాలు</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Texas Career Check / </a:t>
            </a:r>
            <a:r>
              <a:rPr lang="en" sz="1500">
                <a:solidFill>
                  <a:srgbClr val="F16038"/>
                </a:solidFill>
                <a:latin typeface="Montserrat Medium"/>
                <a:ea typeface="Montserrat Medium"/>
                <a:cs typeface="Montserrat Medium"/>
                <a:sym typeface="Montserrat Medium"/>
              </a:rPr>
              <a:t>టెక్సాస్ కెరీర్ చెక్</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Texas Internship Challenge / </a:t>
            </a:r>
            <a:r>
              <a:rPr lang="en" sz="1500">
                <a:solidFill>
                  <a:srgbClr val="F16038"/>
                </a:solidFill>
                <a:latin typeface="Montserrat Medium"/>
                <a:ea typeface="Montserrat Medium"/>
                <a:cs typeface="Montserrat Medium"/>
                <a:sym typeface="Montserrat Medium"/>
              </a:rPr>
              <a:t>టెక్సాస్ ఇంటర్న్‌షిప్ ఛాలెంజ్</a:t>
            </a:r>
            <a:endParaRPr sz="800">
              <a:solidFill>
                <a:srgbClr val="F16038"/>
              </a:solidFill>
            </a:endParaRPr>
          </a:p>
          <a:p>
            <a:pPr indent="-247650" lvl="0" marL="342900" marR="0" rtl="0" algn="l">
              <a:lnSpc>
                <a:spcPct val="90000"/>
              </a:lnSpc>
              <a:spcBef>
                <a:spcPts val="1200"/>
              </a:spcBef>
              <a:spcAft>
                <a:spcPts val="0"/>
              </a:spcAft>
              <a:buClr>
                <a:schemeClr val="dk1"/>
              </a:buClr>
              <a:buSzPts val="1500"/>
              <a:buFont typeface="Arial"/>
              <a:buChar char="•"/>
            </a:pPr>
            <a:r>
              <a:rPr b="0" i="0" lang="en" sz="1500" u="none" cap="none" strike="noStrike">
                <a:solidFill>
                  <a:schemeClr val="dk1"/>
                </a:solidFill>
                <a:latin typeface="Montserrat Medium"/>
                <a:ea typeface="Montserrat Medium"/>
                <a:cs typeface="Montserrat Medium"/>
                <a:sym typeface="Montserrat Medium"/>
              </a:rPr>
              <a:t>More /</a:t>
            </a:r>
            <a:r>
              <a:rPr b="0" i="0" lang="en" sz="1500" u="none" cap="none" strike="noStrike">
                <a:solidFill>
                  <a:srgbClr val="F16038"/>
                </a:solidFill>
                <a:latin typeface="Montserrat Medium"/>
                <a:ea typeface="Montserrat Medium"/>
                <a:cs typeface="Montserrat Medium"/>
                <a:sym typeface="Montserrat Medium"/>
              </a:rPr>
              <a:t> </a:t>
            </a:r>
            <a:r>
              <a:rPr lang="en" sz="1500">
                <a:solidFill>
                  <a:srgbClr val="F16038"/>
                </a:solidFill>
                <a:latin typeface="Montserrat Medium"/>
                <a:ea typeface="Montserrat Medium"/>
                <a:cs typeface="Montserrat Medium"/>
                <a:sym typeface="Montserrat Medium"/>
              </a:rPr>
              <a:t>మరిన్ని</a:t>
            </a:r>
            <a:endParaRPr sz="800">
              <a:solidFill>
                <a:srgbClr val="F16038"/>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76"/>
          <p:cNvSpPr/>
          <p:nvPr/>
        </p:nvSpPr>
        <p:spPr>
          <a:xfrm>
            <a:off x="0" y="100012"/>
            <a:ext cx="9144000" cy="549740"/>
          </a:xfrm>
          <a:prstGeom prst="rect">
            <a:avLst/>
          </a:prstGeom>
          <a:solidFill>
            <a:srgbClr val="1038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1" name="Google Shape;1351;p176"/>
          <p:cNvSpPr txBox="1"/>
          <p:nvPr>
            <p:ph idx="4294967295" type="title"/>
          </p:nvPr>
        </p:nvSpPr>
        <p:spPr>
          <a:xfrm>
            <a:off x="247650" y="133106"/>
            <a:ext cx="7886700" cy="458334"/>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FFFFFF"/>
              </a:buClr>
              <a:buSzPct val="100000"/>
              <a:buFont typeface="Calibri"/>
              <a:buNone/>
            </a:pPr>
            <a:r>
              <a:rPr b="1" i="0" lang="en" sz="3300" u="none" cap="none" strike="noStrike">
                <a:solidFill>
                  <a:srgbClr val="FFFFFF"/>
                </a:solidFill>
              </a:rPr>
              <a:t>Contact / </a:t>
            </a:r>
            <a:r>
              <a:rPr b="1" lang="en">
                <a:solidFill>
                  <a:srgbClr val="F08B54"/>
                </a:solidFill>
              </a:rPr>
              <a:t>సంప్రదించండి</a:t>
            </a:r>
            <a:endParaRPr b="1" sz="3000">
              <a:solidFill>
                <a:srgbClr val="F08B54"/>
              </a:solidFill>
              <a:latin typeface="Montserrat"/>
              <a:ea typeface="Montserrat"/>
              <a:cs typeface="Montserrat"/>
              <a:sym typeface="Montserrat"/>
            </a:endParaRPr>
          </a:p>
        </p:txBody>
      </p:sp>
      <p:sp>
        <p:nvSpPr>
          <p:cNvPr id="1352" name="Google Shape;1352;p176"/>
          <p:cNvSpPr txBox="1"/>
          <p:nvPr/>
        </p:nvSpPr>
        <p:spPr>
          <a:xfrm>
            <a:off x="395387" y="1795112"/>
            <a:ext cx="4040609" cy="2710532"/>
          </a:xfrm>
          <a:prstGeom prst="rect">
            <a:avLst/>
          </a:prstGeom>
          <a:noFill/>
          <a:ln>
            <a:noFill/>
          </a:ln>
        </p:spPr>
        <p:txBody>
          <a:bodyPr anchorCtr="0" anchor="t" bIns="34275" lIns="68575" spcFirstLastPara="1" rIns="68575" wrap="square" tIns="34275">
            <a:normAutofit/>
          </a:bodyPr>
          <a:lstStyle/>
          <a:p>
            <a:pPr indent="0" lvl="0" marL="76200" marR="0" rtl="0" algn="l">
              <a:lnSpc>
                <a:spcPct val="90000"/>
              </a:lnSpc>
              <a:spcBef>
                <a:spcPts val="0"/>
              </a:spcBef>
              <a:spcAft>
                <a:spcPts val="0"/>
              </a:spcAft>
              <a:buClr>
                <a:schemeClr val="dk1"/>
              </a:buClr>
              <a:buSzPts val="1800"/>
              <a:buFont typeface="Arial"/>
              <a:buNone/>
            </a:pPr>
            <a:r>
              <a:rPr lang="en" sz="1800">
                <a:solidFill>
                  <a:schemeClr val="dk1"/>
                </a:solidFill>
                <a:latin typeface="Montserrat Medium"/>
                <a:ea typeface="Montserrat Medium"/>
                <a:cs typeface="Montserrat Medium"/>
                <a:sym typeface="Montserrat Medium"/>
              </a:rPr>
              <a:t>To find out more about these services and more, </a:t>
            </a:r>
            <a:endParaRPr sz="18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lang="en" sz="1800">
                <a:solidFill>
                  <a:srgbClr val="F16038"/>
                </a:solidFill>
                <a:latin typeface="Montserrat Medium"/>
                <a:ea typeface="Montserrat Medium"/>
                <a:cs typeface="Montserrat Medium"/>
                <a:sym typeface="Montserrat Medium"/>
              </a:rPr>
              <a:t>ఈ సేవల గురించి మరింత తెలుసుకోవాలంటే,</a:t>
            </a:r>
            <a:endParaRPr sz="1100">
              <a:solidFill>
                <a:srgbClr val="F16038"/>
              </a:solidFill>
            </a:endParaRPr>
          </a:p>
          <a:p>
            <a:pPr indent="0" lvl="0" marL="76200" marR="0" rtl="0" algn="l">
              <a:lnSpc>
                <a:spcPct val="90000"/>
              </a:lnSpc>
              <a:spcBef>
                <a:spcPts val="1200"/>
              </a:spcBef>
              <a:spcAft>
                <a:spcPts val="0"/>
              </a:spcAft>
              <a:buClr>
                <a:schemeClr val="dk1"/>
              </a:buClr>
              <a:buSzPts val="1800"/>
              <a:buFont typeface="Arial"/>
              <a:buNone/>
            </a:pPr>
            <a:r>
              <a:rPr lang="en" sz="1800">
                <a:solidFill>
                  <a:schemeClr val="dk1"/>
                </a:solidFill>
                <a:latin typeface="Montserrat Medium"/>
                <a:ea typeface="Montserrat Medium"/>
                <a:cs typeface="Montserrat Medium"/>
                <a:sym typeface="Montserrat Medium"/>
              </a:rPr>
              <a:t>Contact your local office today</a:t>
            </a:r>
            <a:endParaRPr sz="1800">
              <a:solidFill>
                <a:schemeClr val="dk1"/>
              </a:solidFill>
              <a:latin typeface="Montserrat Medium"/>
              <a:ea typeface="Montserrat Medium"/>
              <a:cs typeface="Montserrat Medium"/>
              <a:sym typeface="Montserrat Medium"/>
            </a:endParaRPr>
          </a:p>
          <a:p>
            <a:pPr indent="0" lvl="0" marL="76200" marR="0" rtl="0" algn="l">
              <a:lnSpc>
                <a:spcPct val="90000"/>
              </a:lnSpc>
              <a:spcBef>
                <a:spcPts val="0"/>
              </a:spcBef>
              <a:spcAft>
                <a:spcPts val="0"/>
              </a:spcAft>
              <a:buClr>
                <a:schemeClr val="dk1"/>
              </a:buClr>
              <a:buSzPts val="1800"/>
              <a:buFont typeface="Arial"/>
              <a:buNone/>
            </a:pPr>
            <a:r>
              <a:rPr lang="en" sz="1800">
                <a:solidFill>
                  <a:srgbClr val="F16038"/>
                </a:solidFill>
                <a:latin typeface="Montserrat Medium"/>
                <a:ea typeface="Montserrat Medium"/>
                <a:cs typeface="Montserrat Medium"/>
                <a:sym typeface="Montserrat Medium"/>
              </a:rPr>
              <a:t>ఈరోజే మీ స్థానిక ఆఫీసుని సంప్రదించండి:</a:t>
            </a:r>
            <a:endParaRPr sz="1800">
              <a:solidFill>
                <a:schemeClr val="dk1"/>
              </a:solidFill>
              <a:latin typeface="Calibri"/>
              <a:ea typeface="Calibri"/>
              <a:cs typeface="Calibri"/>
              <a:sym typeface="Calibri"/>
            </a:endParaRPr>
          </a:p>
        </p:txBody>
      </p:sp>
      <p:pic>
        <p:nvPicPr>
          <p:cNvPr descr="image of local workforce solutions office search screen on TWC website" id="1353" name="Google Shape;1353;p176"/>
          <p:cNvPicPr preferRelativeResize="0"/>
          <p:nvPr/>
        </p:nvPicPr>
        <p:blipFill rotWithShape="1">
          <a:blip r:embed="rId3">
            <a:alphaModFix/>
          </a:blip>
          <a:srcRect b="0" l="0" r="0" t="0"/>
          <a:stretch/>
        </p:blipFill>
        <p:spPr>
          <a:xfrm>
            <a:off x="4572000" y="1627514"/>
            <a:ext cx="4334632" cy="2711431"/>
          </a:xfrm>
          <a:prstGeom prst="rect">
            <a:avLst/>
          </a:prstGeom>
          <a:noFill/>
          <a:ln>
            <a:noFill/>
          </a:ln>
        </p:spPr>
      </p:pic>
      <p:sp>
        <p:nvSpPr>
          <p:cNvPr id="1354" name="Google Shape;1354;p176"/>
          <p:cNvSpPr txBox="1"/>
          <p:nvPr/>
        </p:nvSpPr>
        <p:spPr>
          <a:xfrm>
            <a:off x="476250" y="4238625"/>
            <a:ext cx="8039400" cy="434100"/>
          </a:xfrm>
          <a:prstGeom prst="rect">
            <a:avLst/>
          </a:prstGeom>
          <a:noFill/>
          <a:ln>
            <a:noFill/>
          </a:ln>
        </p:spPr>
        <p:txBody>
          <a:bodyPr anchorCtr="0" anchor="t" bIns="91425" lIns="91425" spcFirstLastPara="1" rIns="91425" wrap="square" tIns="91425">
            <a:spAutoFit/>
          </a:bodyPr>
          <a:lstStyle/>
          <a:p>
            <a:pPr indent="0" lvl="0" marL="76200" rtl="0" algn="l">
              <a:lnSpc>
                <a:spcPct val="90000"/>
              </a:lnSpc>
              <a:spcBef>
                <a:spcPts val="1200"/>
              </a:spcBef>
              <a:spcAft>
                <a:spcPts val="0"/>
              </a:spcAft>
              <a:buClr>
                <a:srgbClr val="00B0F0"/>
              </a:buClr>
              <a:buSzPts val="1800"/>
              <a:buFont typeface="Arial"/>
              <a:buNone/>
            </a:pPr>
            <a:r>
              <a:rPr lang="en" sz="1800" u="sng">
                <a:solidFill>
                  <a:srgbClr val="00B0F0"/>
                </a:solidFill>
                <a:latin typeface="Montserrat Medium"/>
                <a:ea typeface="Montserrat Medium"/>
                <a:cs typeface="Montserrat Medium"/>
                <a:sym typeface="Montserrat Medium"/>
                <a:hlinkClick r:id="rId4">
                  <a:extLst>
                    <a:ext uri="{A12FA001-AC4F-418D-AE19-62706E023703}">
                      <ahyp:hlinkClr val="tx"/>
                    </a:ext>
                  </a:extLst>
                </a:hlinkClick>
              </a:rPr>
              <a:t>https://twc.texas.gov/directory-workforce-solutions-offices-services</a:t>
            </a:r>
            <a:endParaRPr>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pic>
        <p:nvPicPr>
          <p:cNvPr id="1359" name="Google Shape;1359;p17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0" name="Google Shape;1360;p177"/>
          <p:cNvSpPr txBox="1"/>
          <p:nvPr/>
        </p:nvSpPr>
        <p:spPr>
          <a:xfrm>
            <a:off x="2865875" y="2620550"/>
            <a:ext cx="5731800" cy="723300"/>
          </a:xfrm>
          <a:prstGeom prst="rect">
            <a:avLst/>
          </a:prstGeom>
          <a:noFill/>
          <a:ln>
            <a:noFill/>
          </a:ln>
          <a:effectLst>
            <a:outerShdw blurRad="57150" rotWithShape="0" algn="bl" dir="5400000" dist="19050">
              <a:srgbClr val="56B7E6">
                <a:alpha val="50000"/>
              </a:srgbClr>
            </a:outerShdw>
          </a:effectLst>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b="1" sz="3500">
              <a:solidFill>
                <a:srgbClr val="012169"/>
              </a:solidFill>
              <a:latin typeface="Poppins"/>
              <a:ea typeface="Poppins"/>
              <a:cs typeface="Poppins"/>
              <a:sym typeface="Poppins"/>
            </a:endParaRPr>
          </a:p>
        </p:txBody>
      </p:sp>
      <p:sp>
        <p:nvSpPr>
          <p:cNvPr id="1361" name="Google Shape;1361;p177"/>
          <p:cNvSpPr txBox="1"/>
          <p:nvPr/>
        </p:nvSpPr>
        <p:spPr>
          <a:xfrm>
            <a:off x="2272875" y="2249150"/>
            <a:ext cx="68712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31538F"/>
                </a:solidFill>
                <a:latin typeface="Poppins"/>
                <a:ea typeface="Poppins"/>
                <a:cs typeface="Poppins"/>
                <a:sym typeface="Poppins"/>
              </a:rPr>
              <a:t>TEXAS WORKFORCE COMMISSION</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31538F"/>
                </a:solidFill>
                <a:latin typeface="Poppins"/>
                <a:ea typeface="Poppins"/>
                <a:cs typeface="Poppins"/>
                <a:sym typeface="Poppins"/>
              </a:rPr>
              <a:t>ADULT EDUCATION AND LITERACY</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t/>
            </a:r>
            <a:endParaRPr b="1" sz="2600">
              <a:solidFill>
                <a:srgbClr val="31538F"/>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టెక్సాస్ వర్క్‌ఫోర్స్ కమిషన్</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rPr b="1" lang="en" sz="2600">
                <a:solidFill>
                  <a:srgbClr val="F16038"/>
                </a:solidFill>
                <a:latin typeface="Poppins"/>
                <a:ea typeface="Poppins"/>
                <a:cs typeface="Poppins"/>
                <a:sym typeface="Poppins"/>
              </a:rPr>
              <a:t>వయోజన విద్య మరియు అక్షరాస్యత</a:t>
            </a:r>
            <a:endParaRPr b="1" sz="2600">
              <a:solidFill>
                <a:srgbClr val="F16038"/>
              </a:solidFill>
              <a:latin typeface="Poppins"/>
              <a:ea typeface="Poppins"/>
              <a:cs typeface="Poppins"/>
              <a:sym typeface="Poppins"/>
            </a:endParaRPr>
          </a:p>
          <a:p>
            <a:pPr indent="0" lvl="0" marL="0" rtl="0" algn="ctr">
              <a:spcBef>
                <a:spcPts val="0"/>
              </a:spcBef>
              <a:spcAft>
                <a:spcPts val="0"/>
              </a:spcAft>
              <a:buNone/>
            </a:pPr>
            <a:r>
              <a:t/>
            </a:r>
            <a:endParaRPr b="1" sz="3000">
              <a:solidFill>
                <a:srgbClr val="F16038"/>
              </a:solidFill>
              <a:latin typeface="Poppins"/>
              <a:ea typeface="Poppins"/>
              <a:cs typeface="Poppins"/>
              <a:sym typeface="Poppins"/>
            </a:endParaRPr>
          </a:p>
        </p:txBody>
      </p:sp>
      <p:sp>
        <p:nvSpPr>
          <p:cNvPr id="1362" name="Google Shape;1362;p177"/>
          <p:cNvSpPr txBox="1"/>
          <p:nvPr/>
        </p:nvSpPr>
        <p:spPr>
          <a:xfrm>
            <a:off x="0" y="3747875"/>
            <a:ext cx="1743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Poppins"/>
                <a:ea typeface="Poppins"/>
                <a:cs typeface="Poppins"/>
                <a:sym typeface="Poppins"/>
              </a:rPr>
              <a:t>#T3Series</a:t>
            </a:r>
            <a:endParaRPr sz="2400">
              <a:solidFill>
                <a:schemeClr val="lt1"/>
              </a:solidFill>
              <a:latin typeface="Poppins"/>
              <a:ea typeface="Poppins"/>
              <a:cs typeface="Poppins"/>
              <a:sym typeface="Poppins"/>
            </a:endParaRPr>
          </a:p>
        </p:txBody>
      </p:sp>
      <p:pic>
        <p:nvPicPr>
          <p:cNvPr id="1363" name="Google Shape;1363;p177" title="Texas Workforce Commission Icon"/>
          <p:cNvPicPr preferRelativeResize="0"/>
          <p:nvPr/>
        </p:nvPicPr>
        <p:blipFill rotWithShape="1">
          <a:blip r:embed="rId4">
            <a:alphaModFix/>
          </a:blip>
          <a:srcRect b="0" l="0" r="0" t="0"/>
          <a:stretch/>
        </p:blipFill>
        <p:spPr>
          <a:xfrm>
            <a:off x="4904252" y="740151"/>
            <a:ext cx="1479000" cy="1423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4" name="Shape 764"/>
        <p:cNvGrpSpPr/>
        <p:nvPr/>
      </p:nvGrpSpPr>
      <p:grpSpPr>
        <a:xfrm>
          <a:off x="0" y="0"/>
          <a:ext cx="0" cy="0"/>
          <a:chOff x="0" y="0"/>
          <a:chExt cx="0" cy="0"/>
        </a:xfrm>
      </p:grpSpPr>
      <p:pic>
        <p:nvPicPr>
          <p:cNvPr id="765" name="Google Shape;765;p115"/>
          <p:cNvPicPr preferRelativeResize="0"/>
          <p:nvPr/>
        </p:nvPicPr>
        <p:blipFill rotWithShape="1">
          <a:blip r:embed="rId3">
            <a:alphaModFix/>
          </a:blip>
          <a:srcRect b="43722" l="0" r="2133" t="0"/>
          <a:stretch/>
        </p:blipFill>
        <p:spPr>
          <a:xfrm>
            <a:off x="841250" y="195150"/>
            <a:ext cx="2029375" cy="874875"/>
          </a:xfrm>
          <a:prstGeom prst="rect">
            <a:avLst/>
          </a:prstGeom>
          <a:noFill/>
          <a:ln>
            <a:noFill/>
          </a:ln>
        </p:spPr>
      </p:pic>
      <p:sp>
        <p:nvSpPr>
          <p:cNvPr id="766" name="Google Shape;766;p115"/>
          <p:cNvSpPr txBox="1"/>
          <p:nvPr>
            <p:ph type="title"/>
          </p:nvPr>
        </p:nvSpPr>
        <p:spPr>
          <a:xfrm>
            <a:off x="81175" y="1337250"/>
            <a:ext cx="4373400" cy="8409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sz="5400"/>
              <a:t>2-1-1 Helpline</a:t>
            </a:r>
            <a:endParaRPr sz="5400"/>
          </a:p>
        </p:txBody>
      </p:sp>
      <p:sp>
        <p:nvSpPr>
          <p:cNvPr id="767" name="Google Shape;767;p115"/>
          <p:cNvSpPr txBox="1"/>
          <p:nvPr/>
        </p:nvSpPr>
        <p:spPr>
          <a:xfrm>
            <a:off x="974100" y="2411450"/>
            <a:ext cx="2252700" cy="943500"/>
          </a:xfrm>
          <a:prstGeom prst="rect">
            <a:avLst/>
          </a:prstGeom>
          <a:noFill/>
          <a:ln>
            <a:noFill/>
          </a:ln>
        </p:spPr>
        <p:txBody>
          <a:bodyPr anchorCtr="0" anchor="t" bIns="0" lIns="0" spcFirstLastPara="1" rIns="0" wrap="square" tIns="78100">
            <a:spAutoFit/>
          </a:bodyPr>
          <a:lstStyle/>
          <a:p>
            <a:pPr indent="0" lvl="0" marL="0" marR="0" rtl="0" algn="ctr">
              <a:lnSpc>
                <a:spcPct val="100000"/>
              </a:lnSpc>
              <a:spcBef>
                <a:spcPts val="0"/>
              </a:spcBef>
              <a:spcAft>
                <a:spcPts val="0"/>
              </a:spcAft>
              <a:buNone/>
            </a:pPr>
            <a:r>
              <a:rPr b="0" i="0" lang="en" sz="2600" u="none" cap="none" strike="noStrike">
                <a:solidFill>
                  <a:srgbClr val="404040"/>
                </a:solidFill>
                <a:latin typeface="Calibri"/>
                <a:ea typeface="Calibri"/>
                <a:cs typeface="Calibri"/>
                <a:sym typeface="Calibri"/>
              </a:rPr>
              <a:t>Get Connected.</a:t>
            </a:r>
            <a:endParaRPr b="0" i="0" sz="2600" u="none" cap="none" strike="noStrike">
              <a:latin typeface="Calibri"/>
              <a:ea typeface="Calibri"/>
              <a:cs typeface="Calibri"/>
              <a:sym typeface="Calibri"/>
            </a:endParaRPr>
          </a:p>
          <a:p>
            <a:pPr indent="0" lvl="0" marL="0" marR="0" rtl="0" algn="ctr">
              <a:lnSpc>
                <a:spcPct val="100000"/>
              </a:lnSpc>
              <a:spcBef>
                <a:spcPts val="500"/>
              </a:spcBef>
              <a:spcAft>
                <a:spcPts val="0"/>
              </a:spcAft>
              <a:buNone/>
            </a:pPr>
            <a:r>
              <a:rPr b="0" i="0" lang="en" sz="2600" u="none" cap="none" strike="noStrike">
                <a:solidFill>
                  <a:srgbClr val="404040"/>
                </a:solidFill>
                <a:latin typeface="Calibri"/>
                <a:ea typeface="Calibri"/>
                <a:cs typeface="Calibri"/>
                <a:sym typeface="Calibri"/>
              </a:rPr>
              <a:t>Get Help.</a:t>
            </a:r>
            <a:endParaRPr b="0" i="0" sz="2600" u="none" cap="none" strike="noStrike">
              <a:latin typeface="Calibri"/>
              <a:ea typeface="Calibri"/>
              <a:cs typeface="Calibri"/>
              <a:sym typeface="Calibri"/>
            </a:endParaRPr>
          </a:p>
        </p:txBody>
      </p:sp>
      <p:pic>
        <p:nvPicPr>
          <p:cNvPr id="768" name="Google Shape;768;p115"/>
          <p:cNvPicPr preferRelativeResize="0"/>
          <p:nvPr/>
        </p:nvPicPr>
        <p:blipFill rotWithShape="1">
          <a:blip r:embed="rId4">
            <a:alphaModFix/>
          </a:blip>
          <a:srcRect b="0" l="0" r="7114" t="0"/>
          <a:stretch/>
        </p:blipFill>
        <p:spPr>
          <a:xfrm>
            <a:off x="4030000" y="0"/>
            <a:ext cx="5114001" cy="5143500"/>
          </a:xfrm>
          <a:prstGeom prst="rect">
            <a:avLst/>
          </a:prstGeom>
          <a:noFill/>
          <a:ln>
            <a:noFill/>
          </a:ln>
        </p:spPr>
      </p:pic>
      <p:sp>
        <p:nvSpPr>
          <p:cNvPr id="769" name="Google Shape;769;p115"/>
          <p:cNvSpPr txBox="1"/>
          <p:nvPr/>
        </p:nvSpPr>
        <p:spPr>
          <a:xfrm>
            <a:off x="974100" y="3458050"/>
            <a:ext cx="2252700" cy="1808100"/>
          </a:xfrm>
          <a:prstGeom prst="rect">
            <a:avLst/>
          </a:prstGeom>
          <a:noFill/>
          <a:ln>
            <a:noFill/>
          </a:ln>
        </p:spPr>
        <p:txBody>
          <a:bodyPr anchorCtr="0" anchor="t" bIns="0" lIns="0" spcFirstLastPara="1" rIns="0" wrap="square" tIns="78100">
            <a:spAutoFit/>
          </a:bodyPr>
          <a:lstStyle/>
          <a:p>
            <a:pPr indent="0" lvl="0" marL="0" marR="0" rtl="0" algn="ctr">
              <a:lnSpc>
                <a:spcPct val="100000"/>
              </a:lnSpc>
              <a:spcBef>
                <a:spcPts val="500"/>
              </a:spcBef>
              <a:spcAft>
                <a:spcPts val="0"/>
              </a:spcAft>
              <a:buClr>
                <a:schemeClr val="dk1"/>
              </a:buClr>
              <a:buSzPts val="1100"/>
              <a:buFont typeface="Arial"/>
              <a:buNone/>
            </a:pPr>
            <a:r>
              <a:rPr lang="en" sz="2600">
                <a:solidFill>
                  <a:srgbClr val="F16038"/>
                </a:solidFill>
                <a:latin typeface="Calibri"/>
                <a:ea typeface="Calibri"/>
                <a:cs typeface="Calibri"/>
                <a:sym typeface="Calibri"/>
              </a:rPr>
              <a:t>కనెక్ట్ అవ్వండి.</a:t>
            </a:r>
            <a:endParaRPr sz="2600">
              <a:solidFill>
                <a:srgbClr val="F16038"/>
              </a:solidFill>
              <a:latin typeface="Calibri"/>
              <a:ea typeface="Calibri"/>
              <a:cs typeface="Calibri"/>
              <a:sym typeface="Calibri"/>
            </a:endParaRPr>
          </a:p>
          <a:p>
            <a:pPr indent="0" lvl="0" marL="0" marR="0" rtl="0" algn="ctr">
              <a:lnSpc>
                <a:spcPct val="100000"/>
              </a:lnSpc>
              <a:spcBef>
                <a:spcPts val="500"/>
              </a:spcBef>
              <a:spcAft>
                <a:spcPts val="0"/>
              </a:spcAft>
              <a:buClr>
                <a:schemeClr val="dk1"/>
              </a:buClr>
              <a:buSzPts val="1100"/>
              <a:buFont typeface="Arial"/>
              <a:buNone/>
            </a:pPr>
            <a:r>
              <a:rPr lang="en" sz="2600">
                <a:solidFill>
                  <a:srgbClr val="F16038"/>
                </a:solidFill>
                <a:latin typeface="Calibri"/>
                <a:ea typeface="Calibri"/>
                <a:cs typeface="Calibri"/>
                <a:sym typeface="Calibri"/>
              </a:rPr>
              <a:t>సహాయం పొందండి </a:t>
            </a:r>
            <a:endParaRPr sz="2600">
              <a:solidFill>
                <a:srgbClr val="F16038"/>
              </a:solidFill>
              <a:latin typeface="Calibri"/>
              <a:ea typeface="Calibri"/>
              <a:cs typeface="Calibri"/>
              <a:sym typeface="Calibri"/>
            </a:endParaRPr>
          </a:p>
          <a:p>
            <a:pPr indent="0" lvl="0" marL="0" marR="0" rtl="0" algn="ctr">
              <a:lnSpc>
                <a:spcPct val="100000"/>
              </a:lnSpc>
              <a:spcBef>
                <a:spcPts val="500"/>
              </a:spcBef>
              <a:spcAft>
                <a:spcPts val="0"/>
              </a:spcAft>
              <a:buSzPts val="1100"/>
              <a:buNone/>
            </a:pPr>
            <a:r>
              <a:t/>
            </a:r>
            <a:endParaRPr sz="2600">
              <a:solidFill>
                <a:srgbClr val="F16038"/>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7" name="Shape 1367"/>
        <p:cNvGrpSpPr/>
        <p:nvPr/>
      </p:nvGrpSpPr>
      <p:grpSpPr>
        <a:xfrm>
          <a:off x="0" y="0"/>
          <a:ext cx="0" cy="0"/>
          <a:chOff x="0" y="0"/>
          <a:chExt cx="0" cy="0"/>
        </a:xfrm>
      </p:grpSpPr>
      <p:sp>
        <p:nvSpPr>
          <p:cNvPr id="1368" name="Google Shape;1368;p178"/>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pic>
        <p:nvPicPr>
          <p:cNvPr id="1369" name="Google Shape;1369;p178" title="Texas Workforce Commission Icon"/>
          <p:cNvPicPr preferRelativeResize="0"/>
          <p:nvPr/>
        </p:nvPicPr>
        <p:blipFill rotWithShape="1">
          <a:blip r:embed="rId3">
            <a:alphaModFix/>
          </a:blip>
          <a:srcRect b="0" l="0" r="0" t="0"/>
          <a:stretch/>
        </p:blipFill>
        <p:spPr>
          <a:xfrm>
            <a:off x="3521034" y="480060"/>
            <a:ext cx="2101932" cy="2023110"/>
          </a:xfrm>
          <a:prstGeom prst="rect">
            <a:avLst/>
          </a:prstGeom>
          <a:noFill/>
          <a:ln>
            <a:noFill/>
          </a:ln>
        </p:spPr>
      </p:pic>
      <p:sp>
        <p:nvSpPr>
          <p:cNvPr id="1370" name="Google Shape;1370;p178"/>
          <p:cNvSpPr/>
          <p:nvPr/>
        </p:nvSpPr>
        <p:spPr>
          <a:xfrm>
            <a:off x="2275" y="2586175"/>
            <a:ext cx="9141600" cy="158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orbel"/>
              <a:buNone/>
            </a:pPr>
            <a:r>
              <a:t/>
            </a:r>
            <a:endParaRPr b="0" i="0" sz="1400" u="none" cap="none" strike="noStrike">
              <a:solidFill>
                <a:srgbClr val="FFFFFF"/>
              </a:solidFill>
              <a:latin typeface="Corbel"/>
              <a:ea typeface="Corbel"/>
              <a:cs typeface="Corbel"/>
              <a:sym typeface="Corbel"/>
            </a:endParaRPr>
          </a:p>
        </p:txBody>
      </p:sp>
      <p:sp>
        <p:nvSpPr>
          <p:cNvPr id="1371" name="Google Shape;1371;p178"/>
          <p:cNvSpPr txBox="1"/>
          <p:nvPr>
            <p:ph type="ctrTitle"/>
          </p:nvPr>
        </p:nvSpPr>
        <p:spPr>
          <a:xfrm>
            <a:off x="274319" y="2693670"/>
            <a:ext cx="8603700" cy="1304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80000"/>
              </a:lnSpc>
              <a:spcBef>
                <a:spcPts val="0"/>
              </a:spcBef>
              <a:spcAft>
                <a:spcPts val="0"/>
              </a:spcAft>
              <a:buClr>
                <a:schemeClr val="lt2"/>
              </a:buClr>
              <a:buSzPct val="125165"/>
              <a:buFont typeface="Corbel"/>
              <a:buNone/>
            </a:pPr>
            <a:r>
              <a:rPr lang="en" sz="3355"/>
              <a:t>TEXAS WORKFORCE COMMISSION</a:t>
            </a:r>
            <a:br>
              <a:rPr lang="en" sz="3800"/>
            </a:br>
            <a:r>
              <a:rPr lang="en" sz="2600"/>
              <a:t>ADULT EDUCATION AND LITERACY</a:t>
            </a:r>
            <a:endParaRPr sz="2600"/>
          </a:p>
          <a:p>
            <a:pPr indent="0" lvl="0" marL="0" rtl="0" algn="ctr">
              <a:lnSpc>
                <a:spcPct val="80000"/>
              </a:lnSpc>
              <a:spcBef>
                <a:spcPts val="0"/>
              </a:spcBef>
              <a:spcAft>
                <a:spcPts val="0"/>
              </a:spcAft>
              <a:buClr>
                <a:schemeClr val="dk1"/>
              </a:buClr>
              <a:buSzPct val="32565"/>
              <a:buFont typeface="Arial"/>
              <a:buNone/>
            </a:pPr>
            <a:r>
              <a:rPr lang="en" sz="3377">
                <a:solidFill>
                  <a:srgbClr val="F08B54"/>
                </a:solidFill>
              </a:rPr>
              <a:t>టెక్సాస్ వర్క్‌ఫోర్స్ కమిషన్</a:t>
            </a:r>
            <a:endParaRPr sz="3377">
              <a:solidFill>
                <a:srgbClr val="F08B54"/>
              </a:solidFill>
            </a:endParaRPr>
          </a:p>
          <a:p>
            <a:pPr indent="0" lvl="0" marL="0" rtl="0" algn="ctr">
              <a:lnSpc>
                <a:spcPct val="80000"/>
              </a:lnSpc>
              <a:spcBef>
                <a:spcPts val="0"/>
              </a:spcBef>
              <a:spcAft>
                <a:spcPts val="0"/>
              </a:spcAft>
              <a:buClr>
                <a:schemeClr val="dk1"/>
              </a:buClr>
              <a:buSzPct val="32565"/>
              <a:buFont typeface="Arial"/>
              <a:buNone/>
            </a:pPr>
            <a:r>
              <a:rPr lang="en" sz="3377">
                <a:solidFill>
                  <a:srgbClr val="F08B54"/>
                </a:solidFill>
              </a:rPr>
              <a:t>వయోజన విద్య మరియు అక్షరాస్యత</a:t>
            </a:r>
            <a:endParaRPr sz="3377">
              <a:solidFill>
                <a:srgbClr val="F08B54"/>
              </a:solidFill>
            </a:endParaRPr>
          </a:p>
        </p:txBody>
      </p:sp>
      <p:sp>
        <p:nvSpPr>
          <p:cNvPr id="1372" name="Google Shape;1372;p178"/>
          <p:cNvSpPr txBox="1"/>
          <p:nvPr>
            <p:ph idx="1" type="subTitle"/>
          </p:nvPr>
        </p:nvSpPr>
        <p:spPr>
          <a:xfrm>
            <a:off x="1143000" y="4174888"/>
            <a:ext cx="6858000" cy="628828"/>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1500"/>
              <a:buNone/>
            </a:pPr>
            <a:r>
              <a:rPr lang="en"/>
              <a:t>Elena Madrid, Technical Assistance Supervisor, Adult Education and Literacy</a:t>
            </a:r>
            <a:endParaRPr/>
          </a:p>
          <a:p>
            <a:pPr indent="0" lvl="0" marL="0" rtl="0" algn="ctr">
              <a:lnSpc>
                <a:spcPct val="90000"/>
              </a:lnSpc>
              <a:spcBef>
                <a:spcPts val="0"/>
              </a:spcBef>
              <a:spcAft>
                <a:spcPts val="0"/>
              </a:spcAft>
              <a:buSzPts val="1500"/>
              <a:buNone/>
            </a:pPr>
            <a:r>
              <a:rPr lang="en">
                <a:solidFill>
                  <a:srgbClr val="F16038"/>
                </a:solidFill>
              </a:rPr>
              <a:t>టెక్నికల్ అసిస్టెన్స్ సూపర్‌వైజర్, వయోజన విద్య మరియు అక్షరాస్యత</a:t>
            </a:r>
            <a:endParaRPr>
              <a:solidFill>
                <a:srgbClr val="F16038"/>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79"/>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chemeClr val="dk2"/>
              </a:buClr>
              <a:buSzPts val="3000"/>
              <a:buFont typeface="Corbel"/>
              <a:buNone/>
            </a:pPr>
            <a:r>
              <a:rPr lang="en"/>
              <a:t>AGENDA / </a:t>
            </a:r>
            <a:r>
              <a:rPr lang="en">
                <a:solidFill>
                  <a:srgbClr val="F16038"/>
                </a:solidFill>
              </a:rPr>
              <a:t>అజెండా</a:t>
            </a:r>
            <a:endParaRPr>
              <a:solidFill>
                <a:srgbClr val="F16038"/>
              </a:solidFill>
            </a:endParaRPr>
          </a:p>
        </p:txBody>
      </p:sp>
      <p:sp>
        <p:nvSpPr>
          <p:cNvPr id="1378" name="Google Shape;1378;p179"/>
          <p:cNvSpPr txBox="1"/>
          <p:nvPr>
            <p:ph idx="1" type="body"/>
          </p:nvPr>
        </p:nvSpPr>
        <p:spPr>
          <a:xfrm>
            <a:off x="422031" y="1577486"/>
            <a:ext cx="7818300" cy="3429000"/>
          </a:xfrm>
          <a:prstGeom prst="rect">
            <a:avLst/>
          </a:prstGeom>
          <a:noFill/>
          <a:ln>
            <a:noFill/>
          </a:ln>
        </p:spPr>
        <p:txBody>
          <a:bodyPr anchorCtr="0" anchor="t" bIns="34275" lIns="68575" spcFirstLastPara="1" rIns="68575" wrap="square" tIns="34275">
            <a:normAutofit lnSpcReduction="20000"/>
          </a:bodyPr>
          <a:lstStyle/>
          <a:p>
            <a:pPr indent="-158750" lvl="0" marL="139700" rtl="0" algn="l">
              <a:lnSpc>
                <a:spcPct val="90000"/>
              </a:lnSpc>
              <a:spcBef>
                <a:spcPts val="1100"/>
              </a:spcBef>
              <a:spcAft>
                <a:spcPts val="0"/>
              </a:spcAft>
              <a:buSzPts val="2500"/>
              <a:buChar char="▪"/>
            </a:pPr>
            <a:r>
              <a:rPr lang="en" sz="2500"/>
              <a:t>Why is the TWC AEL Important for Texas</a:t>
            </a:r>
            <a:endParaRPr sz="2500"/>
          </a:p>
          <a:p>
            <a:pPr indent="0" lvl="0" marL="139700" rtl="0" algn="l">
              <a:lnSpc>
                <a:spcPct val="90000"/>
              </a:lnSpc>
              <a:spcBef>
                <a:spcPts val="0"/>
              </a:spcBef>
              <a:spcAft>
                <a:spcPts val="0"/>
              </a:spcAft>
              <a:buNone/>
            </a:pPr>
            <a:r>
              <a:rPr lang="en" sz="2500">
                <a:solidFill>
                  <a:srgbClr val="F08B54"/>
                </a:solidFill>
              </a:rPr>
              <a:t>TWC AEL టెక్సాస్‌కు ఎందుకు ముఖ్యమైనది</a:t>
            </a:r>
            <a:endParaRPr sz="1500">
              <a:solidFill>
                <a:srgbClr val="F08B54"/>
              </a:solidFill>
            </a:endParaRPr>
          </a:p>
          <a:p>
            <a:pPr indent="-158750" lvl="0" marL="139700" rtl="0" algn="l">
              <a:lnSpc>
                <a:spcPct val="90000"/>
              </a:lnSpc>
              <a:spcBef>
                <a:spcPts val="1100"/>
              </a:spcBef>
              <a:spcAft>
                <a:spcPts val="0"/>
              </a:spcAft>
              <a:buSzPts val="2500"/>
              <a:buChar char="▪"/>
            </a:pPr>
            <a:r>
              <a:rPr lang="en" sz="2500"/>
              <a:t>The AEL System </a:t>
            </a:r>
            <a:endParaRPr sz="2500"/>
          </a:p>
          <a:p>
            <a:pPr indent="0" lvl="0" marL="139700" rtl="0" algn="l">
              <a:lnSpc>
                <a:spcPct val="90000"/>
              </a:lnSpc>
              <a:spcBef>
                <a:spcPts val="0"/>
              </a:spcBef>
              <a:spcAft>
                <a:spcPts val="0"/>
              </a:spcAft>
              <a:buNone/>
            </a:pPr>
            <a:r>
              <a:rPr lang="en" sz="2500">
                <a:solidFill>
                  <a:srgbClr val="F08B54"/>
                </a:solidFill>
              </a:rPr>
              <a:t>AEL సిస్టమ్</a:t>
            </a:r>
            <a:endParaRPr sz="1500">
              <a:solidFill>
                <a:srgbClr val="F08B54"/>
              </a:solidFill>
            </a:endParaRPr>
          </a:p>
          <a:p>
            <a:pPr indent="-158750" lvl="0" marL="139700" rtl="0" algn="l">
              <a:lnSpc>
                <a:spcPct val="90000"/>
              </a:lnSpc>
              <a:spcBef>
                <a:spcPts val="1100"/>
              </a:spcBef>
              <a:spcAft>
                <a:spcPts val="0"/>
              </a:spcAft>
              <a:buSzPts val="2500"/>
              <a:buChar char="▪"/>
            </a:pPr>
            <a:r>
              <a:rPr lang="en" sz="2500"/>
              <a:t>AEL Key Activities</a:t>
            </a:r>
            <a:endParaRPr sz="2500"/>
          </a:p>
          <a:p>
            <a:pPr indent="0" lvl="0" marL="139700" rtl="0" algn="l">
              <a:lnSpc>
                <a:spcPct val="90000"/>
              </a:lnSpc>
              <a:spcBef>
                <a:spcPts val="0"/>
              </a:spcBef>
              <a:spcAft>
                <a:spcPts val="0"/>
              </a:spcAft>
              <a:buNone/>
            </a:pPr>
            <a:r>
              <a:rPr lang="en" sz="2500">
                <a:solidFill>
                  <a:srgbClr val="F08B54"/>
                </a:solidFill>
              </a:rPr>
              <a:t>కీలకమైన AEL యాక్టివిటీలు</a:t>
            </a:r>
            <a:endParaRPr sz="1500">
              <a:solidFill>
                <a:srgbClr val="F08B54"/>
              </a:solidFill>
            </a:endParaRPr>
          </a:p>
          <a:p>
            <a:pPr indent="-158750" lvl="0" marL="139700" rtl="0" algn="l">
              <a:lnSpc>
                <a:spcPct val="90000"/>
              </a:lnSpc>
              <a:spcBef>
                <a:spcPts val="1100"/>
              </a:spcBef>
              <a:spcAft>
                <a:spcPts val="0"/>
              </a:spcAft>
              <a:buSzPts val="2500"/>
              <a:buChar char="▪"/>
            </a:pPr>
            <a:r>
              <a:rPr b="0" i="0" lang="en" sz="2500" u="none" cap="none" strike="noStrike">
                <a:solidFill>
                  <a:srgbClr val="FFFFFF"/>
                </a:solidFill>
                <a:latin typeface="Corbel"/>
                <a:ea typeface="Corbel"/>
                <a:cs typeface="Corbel"/>
                <a:sym typeface="Corbel"/>
              </a:rPr>
              <a:t>Who Is Eligible for Services </a:t>
            </a:r>
            <a:endParaRPr sz="2500">
              <a:solidFill>
                <a:srgbClr val="FFFFFF"/>
              </a:solidFill>
            </a:endParaRPr>
          </a:p>
          <a:p>
            <a:pPr indent="0" lvl="0" marL="139700" rtl="0" algn="l">
              <a:lnSpc>
                <a:spcPct val="90000"/>
              </a:lnSpc>
              <a:spcBef>
                <a:spcPts val="0"/>
              </a:spcBef>
              <a:spcAft>
                <a:spcPts val="0"/>
              </a:spcAft>
              <a:buNone/>
            </a:pPr>
            <a:r>
              <a:rPr lang="en" sz="2500">
                <a:solidFill>
                  <a:srgbClr val="F08B54"/>
                </a:solidFill>
              </a:rPr>
              <a:t>ఈ సర్వీసులకు ఎవరు అర్హులు</a:t>
            </a:r>
            <a:endParaRPr sz="2500">
              <a:solidFill>
                <a:srgbClr val="F08B54"/>
              </a:solidFill>
            </a:endParaRPr>
          </a:p>
          <a:p>
            <a:pPr indent="-158750" lvl="0" marL="139700" rtl="0" algn="l">
              <a:lnSpc>
                <a:spcPct val="90000"/>
              </a:lnSpc>
              <a:spcBef>
                <a:spcPts val="1100"/>
              </a:spcBef>
              <a:spcAft>
                <a:spcPts val="0"/>
              </a:spcAft>
              <a:buSzPts val="2500"/>
              <a:buChar char="▪"/>
            </a:pPr>
            <a:r>
              <a:rPr lang="en" sz="2500"/>
              <a:t>How to Find A Provider </a:t>
            </a:r>
            <a:endParaRPr sz="2500"/>
          </a:p>
          <a:p>
            <a:pPr indent="0" lvl="0" marL="139700" rtl="0" algn="l">
              <a:lnSpc>
                <a:spcPct val="90000"/>
              </a:lnSpc>
              <a:spcBef>
                <a:spcPts val="0"/>
              </a:spcBef>
              <a:spcAft>
                <a:spcPts val="0"/>
              </a:spcAft>
              <a:buNone/>
            </a:pPr>
            <a:r>
              <a:rPr lang="en" sz="2500">
                <a:solidFill>
                  <a:srgbClr val="F08B54"/>
                </a:solidFill>
              </a:rPr>
              <a:t>ప్రొవైడర్‌ను ఎలా కనుగొనాలి</a:t>
            </a:r>
            <a:endParaRPr/>
          </a:p>
        </p:txBody>
      </p:sp>
      <p:pic>
        <p:nvPicPr>
          <p:cNvPr id="1379" name="Google Shape;1379;p179" title="Texas Workforce Commission Icon"/>
          <p:cNvPicPr preferRelativeResize="0"/>
          <p:nvPr/>
        </p:nvPicPr>
        <p:blipFill rotWithShape="1">
          <a:blip r:embed="rId3">
            <a:alphaModFix/>
          </a:blip>
          <a:srcRect b="0" l="0" r="0" t="0"/>
          <a:stretch/>
        </p:blipFill>
        <p:spPr>
          <a:xfrm>
            <a:off x="7816063" y="370637"/>
            <a:ext cx="848373" cy="8165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80"/>
          <p:cNvSpPr txBox="1"/>
          <p:nvPr>
            <p:ph type="title"/>
          </p:nvPr>
        </p:nvSpPr>
        <p:spPr>
          <a:xfrm>
            <a:off x="468191" y="207453"/>
            <a:ext cx="8466992"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rgbClr val="4B515F"/>
              </a:buClr>
              <a:buSzPts val="3300"/>
              <a:buFont typeface="Calibri"/>
              <a:buNone/>
            </a:pPr>
            <a:r>
              <a:rPr b="1" i="0" lang="en" u="none" cap="none" strike="noStrike">
                <a:solidFill>
                  <a:srgbClr val="4B515F"/>
                </a:solidFill>
                <a:latin typeface="Calibri"/>
                <a:ea typeface="Calibri"/>
                <a:cs typeface="Calibri"/>
                <a:sym typeface="Calibri"/>
              </a:rPr>
              <a:t>Why Is TWC AEL Important For Texas?</a:t>
            </a:r>
            <a:endParaRPr b="1" i="0" u="none" cap="none" strike="noStrike">
              <a:solidFill>
                <a:srgbClr val="4B515F"/>
              </a:solidFill>
              <a:latin typeface="Calibri"/>
              <a:ea typeface="Calibri"/>
              <a:cs typeface="Calibri"/>
              <a:sym typeface="Calibri"/>
            </a:endParaRPr>
          </a:p>
          <a:p>
            <a:pPr indent="0" lvl="0" marL="0" rtl="0" algn="l">
              <a:lnSpc>
                <a:spcPct val="85000"/>
              </a:lnSpc>
              <a:spcBef>
                <a:spcPts val="0"/>
              </a:spcBef>
              <a:spcAft>
                <a:spcPts val="0"/>
              </a:spcAft>
              <a:buClr>
                <a:srgbClr val="4B515F"/>
              </a:buClr>
              <a:buSzPts val="3300"/>
              <a:buFont typeface="Calibri"/>
              <a:buNone/>
            </a:pPr>
            <a:r>
              <a:rPr b="1" lang="en" sz="2900">
                <a:solidFill>
                  <a:srgbClr val="F16038"/>
                </a:solidFill>
                <a:latin typeface="Calibri"/>
                <a:ea typeface="Calibri"/>
                <a:cs typeface="Calibri"/>
                <a:sym typeface="Calibri"/>
              </a:rPr>
              <a:t>TWC AEL టెక్సాస్‌కు ఎందుకు ముఖ్యమైనది?</a:t>
            </a:r>
            <a:endParaRPr b="1" sz="2800">
              <a:solidFill>
                <a:srgbClr val="F16038"/>
              </a:solidFill>
              <a:latin typeface="Calibri"/>
              <a:ea typeface="Calibri"/>
              <a:cs typeface="Calibri"/>
              <a:sym typeface="Calibri"/>
            </a:endParaRPr>
          </a:p>
        </p:txBody>
      </p:sp>
      <p:sp>
        <p:nvSpPr>
          <p:cNvPr id="1385" name="Google Shape;1385;p180"/>
          <p:cNvSpPr txBox="1"/>
          <p:nvPr>
            <p:ph idx="1" type="body"/>
          </p:nvPr>
        </p:nvSpPr>
        <p:spPr>
          <a:xfrm>
            <a:off x="119600" y="1508525"/>
            <a:ext cx="3907500" cy="3483900"/>
          </a:xfrm>
          <a:prstGeom prst="rect">
            <a:avLst/>
          </a:prstGeom>
          <a:noFill/>
          <a:ln>
            <a:noFill/>
          </a:ln>
        </p:spPr>
        <p:txBody>
          <a:bodyPr anchorCtr="0" anchor="t" bIns="34275" lIns="0" spcFirstLastPara="1" rIns="0" wrap="square" tIns="34275">
            <a:noAutofit/>
          </a:bodyPr>
          <a:lstStyle/>
          <a:p>
            <a:pPr indent="0" lvl="0" marL="0" rtl="0" algn="l">
              <a:lnSpc>
                <a:spcPct val="90000"/>
              </a:lnSpc>
              <a:spcBef>
                <a:spcPts val="0"/>
              </a:spcBef>
              <a:spcAft>
                <a:spcPts val="0"/>
              </a:spcAft>
              <a:buSzPts val="1800"/>
              <a:buNone/>
            </a:pPr>
            <a:r>
              <a:rPr lang="en" sz="1500" u="sng">
                <a:latin typeface="Corbel"/>
                <a:ea typeface="Corbel"/>
                <a:cs typeface="Corbel"/>
                <a:sym typeface="Corbel"/>
              </a:rPr>
              <a:t>18-24 yrs. of age</a:t>
            </a:r>
            <a:r>
              <a:rPr lang="en" sz="1500" u="sng">
                <a:latin typeface="Corbel"/>
                <a:ea typeface="Corbel"/>
                <a:cs typeface="Corbel"/>
                <a:sym typeface="Corbel"/>
              </a:rPr>
              <a:t> /</a:t>
            </a:r>
            <a:r>
              <a:rPr lang="en" sz="1500" u="sng"/>
              <a:t> </a:t>
            </a:r>
            <a:r>
              <a:rPr lang="en" sz="1500" u="sng">
                <a:solidFill>
                  <a:srgbClr val="F08B54"/>
                </a:solidFill>
              </a:rPr>
              <a:t>18-24 సంవత్సరాల వయస్సు</a:t>
            </a:r>
            <a:endParaRPr sz="1400">
              <a:solidFill>
                <a:srgbClr val="F08B54"/>
              </a:solidFill>
            </a:endParaRPr>
          </a:p>
          <a:p>
            <a:pPr indent="-120650" lvl="0" marL="139700" rtl="0" algn="l">
              <a:lnSpc>
                <a:spcPct val="90000"/>
              </a:lnSpc>
              <a:spcBef>
                <a:spcPts val="1100"/>
              </a:spcBef>
              <a:spcAft>
                <a:spcPts val="0"/>
              </a:spcAft>
              <a:buSzPts val="1500"/>
              <a:buFont typeface="Noto Sans Symbols"/>
              <a:buChar char="❖"/>
            </a:pPr>
            <a:r>
              <a:rPr lang="en" sz="1500">
                <a:latin typeface="Corbel"/>
                <a:ea typeface="Corbel"/>
                <a:cs typeface="Corbel"/>
                <a:sym typeface="Corbel"/>
              </a:rPr>
              <a:t>13.9% do not have a high school diploma</a:t>
            </a:r>
            <a:endParaRPr sz="1500"/>
          </a:p>
          <a:p>
            <a:pPr indent="0" lvl="0" marL="139700" rtl="0" algn="l">
              <a:lnSpc>
                <a:spcPct val="90000"/>
              </a:lnSpc>
              <a:spcBef>
                <a:spcPts val="0"/>
              </a:spcBef>
              <a:spcAft>
                <a:spcPts val="0"/>
              </a:spcAft>
              <a:buNone/>
            </a:pPr>
            <a:r>
              <a:rPr lang="en" sz="1500">
                <a:solidFill>
                  <a:srgbClr val="F08B54"/>
                </a:solidFill>
              </a:rPr>
              <a:t>13.9% మందికి హైస్కూల్ డిప్లొమా లేదు</a:t>
            </a:r>
            <a:endParaRPr sz="1400">
              <a:solidFill>
                <a:srgbClr val="F08B54"/>
              </a:solidFill>
            </a:endParaRPr>
          </a:p>
          <a:p>
            <a:pPr indent="-120650" lvl="0" marL="139700" rtl="0" algn="l">
              <a:lnSpc>
                <a:spcPct val="90000"/>
              </a:lnSpc>
              <a:spcBef>
                <a:spcPts val="1100"/>
              </a:spcBef>
              <a:spcAft>
                <a:spcPts val="0"/>
              </a:spcAft>
              <a:buSzPts val="1500"/>
              <a:buFont typeface="Noto Sans Symbols"/>
              <a:buChar char="❖"/>
            </a:pPr>
            <a:r>
              <a:rPr lang="en" sz="1500" u="sng">
                <a:latin typeface="Corbel"/>
                <a:ea typeface="Corbel"/>
                <a:cs typeface="Corbel"/>
                <a:sym typeface="Corbel"/>
              </a:rPr>
              <a:t>25 + yrs. of age / </a:t>
            </a:r>
            <a:r>
              <a:rPr lang="en" sz="1500" u="sng">
                <a:solidFill>
                  <a:srgbClr val="F08B54"/>
                </a:solidFill>
              </a:rPr>
              <a:t>25 + సంవత్సరాల వయస్సు</a:t>
            </a:r>
            <a:endParaRPr sz="1400">
              <a:solidFill>
                <a:srgbClr val="F08B54"/>
              </a:solidFill>
            </a:endParaRPr>
          </a:p>
          <a:p>
            <a:pPr indent="-107950" lvl="1" marL="304800" rtl="0" algn="l">
              <a:lnSpc>
                <a:spcPct val="90000"/>
              </a:lnSpc>
              <a:spcBef>
                <a:spcPts val="300"/>
              </a:spcBef>
              <a:spcAft>
                <a:spcPts val="0"/>
              </a:spcAft>
              <a:buSzPts val="1500"/>
              <a:buChar char="▪"/>
            </a:pPr>
            <a:r>
              <a:rPr lang="en">
                <a:latin typeface="Corbel"/>
                <a:ea typeface="Corbel"/>
                <a:cs typeface="Corbel"/>
                <a:sym typeface="Corbel"/>
              </a:rPr>
              <a:t>Estimated &gt;2.8M lack a high school diploma or </a:t>
            </a:r>
            <a:r>
              <a:rPr lang="en">
                <a:latin typeface="Corbel"/>
                <a:ea typeface="Corbel"/>
                <a:cs typeface="Corbel"/>
                <a:sym typeface="Corbel"/>
              </a:rPr>
              <a:t>an equivalent</a:t>
            </a:r>
            <a:r>
              <a:rPr lang="en">
                <a:latin typeface="Corbel"/>
                <a:ea typeface="Corbel"/>
                <a:cs typeface="Corbel"/>
                <a:sym typeface="Corbel"/>
              </a:rPr>
              <a:t> </a:t>
            </a:r>
            <a:endParaRPr/>
          </a:p>
          <a:p>
            <a:pPr indent="0" lvl="0" marL="304800" rtl="0" algn="l">
              <a:lnSpc>
                <a:spcPct val="90000"/>
              </a:lnSpc>
              <a:spcBef>
                <a:spcPts val="0"/>
              </a:spcBef>
              <a:spcAft>
                <a:spcPts val="0"/>
              </a:spcAft>
              <a:buNone/>
            </a:pPr>
            <a:r>
              <a:rPr lang="en" sz="1500">
                <a:solidFill>
                  <a:srgbClr val="F08B54"/>
                </a:solidFill>
              </a:rPr>
              <a:t>అంచనా  &gt;2.8మిలియన్లకి హైస్కూల్ డిప్లొమా లేదా దానికి సమానమైనది లేదు</a:t>
            </a:r>
            <a:endParaRPr sz="1200">
              <a:solidFill>
                <a:srgbClr val="F08B54"/>
              </a:solidFill>
            </a:endParaRPr>
          </a:p>
          <a:p>
            <a:pPr indent="-25400" lvl="0" marL="139700" rtl="0" algn="l">
              <a:lnSpc>
                <a:spcPct val="90000"/>
              </a:lnSpc>
              <a:spcBef>
                <a:spcPts val="1200"/>
              </a:spcBef>
              <a:spcAft>
                <a:spcPts val="0"/>
              </a:spcAft>
              <a:buSzPts val="1800"/>
              <a:buNone/>
            </a:pPr>
            <a:r>
              <a:t/>
            </a:r>
            <a:endParaRPr sz="1400">
              <a:solidFill>
                <a:srgbClr val="F08B54"/>
              </a:solidFill>
            </a:endParaRPr>
          </a:p>
        </p:txBody>
      </p:sp>
      <p:sp>
        <p:nvSpPr>
          <p:cNvPr id="1386" name="Google Shape;1386;p180"/>
          <p:cNvSpPr txBox="1"/>
          <p:nvPr/>
        </p:nvSpPr>
        <p:spPr>
          <a:xfrm>
            <a:off x="4376881" y="1508515"/>
            <a:ext cx="2136600" cy="3483900"/>
          </a:xfrm>
          <a:prstGeom prst="rect">
            <a:avLst/>
          </a:prstGeom>
          <a:noFill/>
          <a:ln>
            <a:noFill/>
          </a:ln>
        </p:spPr>
        <p:txBody>
          <a:bodyPr anchorCtr="0" anchor="t" bIns="34275" lIns="0" spcFirstLastPara="1" rIns="0" wrap="square" tIns="34275">
            <a:noAutofit/>
          </a:bodyPr>
          <a:lstStyle/>
          <a:p>
            <a:pPr indent="0" lvl="0" marL="0" marR="0" rtl="0" algn="l">
              <a:lnSpc>
                <a:spcPct val="90000"/>
              </a:lnSpc>
              <a:spcBef>
                <a:spcPts val="0"/>
              </a:spcBef>
              <a:spcAft>
                <a:spcPts val="0"/>
              </a:spcAft>
              <a:buClr>
                <a:schemeClr val="lt1"/>
              </a:buClr>
              <a:buSzPts val="1800"/>
              <a:buFont typeface="Noto Sans Symbols"/>
              <a:buNone/>
            </a:pPr>
            <a:r>
              <a:rPr b="0" i="0" lang="en" sz="1700" u="none" cap="none" strike="noStrike">
                <a:solidFill>
                  <a:schemeClr val="lt1"/>
                </a:solidFill>
                <a:latin typeface="Corbel"/>
                <a:ea typeface="Corbel"/>
                <a:cs typeface="Corbel"/>
                <a:sym typeface="Corbel"/>
              </a:rPr>
              <a:t>1.2 million adults in Texas say they speak </a:t>
            </a:r>
            <a:r>
              <a:rPr b="0" i="0" lang="en" sz="1600" u="none" cap="none" strike="noStrike">
                <a:solidFill>
                  <a:schemeClr val="lt1"/>
                </a:solidFill>
                <a:latin typeface="Corbel"/>
                <a:ea typeface="Corbel"/>
                <a:cs typeface="Corbel"/>
                <a:sym typeface="Corbel"/>
              </a:rPr>
              <a:t>English less than well </a:t>
            </a:r>
            <a:endParaRPr sz="1600">
              <a:solidFill>
                <a:schemeClr val="lt1"/>
              </a:solidFill>
              <a:latin typeface="Corbel"/>
              <a:ea typeface="Corbel"/>
              <a:cs typeface="Corbel"/>
              <a:sym typeface="Corbel"/>
            </a:endParaRPr>
          </a:p>
          <a:p>
            <a:pPr indent="0" lvl="0" marL="0" marR="0" rtl="0" algn="l">
              <a:lnSpc>
                <a:spcPct val="90000"/>
              </a:lnSpc>
              <a:spcBef>
                <a:spcPts val="0"/>
              </a:spcBef>
              <a:spcAft>
                <a:spcPts val="0"/>
              </a:spcAft>
              <a:buClr>
                <a:schemeClr val="lt1"/>
              </a:buClr>
              <a:buSzPts val="1800"/>
              <a:buFont typeface="Noto Sans Symbols"/>
              <a:buNone/>
            </a:pPr>
            <a:r>
              <a:rPr lang="en" sz="1600">
                <a:solidFill>
                  <a:srgbClr val="F08B54"/>
                </a:solidFill>
                <a:latin typeface="Corbel"/>
                <a:ea typeface="Corbel"/>
                <a:cs typeface="Corbel"/>
                <a:sym typeface="Corbel"/>
              </a:rPr>
              <a:t>టెక్సాస్‌లోని 1.2 మిలియన్ల మంది పెద్దలు తాము ఇంగ్లీషు అంత బాగా మాట్లాడలేమని చెప్పారు</a:t>
            </a:r>
            <a:endParaRPr b="0" i="0" sz="1600" u="none" cap="none" strike="noStrike">
              <a:solidFill>
                <a:srgbClr val="F08B54"/>
              </a:solidFill>
              <a:latin typeface="Corbel"/>
              <a:ea typeface="Corbel"/>
              <a:cs typeface="Corbel"/>
              <a:sym typeface="Corbel"/>
            </a:endParaRPr>
          </a:p>
        </p:txBody>
      </p:sp>
      <p:sp>
        <p:nvSpPr>
          <p:cNvPr id="1387" name="Google Shape;1387;p180"/>
          <p:cNvSpPr txBox="1"/>
          <p:nvPr/>
        </p:nvSpPr>
        <p:spPr>
          <a:xfrm>
            <a:off x="6863239" y="1452278"/>
            <a:ext cx="2136600" cy="3483900"/>
          </a:xfrm>
          <a:prstGeom prst="rect">
            <a:avLst/>
          </a:prstGeom>
          <a:noFill/>
          <a:ln>
            <a:noFill/>
          </a:ln>
        </p:spPr>
        <p:txBody>
          <a:bodyPr anchorCtr="0" anchor="t" bIns="34275" lIns="0" spcFirstLastPara="1" rIns="0" wrap="square" tIns="34275">
            <a:noAutofit/>
          </a:bodyPr>
          <a:lstStyle/>
          <a:p>
            <a:pPr indent="0" lvl="0" marL="0" marR="0" rtl="0" algn="l">
              <a:lnSpc>
                <a:spcPct val="90000"/>
              </a:lnSpc>
              <a:spcBef>
                <a:spcPts val="0"/>
              </a:spcBef>
              <a:spcAft>
                <a:spcPts val="0"/>
              </a:spcAft>
              <a:buClr>
                <a:schemeClr val="lt1"/>
              </a:buClr>
              <a:buSzPts val="1800"/>
              <a:buFont typeface="Noto Sans Symbols"/>
              <a:buNone/>
            </a:pPr>
            <a:r>
              <a:rPr b="0" i="0" lang="en" sz="1700" u="none" cap="none" strike="noStrike">
                <a:solidFill>
                  <a:schemeClr val="lt1"/>
                </a:solidFill>
                <a:latin typeface="Corbel"/>
                <a:ea typeface="Corbel"/>
                <a:cs typeface="Corbel"/>
                <a:sym typeface="Corbel"/>
              </a:rPr>
              <a:t>21% of adults (43 million)</a:t>
            </a:r>
            <a:r>
              <a:rPr b="0" i="0" lang="en" sz="1700" u="none" cap="none" strike="noStrike">
                <a:solidFill>
                  <a:schemeClr val="lt1"/>
                </a:solidFill>
                <a:latin typeface="Corbel"/>
                <a:ea typeface="Corbel"/>
                <a:cs typeface="Corbel"/>
                <a:sym typeface="Corbel"/>
              </a:rPr>
              <a:t> read below the 5th grade level </a:t>
            </a:r>
            <a:endParaRPr sz="1700">
              <a:solidFill>
                <a:schemeClr val="lt1"/>
              </a:solidFill>
              <a:latin typeface="Corbel"/>
              <a:ea typeface="Corbel"/>
              <a:cs typeface="Corbel"/>
              <a:sym typeface="Corbel"/>
            </a:endParaRPr>
          </a:p>
          <a:p>
            <a:pPr indent="0" lvl="0" marL="0" marR="0" rtl="0" algn="l">
              <a:lnSpc>
                <a:spcPct val="90000"/>
              </a:lnSpc>
              <a:spcBef>
                <a:spcPts val="0"/>
              </a:spcBef>
              <a:spcAft>
                <a:spcPts val="0"/>
              </a:spcAft>
              <a:buClr>
                <a:schemeClr val="lt1"/>
              </a:buClr>
              <a:buSzPts val="1800"/>
              <a:buFont typeface="Noto Sans Symbols"/>
              <a:buNone/>
            </a:pPr>
            <a:r>
              <a:rPr lang="en" sz="1700">
                <a:solidFill>
                  <a:srgbClr val="F08B54"/>
                </a:solidFill>
                <a:latin typeface="Corbel"/>
                <a:ea typeface="Corbel"/>
                <a:cs typeface="Corbel"/>
                <a:sym typeface="Corbel"/>
              </a:rPr>
              <a:t>21% మంది పెద్దలు (43 మిలియన్లు) 5వ తరగతి స్థాయి కంటే తక్కువ చదివారు</a:t>
            </a:r>
            <a:endParaRPr b="0" i="0" sz="1700" u="none" cap="none" strike="noStrike">
              <a:solidFill>
                <a:srgbClr val="F08B54"/>
              </a:solidFill>
              <a:latin typeface="Corbel"/>
              <a:ea typeface="Corbel"/>
              <a:cs typeface="Corbel"/>
              <a:sym typeface="Corbel"/>
            </a:endParaRPr>
          </a:p>
        </p:txBody>
      </p:sp>
      <p:pic>
        <p:nvPicPr>
          <p:cNvPr id="1388" name="Google Shape;1388;p180"/>
          <p:cNvPicPr preferRelativeResize="0"/>
          <p:nvPr/>
        </p:nvPicPr>
        <p:blipFill rotWithShape="1">
          <a:blip r:embed="rId3">
            <a:alphaModFix/>
          </a:blip>
          <a:srcRect b="0" l="0" r="0" t="0"/>
          <a:stretch/>
        </p:blipFill>
        <p:spPr>
          <a:xfrm>
            <a:off x="6928027" y="3532771"/>
            <a:ext cx="2007137" cy="1404844"/>
          </a:xfrm>
          <a:prstGeom prst="rect">
            <a:avLst/>
          </a:prstGeom>
          <a:noFill/>
          <a:ln>
            <a:noFill/>
          </a:ln>
        </p:spPr>
      </p:pic>
      <p:pic>
        <p:nvPicPr>
          <p:cNvPr id="1389" name="Google Shape;1389;p180"/>
          <p:cNvPicPr preferRelativeResize="0"/>
          <p:nvPr/>
        </p:nvPicPr>
        <p:blipFill rotWithShape="1">
          <a:blip r:embed="rId4">
            <a:alphaModFix/>
          </a:blip>
          <a:srcRect b="47207" l="0" r="0" t="0"/>
          <a:stretch/>
        </p:blipFill>
        <p:spPr>
          <a:xfrm>
            <a:off x="468200" y="3581550"/>
            <a:ext cx="2929717" cy="1307301"/>
          </a:xfrm>
          <a:prstGeom prst="rect">
            <a:avLst/>
          </a:prstGeom>
          <a:noFill/>
          <a:ln>
            <a:noFill/>
          </a:ln>
        </p:spPr>
      </p:pic>
      <p:pic>
        <p:nvPicPr>
          <p:cNvPr id="1390" name="Google Shape;1390;p180"/>
          <p:cNvPicPr preferRelativeResize="0"/>
          <p:nvPr/>
        </p:nvPicPr>
        <p:blipFill rotWithShape="1">
          <a:blip r:embed="rId5">
            <a:alphaModFix/>
          </a:blip>
          <a:srcRect b="0" l="0" r="0" t="0"/>
          <a:stretch/>
        </p:blipFill>
        <p:spPr>
          <a:xfrm>
            <a:off x="8163658" y="526183"/>
            <a:ext cx="771525" cy="746503"/>
          </a:xfrm>
          <a:prstGeom prst="rect">
            <a:avLst/>
          </a:prstGeom>
          <a:noFill/>
          <a:ln>
            <a:noFill/>
          </a:ln>
        </p:spPr>
      </p:pic>
      <p:pic>
        <p:nvPicPr>
          <p:cNvPr id="1391" name="Google Shape;1391;p180"/>
          <p:cNvPicPr preferRelativeResize="0"/>
          <p:nvPr/>
        </p:nvPicPr>
        <p:blipFill rotWithShape="1">
          <a:blip r:embed="rId6">
            <a:alphaModFix/>
          </a:blip>
          <a:srcRect b="0" l="0" r="0" t="0"/>
          <a:stretch/>
        </p:blipFill>
        <p:spPr>
          <a:xfrm>
            <a:off x="4462922" y="3581546"/>
            <a:ext cx="1964531" cy="13073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pic>
        <p:nvPicPr>
          <p:cNvPr id="1396" name="Google Shape;1396;p181"/>
          <p:cNvPicPr preferRelativeResize="0"/>
          <p:nvPr>
            <p:ph idx="1" type="body"/>
          </p:nvPr>
        </p:nvPicPr>
        <p:blipFill rotWithShape="1">
          <a:blip r:embed="rId3">
            <a:alphaModFix/>
          </a:blip>
          <a:srcRect b="0" l="0" r="0" t="0"/>
          <a:stretch/>
        </p:blipFill>
        <p:spPr>
          <a:xfrm>
            <a:off x="6006600" y="1188150"/>
            <a:ext cx="2943300" cy="2593200"/>
          </a:xfrm>
          <a:prstGeom prst="rect">
            <a:avLst/>
          </a:prstGeom>
          <a:noFill/>
          <a:ln>
            <a:noFill/>
          </a:ln>
        </p:spPr>
      </p:pic>
      <p:pic>
        <p:nvPicPr>
          <p:cNvPr id="1397" name="Google Shape;1397;p181"/>
          <p:cNvPicPr preferRelativeResize="0"/>
          <p:nvPr/>
        </p:nvPicPr>
        <p:blipFill rotWithShape="1">
          <a:blip r:embed="rId4">
            <a:alphaModFix/>
          </a:blip>
          <a:srcRect b="0" l="0" r="0" t="0"/>
          <a:stretch/>
        </p:blipFill>
        <p:spPr>
          <a:xfrm>
            <a:off x="7817303" y="369687"/>
            <a:ext cx="845893" cy="818459"/>
          </a:xfrm>
          <a:prstGeom prst="rect">
            <a:avLst/>
          </a:prstGeom>
          <a:noFill/>
          <a:ln>
            <a:noFill/>
          </a:ln>
        </p:spPr>
      </p:pic>
      <p:sp>
        <p:nvSpPr>
          <p:cNvPr id="1398" name="Google Shape;1398;p181"/>
          <p:cNvSpPr txBox="1"/>
          <p:nvPr/>
        </p:nvSpPr>
        <p:spPr>
          <a:xfrm>
            <a:off x="457472" y="217350"/>
            <a:ext cx="7397700" cy="1123200"/>
          </a:xfrm>
          <a:prstGeom prst="rect">
            <a:avLst/>
          </a:prstGeom>
          <a:noFill/>
          <a:ln>
            <a:noFill/>
          </a:ln>
        </p:spPr>
        <p:txBody>
          <a:bodyPr anchorCtr="0" anchor="ctr" bIns="34275" lIns="68575" spcFirstLastPara="1" rIns="68575" wrap="square" tIns="34275">
            <a:normAutofit/>
          </a:bodyPr>
          <a:lstStyle/>
          <a:p>
            <a:pPr indent="0" lvl="0" marL="0" marR="0" rtl="0" algn="l">
              <a:lnSpc>
                <a:spcPct val="85000"/>
              </a:lnSpc>
              <a:spcBef>
                <a:spcPts val="0"/>
              </a:spcBef>
              <a:spcAft>
                <a:spcPts val="0"/>
              </a:spcAft>
              <a:buClr>
                <a:schemeClr val="dk1"/>
              </a:buClr>
              <a:buSzPts val="3000"/>
              <a:buFont typeface="Corbel"/>
              <a:buNone/>
            </a:pPr>
            <a:r>
              <a:rPr b="0" i="0" lang="en" sz="3000" u="none" cap="none" strike="noStrike">
                <a:solidFill>
                  <a:schemeClr val="dk1"/>
                </a:solidFill>
                <a:latin typeface="Corbel"/>
                <a:ea typeface="Corbel"/>
                <a:cs typeface="Corbel"/>
                <a:sym typeface="Corbel"/>
              </a:rPr>
              <a:t>THE TWC AEL SYSTEM</a:t>
            </a:r>
            <a:endParaRPr sz="3000">
              <a:solidFill>
                <a:schemeClr val="dk1"/>
              </a:solidFill>
              <a:latin typeface="Corbel"/>
              <a:ea typeface="Corbel"/>
              <a:cs typeface="Corbel"/>
              <a:sym typeface="Corbel"/>
            </a:endParaRPr>
          </a:p>
          <a:p>
            <a:pPr indent="0" lvl="0" marL="0" marR="0" rtl="0" algn="l">
              <a:lnSpc>
                <a:spcPct val="85000"/>
              </a:lnSpc>
              <a:spcBef>
                <a:spcPts val="0"/>
              </a:spcBef>
              <a:spcAft>
                <a:spcPts val="0"/>
              </a:spcAft>
              <a:buClr>
                <a:schemeClr val="dk1"/>
              </a:buClr>
              <a:buSzPts val="3000"/>
              <a:buFont typeface="Corbel"/>
              <a:buNone/>
            </a:pPr>
            <a:r>
              <a:rPr lang="en" sz="2700">
                <a:solidFill>
                  <a:srgbClr val="F16038"/>
                </a:solidFill>
                <a:latin typeface="Corbel"/>
                <a:ea typeface="Corbel"/>
                <a:cs typeface="Corbel"/>
                <a:sym typeface="Corbel"/>
              </a:rPr>
              <a:t>TWC అడల్ట్ ఎడ్యుకేషన్ మరియు లిటరసీ సిస్టమ్ </a:t>
            </a:r>
            <a:endParaRPr b="0" i="0" sz="2700" u="none" cap="none" strike="noStrike">
              <a:solidFill>
                <a:srgbClr val="F16038"/>
              </a:solidFill>
              <a:latin typeface="Corbel"/>
              <a:ea typeface="Corbel"/>
              <a:cs typeface="Corbel"/>
              <a:sym typeface="Corbel"/>
            </a:endParaRPr>
          </a:p>
        </p:txBody>
      </p:sp>
      <p:sp>
        <p:nvSpPr>
          <p:cNvPr id="1399" name="Google Shape;1399;p181"/>
          <p:cNvSpPr txBox="1"/>
          <p:nvPr/>
        </p:nvSpPr>
        <p:spPr>
          <a:xfrm>
            <a:off x="78000" y="1379463"/>
            <a:ext cx="5928600" cy="273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500" u="none" cap="none" strike="noStrike">
                <a:solidFill>
                  <a:schemeClr val="lt1"/>
                </a:solidFill>
                <a:latin typeface="Corbel"/>
                <a:ea typeface="Corbel"/>
                <a:cs typeface="Corbel"/>
                <a:sym typeface="Corbel"/>
              </a:rPr>
              <a:t>Primary Grant Recipients /</a:t>
            </a:r>
            <a:r>
              <a:rPr b="0" i="0" lang="en" sz="1500" u="none" cap="none" strike="noStrike">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ప్రాథమిక గ్రాంట్ గ్రహీతలు</a:t>
            </a:r>
            <a:r>
              <a:rPr b="0" i="0" lang="en" sz="1500" u="none" cap="none" strike="noStrike">
                <a:solidFill>
                  <a:schemeClr val="lt1"/>
                </a:solidFill>
                <a:latin typeface="Corbel"/>
                <a:ea typeface="Corbel"/>
                <a:cs typeface="Corbel"/>
                <a:sym typeface="Corbel"/>
              </a:rPr>
              <a:t>:</a:t>
            </a:r>
            <a:endParaRPr sz="1500"/>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Community Colleges (18) / </a:t>
            </a:r>
            <a:r>
              <a:rPr lang="en" sz="1500">
                <a:solidFill>
                  <a:srgbClr val="F08B54"/>
                </a:solidFill>
                <a:latin typeface="Corbel"/>
                <a:ea typeface="Corbel"/>
                <a:cs typeface="Corbel"/>
                <a:sym typeface="Corbel"/>
              </a:rPr>
              <a:t>కమ్యూనిటీ కాలేజీలు (18)</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Workforce Boards (4) /</a:t>
            </a:r>
            <a:r>
              <a:rPr lang="en" sz="1500">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వర్క్‌ఫోర్స్ బోర్డులు (4)</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ISDs (5) /</a:t>
            </a:r>
            <a:r>
              <a:rPr lang="en" sz="1500">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ISDలు (5)</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Non-Profits (2) /</a:t>
            </a:r>
            <a:r>
              <a:rPr lang="en" sz="1500">
                <a:solidFill>
                  <a:srgbClr val="F08B54"/>
                </a:solidFill>
                <a:latin typeface="Corbel"/>
                <a:ea typeface="Corbel"/>
                <a:cs typeface="Corbel"/>
                <a:sym typeface="Corbel"/>
              </a:rPr>
              <a:t> </a:t>
            </a:r>
            <a:r>
              <a:rPr lang="en" sz="1500">
                <a:solidFill>
                  <a:srgbClr val="F08B54"/>
                </a:solidFill>
                <a:latin typeface="Corbel"/>
                <a:ea typeface="Corbel"/>
                <a:cs typeface="Corbel"/>
                <a:sym typeface="Corbel"/>
              </a:rPr>
              <a:t>లాభాపేక్ష లేనివి (2)</a:t>
            </a:r>
            <a:endParaRPr sz="1500">
              <a:solidFill>
                <a:srgbClr val="F08B54"/>
              </a:solidFill>
              <a:latin typeface="Corbel"/>
              <a:ea typeface="Corbel"/>
              <a:cs typeface="Corbel"/>
              <a:sym typeface="Corbel"/>
            </a:endParaRPr>
          </a:p>
          <a:p>
            <a:pPr indent="-323850" lvl="0" marL="457200" marR="0" rtl="0" algn="l">
              <a:spcBef>
                <a:spcPts val="0"/>
              </a:spcBef>
              <a:spcAft>
                <a:spcPts val="0"/>
              </a:spcAft>
              <a:buClr>
                <a:schemeClr val="lt1"/>
              </a:buClr>
              <a:buSzPts val="1500"/>
              <a:buFont typeface="Corbel"/>
              <a:buChar char="●"/>
            </a:pPr>
            <a:r>
              <a:rPr lang="en" sz="1500">
                <a:solidFill>
                  <a:schemeClr val="lt1"/>
                </a:solidFill>
                <a:latin typeface="Corbel"/>
                <a:ea typeface="Corbel"/>
                <a:cs typeface="Corbel"/>
                <a:sym typeface="Corbel"/>
              </a:rPr>
              <a:t>Educational Service Centers (7)</a:t>
            </a:r>
            <a:r>
              <a:rPr lang="en" sz="1500">
                <a:solidFill>
                  <a:schemeClr val="lt1"/>
                </a:solidFill>
                <a:latin typeface="Corbel"/>
                <a:ea typeface="Corbel"/>
                <a:cs typeface="Corbel"/>
                <a:sym typeface="Corbel"/>
              </a:rPr>
              <a:t> / </a:t>
            </a:r>
            <a:r>
              <a:rPr lang="en" sz="1500">
                <a:solidFill>
                  <a:srgbClr val="F08B54"/>
                </a:solidFill>
                <a:latin typeface="Corbel"/>
                <a:ea typeface="Corbel"/>
                <a:cs typeface="Corbel"/>
                <a:sym typeface="Corbel"/>
              </a:rPr>
              <a:t>విద్యా సేవలను అందించే కేంద్రాలు (7)</a:t>
            </a:r>
            <a:endParaRPr sz="1500">
              <a:solidFill>
                <a:schemeClr val="lt1"/>
              </a:solidFill>
              <a:latin typeface="Corbel"/>
              <a:ea typeface="Corbel"/>
              <a:cs typeface="Corbel"/>
              <a:sym typeface="Corbel"/>
            </a:endParaRPr>
          </a:p>
          <a:p>
            <a:pPr indent="0" lvl="0" marL="0" marR="0" rtl="0" algn="l">
              <a:spcBef>
                <a:spcPts val="0"/>
              </a:spcBef>
              <a:spcAft>
                <a:spcPts val="0"/>
              </a:spcAft>
              <a:buNone/>
            </a:pPr>
            <a:r>
              <a:rPr lang="en" sz="1500">
                <a:solidFill>
                  <a:schemeClr val="lt1"/>
                </a:solidFill>
                <a:latin typeface="Corbel"/>
                <a:ea typeface="Corbel"/>
                <a:cs typeface="Corbel"/>
                <a:sym typeface="Corbel"/>
              </a:rPr>
              <a:t>Over $80 million investment </a:t>
            </a:r>
            <a:endParaRPr sz="1500">
              <a:solidFill>
                <a:schemeClr val="lt1"/>
              </a:solidFill>
              <a:latin typeface="Corbel"/>
              <a:ea typeface="Corbel"/>
              <a:cs typeface="Corbel"/>
              <a:sym typeface="Corbel"/>
            </a:endParaRPr>
          </a:p>
          <a:p>
            <a:pPr indent="0" lvl="0" marL="0" marR="0" rtl="0" algn="l">
              <a:spcBef>
                <a:spcPts val="0"/>
              </a:spcBef>
              <a:spcAft>
                <a:spcPts val="0"/>
              </a:spcAft>
              <a:buNone/>
            </a:pPr>
            <a:r>
              <a:rPr lang="en" sz="1500">
                <a:solidFill>
                  <a:srgbClr val="F08B54"/>
                </a:solidFill>
                <a:latin typeface="Corbel"/>
                <a:ea typeface="Corbel"/>
                <a:cs typeface="Corbel"/>
                <a:sym typeface="Corbel"/>
              </a:rPr>
              <a:t>$80 మిలియన్లకు పైగా పెట్టుబడి</a:t>
            </a:r>
            <a:endParaRPr sz="1500">
              <a:solidFill>
                <a:srgbClr val="F08B54"/>
              </a:solidFill>
            </a:endParaRPr>
          </a:p>
          <a:p>
            <a:pPr indent="0" lvl="0" marL="0" marR="0" rtl="0" algn="l">
              <a:spcBef>
                <a:spcPts val="1000"/>
              </a:spcBef>
              <a:spcAft>
                <a:spcPts val="0"/>
              </a:spcAft>
              <a:buNone/>
            </a:pPr>
            <a:r>
              <a:rPr lang="en" sz="1500">
                <a:solidFill>
                  <a:schemeClr val="lt1"/>
                </a:solidFill>
                <a:latin typeface="Corbel"/>
                <a:ea typeface="Corbel"/>
                <a:cs typeface="Corbel"/>
                <a:sym typeface="Corbel"/>
              </a:rPr>
              <a:t>76k+ Students Served Annually</a:t>
            </a:r>
            <a:endParaRPr sz="1500">
              <a:solidFill>
                <a:schemeClr val="lt1"/>
              </a:solidFill>
              <a:latin typeface="Corbel"/>
              <a:ea typeface="Corbel"/>
              <a:cs typeface="Corbel"/>
              <a:sym typeface="Corbel"/>
            </a:endParaRPr>
          </a:p>
          <a:p>
            <a:pPr indent="0" lvl="0" marL="0" marR="0" rtl="0" algn="l">
              <a:spcBef>
                <a:spcPts val="0"/>
              </a:spcBef>
              <a:spcAft>
                <a:spcPts val="0"/>
              </a:spcAft>
              <a:buNone/>
            </a:pPr>
            <a:r>
              <a:rPr lang="en" sz="1500">
                <a:solidFill>
                  <a:srgbClr val="F08B54"/>
                </a:solidFill>
                <a:latin typeface="Corbel"/>
                <a:ea typeface="Corbel"/>
                <a:cs typeface="Corbel"/>
                <a:sym typeface="Corbel"/>
              </a:rPr>
              <a:t>76k+విద్యార్థులకు ఏటా సేవలందిస్తున్నారు  </a:t>
            </a:r>
            <a:endParaRPr>
              <a:solidFill>
                <a:srgbClr val="F08B54"/>
              </a:solidFill>
              <a:latin typeface="Corbel"/>
              <a:ea typeface="Corbel"/>
              <a:cs typeface="Corbel"/>
              <a:sym typeface="Corbel"/>
            </a:endParaRPr>
          </a:p>
        </p:txBody>
      </p:sp>
      <p:sp>
        <p:nvSpPr>
          <p:cNvPr id="1400" name="Google Shape;1400;p181"/>
          <p:cNvSpPr txBox="1"/>
          <p:nvPr/>
        </p:nvSpPr>
        <p:spPr>
          <a:xfrm>
            <a:off x="67500" y="4143075"/>
            <a:ext cx="90090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500" u="none" cap="none" strike="noStrike">
                <a:solidFill>
                  <a:schemeClr val="lt1"/>
                </a:solidFill>
                <a:latin typeface="Calibri"/>
                <a:ea typeface="Calibri"/>
                <a:cs typeface="Calibri"/>
                <a:sym typeface="Calibri"/>
              </a:rPr>
              <a:t>TWC-AEL currently provides services through roughly 60 programs throughout Texas covering 28 Workforce Development Board areas and 254 Counties. </a:t>
            </a:r>
            <a:endParaRPr sz="1500">
              <a:solidFill>
                <a:schemeClr val="lt1"/>
              </a:solidFill>
              <a:latin typeface="Calibri"/>
              <a:ea typeface="Calibri"/>
              <a:cs typeface="Calibri"/>
              <a:sym typeface="Calibri"/>
            </a:endParaRPr>
          </a:p>
          <a:p>
            <a:pPr indent="0" lvl="0" marL="0" marR="0" rtl="0" algn="l">
              <a:spcBef>
                <a:spcPts val="0"/>
              </a:spcBef>
              <a:spcAft>
                <a:spcPts val="0"/>
              </a:spcAft>
              <a:buNone/>
            </a:pPr>
            <a:r>
              <a:rPr lang="en" sz="1500">
                <a:solidFill>
                  <a:srgbClr val="F08B54"/>
                </a:solidFill>
                <a:latin typeface="Calibri"/>
                <a:ea typeface="Calibri"/>
                <a:cs typeface="Calibri"/>
                <a:sym typeface="Calibri"/>
              </a:rPr>
              <a:t>TWC-AEL ప్రస్తుతం టెక్సాస్ అంతటా 28 వర్క్‌ఫోర్స్ డెవలప్‌మెంట్ బోర్డ్ ప్రాంతాలను, 254 కౌంటీలను కవర్ చేస్తూ దాదాపు 60 ప్రోగ్రామ్‌ల ద్వారా సేవలను అందిస్తోంది.</a:t>
            </a:r>
            <a:endParaRPr sz="1500">
              <a:solidFill>
                <a:srgbClr val="F08B54"/>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grpSp>
        <p:nvGrpSpPr>
          <p:cNvPr id="1406" name="Google Shape;1406;p182"/>
          <p:cNvGrpSpPr/>
          <p:nvPr/>
        </p:nvGrpSpPr>
        <p:grpSpPr>
          <a:xfrm>
            <a:off x="2584173" y="1173481"/>
            <a:ext cx="1071562" cy="508397"/>
            <a:chOff x="3445564" y="1564641"/>
            <a:chExt cx="1428750" cy="677863"/>
          </a:xfrm>
        </p:grpSpPr>
        <p:sp>
          <p:nvSpPr>
            <p:cNvPr id="1407" name="Google Shape;1407;p182"/>
            <p:cNvSpPr/>
            <p:nvPr/>
          </p:nvSpPr>
          <p:spPr>
            <a:xfrm>
              <a:off x="3445564" y="1564641"/>
              <a:ext cx="1428750" cy="677863"/>
            </a:xfrm>
            <a:custGeom>
              <a:rect b="b" l="l" r="r" t="t"/>
              <a:pathLst>
                <a:path extrusionOk="0" h="180" w="379">
                  <a:moveTo>
                    <a:pt x="0" y="58"/>
                  </a:moveTo>
                  <a:cubicBezTo>
                    <a:pt x="0" y="58"/>
                    <a:pt x="50" y="143"/>
                    <a:pt x="70" y="180"/>
                  </a:cubicBezTo>
                  <a:cubicBezTo>
                    <a:pt x="144" y="151"/>
                    <a:pt x="233" y="151"/>
                    <a:pt x="306" y="179"/>
                  </a:cubicBezTo>
                  <a:cubicBezTo>
                    <a:pt x="344" y="116"/>
                    <a:pt x="367" y="75"/>
                    <a:pt x="379" y="55"/>
                  </a:cubicBezTo>
                  <a:cubicBezTo>
                    <a:pt x="263" y="3"/>
                    <a:pt x="121" y="0"/>
                    <a:pt x="0" y="58"/>
                  </a:cubicBezTo>
                  <a:close/>
                </a:path>
              </a:pathLst>
            </a:custGeom>
            <a:gradFill>
              <a:gsLst>
                <a:gs pos="0">
                  <a:srgbClr val="089CA2"/>
                </a:gs>
                <a:gs pos="100000">
                  <a:srgbClr val="079197"/>
                </a:gs>
              </a:gsLst>
              <a:lin ang="3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8" name="Google Shape;1408;p182"/>
            <p:cNvSpPr txBox="1"/>
            <p:nvPr/>
          </p:nvSpPr>
          <p:spPr>
            <a:xfrm>
              <a:off x="3604042" y="1806904"/>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01</a:t>
              </a:r>
              <a:endParaRPr sz="1100"/>
            </a:p>
          </p:txBody>
        </p:sp>
      </p:grpSp>
      <p:grpSp>
        <p:nvGrpSpPr>
          <p:cNvPr id="1409" name="Google Shape;1409;p182"/>
          <p:cNvGrpSpPr/>
          <p:nvPr/>
        </p:nvGrpSpPr>
        <p:grpSpPr>
          <a:xfrm>
            <a:off x="2865926" y="2969511"/>
            <a:ext cx="481829" cy="275257"/>
            <a:chOff x="9873178" y="3057180"/>
            <a:chExt cx="1525258" cy="871343"/>
          </a:xfrm>
        </p:grpSpPr>
        <p:sp>
          <p:nvSpPr>
            <p:cNvPr id="1410" name="Google Shape;1410;p182"/>
            <p:cNvSpPr/>
            <p:nvPr/>
          </p:nvSpPr>
          <p:spPr>
            <a:xfrm>
              <a:off x="10161206" y="3057180"/>
              <a:ext cx="949202" cy="871343"/>
            </a:xfrm>
            <a:custGeom>
              <a:rect b="b" l="l" r="r" t="t"/>
              <a:pathLst>
                <a:path extrusionOk="0" h="4320" w="4706">
                  <a:moveTo>
                    <a:pt x="3051" y="2587"/>
                  </a:moveTo>
                  <a:lnTo>
                    <a:pt x="3051" y="2587"/>
                  </a:lnTo>
                  <a:lnTo>
                    <a:pt x="3040" y="2584"/>
                  </a:lnTo>
                  <a:lnTo>
                    <a:pt x="3027" y="2579"/>
                  </a:lnTo>
                  <a:lnTo>
                    <a:pt x="3015" y="2574"/>
                  </a:lnTo>
                  <a:lnTo>
                    <a:pt x="3004" y="2569"/>
                  </a:lnTo>
                  <a:lnTo>
                    <a:pt x="2994" y="2563"/>
                  </a:lnTo>
                  <a:lnTo>
                    <a:pt x="2985" y="2555"/>
                  </a:lnTo>
                  <a:lnTo>
                    <a:pt x="2975" y="2547"/>
                  </a:lnTo>
                  <a:lnTo>
                    <a:pt x="2967" y="2539"/>
                  </a:lnTo>
                  <a:lnTo>
                    <a:pt x="2959" y="2529"/>
                  </a:lnTo>
                  <a:lnTo>
                    <a:pt x="2952" y="2519"/>
                  </a:lnTo>
                  <a:lnTo>
                    <a:pt x="2947" y="2508"/>
                  </a:lnTo>
                  <a:lnTo>
                    <a:pt x="2943" y="2497"/>
                  </a:lnTo>
                  <a:lnTo>
                    <a:pt x="2938" y="2485"/>
                  </a:lnTo>
                  <a:lnTo>
                    <a:pt x="2936" y="2472"/>
                  </a:lnTo>
                  <a:lnTo>
                    <a:pt x="2933" y="2459"/>
                  </a:lnTo>
                  <a:lnTo>
                    <a:pt x="2933" y="2448"/>
                  </a:lnTo>
                  <a:lnTo>
                    <a:pt x="2933" y="2448"/>
                  </a:lnTo>
                  <a:lnTo>
                    <a:pt x="2935" y="2432"/>
                  </a:lnTo>
                  <a:lnTo>
                    <a:pt x="2936" y="2416"/>
                  </a:lnTo>
                  <a:lnTo>
                    <a:pt x="2941" y="2399"/>
                  </a:lnTo>
                  <a:lnTo>
                    <a:pt x="2947" y="2385"/>
                  </a:lnTo>
                  <a:lnTo>
                    <a:pt x="2956" y="2370"/>
                  </a:lnTo>
                  <a:lnTo>
                    <a:pt x="2964" y="2357"/>
                  </a:lnTo>
                  <a:lnTo>
                    <a:pt x="2975" y="2346"/>
                  </a:lnTo>
                  <a:lnTo>
                    <a:pt x="2988" y="2336"/>
                  </a:lnTo>
                  <a:lnTo>
                    <a:pt x="2988" y="2336"/>
                  </a:lnTo>
                  <a:lnTo>
                    <a:pt x="3015" y="2315"/>
                  </a:lnTo>
                  <a:lnTo>
                    <a:pt x="3043" y="2293"/>
                  </a:lnTo>
                  <a:lnTo>
                    <a:pt x="3069" y="2268"/>
                  </a:lnTo>
                  <a:lnTo>
                    <a:pt x="3093" y="2244"/>
                  </a:lnTo>
                  <a:lnTo>
                    <a:pt x="3116" y="2218"/>
                  </a:lnTo>
                  <a:lnTo>
                    <a:pt x="3138" y="2191"/>
                  </a:lnTo>
                  <a:lnTo>
                    <a:pt x="3158" y="2163"/>
                  </a:lnTo>
                  <a:lnTo>
                    <a:pt x="3179" y="2134"/>
                  </a:lnTo>
                  <a:lnTo>
                    <a:pt x="3197" y="2105"/>
                  </a:lnTo>
                  <a:lnTo>
                    <a:pt x="3214" y="2074"/>
                  </a:lnTo>
                  <a:lnTo>
                    <a:pt x="3231" y="2042"/>
                  </a:lnTo>
                  <a:lnTo>
                    <a:pt x="3247" y="2010"/>
                  </a:lnTo>
                  <a:lnTo>
                    <a:pt x="3260" y="1977"/>
                  </a:lnTo>
                  <a:lnTo>
                    <a:pt x="3274" y="1943"/>
                  </a:lnTo>
                  <a:lnTo>
                    <a:pt x="3286" y="1908"/>
                  </a:lnTo>
                  <a:lnTo>
                    <a:pt x="3297" y="1872"/>
                  </a:lnTo>
                  <a:lnTo>
                    <a:pt x="3308" y="1836"/>
                  </a:lnTo>
                  <a:lnTo>
                    <a:pt x="3318" y="1799"/>
                  </a:lnTo>
                  <a:lnTo>
                    <a:pt x="3334" y="1722"/>
                  </a:lnTo>
                  <a:lnTo>
                    <a:pt x="3349" y="1644"/>
                  </a:lnTo>
                  <a:lnTo>
                    <a:pt x="3360" y="1561"/>
                  </a:lnTo>
                  <a:lnTo>
                    <a:pt x="3368" y="1479"/>
                  </a:lnTo>
                  <a:lnTo>
                    <a:pt x="3373" y="1393"/>
                  </a:lnTo>
                  <a:lnTo>
                    <a:pt x="3376" y="1306"/>
                  </a:lnTo>
                  <a:lnTo>
                    <a:pt x="3376" y="1217"/>
                  </a:lnTo>
                  <a:lnTo>
                    <a:pt x="3376" y="1217"/>
                  </a:lnTo>
                  <a:lnTo>
                    <a:pt x="3376" y="1150"/>
                  </a:lnTo>
                  <a:lnTo>
                    <a:pt x="3371" y="1086"/>
                  </a:lnTo>
                  <a:lnTo>
                    <a:pt x="3365" y="1021"/>
                  </a:lnTo>
                  <a:lnTo>
                    <a:pt x="3357" y="959"/>
                  </a:lnTo>
                  <a:lnTo>
                    <a:pt x="3344" y="898"/>
                  </a:lnTo>
                  <a:lnTo>
                    <a:pt x="3331" y="838"/>
                  </a:lnTo>
                  <a:lnTo>
                    <a:pt x="3315" y="781"/>
                  </a:lnTo>
                  <a:lnTo>
                    <a:pt x="3297" y="725"/>
                  </a:lnTo>
                  <a:lnTo>
                    <a:pt x="3276" y="670"/>
                  </a:lnTo>
                  <a:lnTo>
                    <a:pt x="3253" y="618"/>
                  </a:lnTo>
                  <a:lnTo>
                    <a:pt x="3229" y="566"/>
                  </a:lnTo>
                  <a:lnTo>
                    <a:pt x="3201" y="518"/>
                  </a:lnTo>
                  <a:lnTo>
                    <a:pt x="3174" y="471"/>
                  </a:lnTo>
                  <a:lnTo>
                    <a:pt x="3143" y="426"/>
                  </a:lnTo>
                  <a:lnTo>
                    <a:pt x="3111" y="382"/>
                  </a:lnTo>
                  <a:lnTo>
                    <a:pt x="3077" y="340"/>
                  </a:lnTo>
                  <a:lnTo>
                    <a:pt x="3041" y="301"/>
                  </a:lnTo>
                  <a:lnTo>
                    <a:pt x="3004" y="264"/>
                  </a:lnTo>
                  <a:lnTo>
                    <a:pt x="2965" y="230"/>
                  </a:lnTo>
                  <a:lnTo>
                    <a:pt x="2925" y="196"/>
                  </a:lnTo>
                  <a:lnTo>
                    <a:pt x="2884" y="167"/>
                  </a:lnTo>
                  <a:lnTo>
                    <a:pt x="2841" y="138"/>
                  </a:lnTo>
                  <a:lnTo>
                    <a:pt x="2797" y="113"/>
                  </a:lnTo>
                  <a:lnTo>
                    <a:pt x="2752" y="89"/>
                  </a:lnTo>
                  <a:lnTo>
                    <a:pt x="2705" y="70"/>
                  </a:lnTo>
                  <a:lnTo>
                    <a:pt x="2658" y="50"/>
                  </a:lnTo>
                  <a:lnTo>
                    <a:pt x="2609" y="36"/>
                  </a:lnTo>
                  <a:lnTo>
                    <a:pt x="2559" y="23"/>
                  </a:lnTo>
                  <a:lnTo>
                    <a:pt x="2509" y="13"/>
                  </a:lnTo>
                  <a:lnTo>
                    <a:pt x="2457" y="5"/>
                  </a:lnTo>
                  <a:lnTo>
                    <a:pt x="2406" y="2"/>
                  </a:lnTo>
                  <a:lnTo>
                    <a:pt x="2354" y="0"/>
                  </a:lnTo>
                  <a:lnTo>
                    <a:pt x="2354" y="0"/>
                  </a:lnTo>
                  <a:lnTo>
                    <a:pt x="2300" y="2"/>
                  </a:lnTo>
                  <a:lnTo>
                    <a:pt x="2249" y="5"/>
                  </a:lnTo>
                  <a:lnTo>
                    <a:pt x="2197" y="13"/>
                  </a:lnTo>
                  <a:lnTo>
                    <a:pt x="2147" y="23"/>
                  </a:lnTo>
                  <a:lnTo>
                    <a:pt x="2098" y="36"/>
                  </a:lnTo>
                  <a:lnTo>
                    <a:pt x="2048" y="50"/>
                  </a:lnTo>
                  <a:lnTo>
                    <a:pt x="2001" y="70"/>
                  </a:lnTo>
                  <a:lnTo>
                    <a:pt x="1954" y="89"/>
                  </a:lnTo>
                  <a:lnTo>
                    <a:pt x="1909" y="113"/>
                  </a:lnTo>
                  <a:lnTo>
                    <a:pt x="1865" y="138"/>
                  </a:lnTo>
                  <a:lnTo>
                    <a:pt x="1823" y="167"/>
                  </a:lnTo>
                  <a:lnTo>
                    <a:pt x="1781" y="196"/>
                  </a:lnTo>
                  <a:lnTo>
                    <a:pt x="1741" y="230"/>
                  </a:lnTo>
                  <a:lnTo>
                    <a:pt x="1702" y="264"/>
                  </a:lnTo>
                  <a:lnTo>
                    <a:pt x="1665" y="301"/>
                  </a:lnTo>
                  <a:lnTo>
                    <a:pt x="1629" y="340"/>
                  </a:lnTo>
                  <a:lnTo>
                    <a:pt x="1595" y="382"/>
                  </a:lnTo>
                  <a:lnTo>
                    <a:pt x="1563" y="426"/>
                  </a:lnTo>
                  <a:lnTo>
                    <a:pt x="1534" y="471"/>
                  </a:lnTo>
                  <a:lnTo>
                    <a:pt x="1505" y="518"/>
                  </a:lnTo>
                  <a:lnTo>
                    <a:pt x="1479" y="566"/>
                  </a:lnTo>
                  <a:lnTo>
                    <a:pt x="1453" y="618"/>
                  </a:lnTo>
                  <a:lnTo>
                    <a:pt x="1430" y="670"/>
                  </a:lnTo>
                  <a:lnTo>
                    <a:pt x="1411" y="725"/>
                  </a:lnTo>
                  <a:lnTo>
                    <a:pt x="1391" y="781"/>
                  </a:lnTo>
                  <a:lnTo>
                    <a:pt x="1375" y="838"/>
                  </a:lnTo>
                  <a:lnTo>
                    <a:pt x="1362" y="898"/>
                  </a:lnTo>
                  <a:lnTo>
                    <a:pt x="1351" y="959"/>
                  </a:lnTo>
                  <a:lnTo>
                    <a:pt x="1341" y="1021"/>
                  </a:lnTo>
                  <a:lnTo>
                    <a:pt x="1335" y="1086"/>
                  </a:lnTo>
                  <a:lnTo>
                    <a:pt x="1332" y="1150"/>
                  </a:lnTo>
                  <a:lnTo>
                    <a:pt x="1330" y="1217"/>
                  </a:lnTo>
                  <a:lnTo>
                    <a:pt x="1330" y="1217"/>
                  </a:lnTo>
                  <a:lnTo>
                    <a:pt x="1332" y="1306"/>
                  </a:lnTo>
                  <a:lnTo>
                    <a:pt x="1333" y="1393"/>
                  </a:lnTo>
                  <a:lnTo>
                    <a:pt x="1340" y="1479"/>
                  </a:lnTo>
                  <a:lnTo>
                    <a:pt x="1348" y="1561"/>
                  </a:lnTo>
                  <a:lnTo>
                    <a:pt x="1357" y="1644"/>
                  </a:lnTo>
                  <a:lnTo>
                    <a:pt x="1372" y="1722"/>
                  </a:lnTo>
                  <a:lnTo>
                    <a:pt x="1388" y="1799"/>
                  </a:lnTo>
                  <a:lnTo>
                    <a:pt x="1398" y="1836"/>
                  </a:lnTo>
                  <a:lnTo>
                    <a:pt x="1409" y="1872"/>
                  </a:lnTo>
                  <a:lnTo>
                    <a:pt x="1420" y="1908"/>
                  </a:lnTo>
                  <a:lnTo>
                    <a:pt x="1433" y="1943"/>
                  </a:lnTo>
                  <a:lnTo>
                    <a:pt x="1446" y="1977"/>
                  </a:lnTo>
                  <a:lnTo>
                    <a:pt x="1461" y="2010"/>
                  </a:lnTo>
                  <a:lnTo>
                    <a:pt x="1475" y="2042"/>
                  </a:lnTo>
                  <a:lnTo>
                    <a:pt x="1492" y="2074"/>
                  </a:lnTo>
                  <a:lnTo>
                    <a:pt x="1509" y="2105"/>
                  </a:lnTo>
                  <a:lnTo>
                    <a:pt x="1529" y="2134"/>
                  </a:lnTo>
                  <a:lnTo>
                    <a:pt x="1548" y="2163"/>
                  </a:lnTo>
                  <a:lnTo>
                    <a:pt x="1569" y="2191"/>
                  </a:lnTo>
                  <a:lnTo>
                    <a:pt x="1590" y="2218"/>
                  </a:lnTo>
                  <a:lnTo>
                    <a:pt x="1615" y="2244"/>
                  </a:lnTo>
                  <a:lnTo>
                    <a:pt x="1639" y="2268"/>
                  </a:lnTo>
                  <a:lnTo>
                    <a:pt x="1663" y="2293"/>
                  </a:lnTo>
                  <a:lnTo>
                    <a:pt x="1691" y="2315"/>
                  </a:lnTo>
                  <a:lnTo>
                    <a:pt x="1720" y="2336"/>
                  </a:lnTo>
                  <a:lnTo>
                    <a:pt x="1720" y="2336"/>
                  </a:lnTo>
                  <a:lnTo>
                    <a:pt x="1731" y="2346"/>
                  </a:lnTo>
                  <a:lnTo>
                    <a:pt x="1742" y="2357"/>
                  </a:lnTo>
                  <a:lnTo>
                    <a:pt x="1752" y="2370"/>
                  </a:lnTo>
                  <a:lnTo>
                    <a:pt x="1760" y="2385"/>
                  </a:lnTo>
                  <a:lnTo>
                    <a:pt x="1765" y="2399"/>
                  </a:lnTo>
                  <a:lnTo>
                    <a:pt x="1770" y="2416"/>
                  </a:lnTo>
                  <a:lnTo>
                    <a:pt x="1773" y="2432"/>
                  </a:lnTo>
                  <a:lnTo>
                    <a:pt x="1773" y="2448"/>
                  </a:lnTo>
                  <a:lnTo>
                    <a:pt x="1773" y="2448"/>
                  </a:lnTo>
                  <a:lnTo>
                    <a:pt x="1773" y="2448"/>
                  </a:lnTo>
                  <a:lnTo>
                    <a:pt x="1773" y="2459"/>
                  </a:lnTo>
                  <a:lnTo>
                    <a:pt x="1771" y="2472"/>
                  </a:lnTo>
                  <a:lnTo>
                    <a:pt x="1768" y="2485"/>
                  </a:lnTo>
                  <a:lnTo>
                    <a:pt x="1765" y="2497"/>
                  </a:lnTo>
                  <a:lnTo>
                    <a:pt x="1760" y="2508"/>
                  </a:lnTo>
                  <a:lnTo>
                    <a:pt x="1754" y="2519"/>
                  </a:lnTo>
                  <a:lnTo>
                    <a:pt x="1747" y="2529"/>
                  </a:lnTo>
                  <a:lnTo>
                    <a:pt x="1739" y="2539"/>
                  </a:lnTo>
                  <a:lnTo>
                    <a:pt x="1731" y="2547"/>
                  </a:lnTo>
                  <a:lnTo>
                    <a:pt x="1723" y="2555"/>
                  </a:lnTo>
                  <a:lnTo>
                    <a:pt x="1713" y="2563"/>
                  </a:lnTo>
                  <a:lnTo>
                    <a:pt x="1702" y="2569"/>
                  </a:lnTo>
                  <a:lnTo>
                    <a:pt x="1691" y="2574"/>
                  </a:lnTo>
                  <a:lnTo>
                    <a:pt x="1679" y="2579"/>
                  </a:lnTo>
                  <a:lnTo>
                    <a:pt x="1668" y="2584"/>
                  </a:lnTo>
                  <a:lnTo>
                    <a:pt x="1655" y="2587"/>
                  </a:lnTo>
                  <a:lnTo>
                    <a:pt x="1655" y="2587"/>
                  </a:lnTo>
                  <a:lnTo>
                    <a:pt x="1566" y="2603"/>
                  </a:lnTo>
                  <a:lnTo>
                    <a:pt x="1479" y="2623"/>
                  </a:lnTo>
                  <a:lnTo>
                    <a:pt x="1393" y="2644"/>
                  </a:lnTo>
                  <a:lnTo>
                    <a:pt x="1309" y="2666"/>
                  </a:lnTo>
                  <a:lnTo>
                    <a:pt x="1226" y="2691"/>
                  </a:lnTo>
                  <a:lnTo>
                    <a:pt x="1147" y="2718"/>
                  </a:lnTo>
                  <a:lnTo>
                    <a:pt x="1068" y="2746"/>
                  </a:lnTo>
                  <a:lnTo>
                    <a:pt x="992" y="2776"/>
                  </a:lnTo>
                  <a:lnTo>
                    <a:pt x="919" y="2807"/>
                  </a:lnTo>
                  <a:lnTo>
                    <a:pt x="846" y="2841"/>
                  </a:lnTo>
                  <a:lnTo>
                    <a:pt x="777" y="2875"/>
                  </a:lnTo>
                  <a:lnTo>
                    <a:pt x="710" y="2912"/>
                  </a:lnTo>
                  <a:lnTo>
                    <a:pt x="646" y="2950"/>
                  </a:lnTo>
                  <a:lnTo>
                    <a:pt x="584" y="2990"/>
                  </a:lnTo>
                  <a:lnTo>
                    <a:pt x="524" y="3030"/>
                  </a:lnTo>
                  <a:lnTo>
                    <a:pt x="468" y="3073"/>
                  </a:lnTo>
                  <a:lnTo>
                    <a:pt x="414" y="3116"/>
                  </a:lnTo>
                  <a:lnTo>
                    <a:pt x="364" y="3160"/>
                  </a:lnTo>
                  <a:lnTo>
                    <a:pt x="316" y="3205"/>
                  </a:lnTo>
                  <a:lnTo>
                    <a:pt x="272" y="3254"/>
                  </a:lnTo>
                  <a:lnTo>
                    <a:pt x="230" y="3301"/>
                  </a:lnTo>
                  <a:lnTo>
                    <a:pt x="191" y="3351"/>
                  </a:lnTo>
                  <a:lnTo>
                    <a:pt x="156" y="3401"/>
                  </a:lnTo>
                  <a:lnTo>
                    <a:pt x="125" y="3451"/>
                  </a:lnTo>
                  <a:lnTo>
                    <a:pt x="96" y="3505"/>
                  </a:lnTo>
                  <a:lnTo>
                    <a:pt x="71" y="3556"/>
                  </a:lnTo>
                  <a:lnTo>
                    <a:pt x="50" y="3611"/>
                  </a:lnTo>
                  <a:lnTo>
                    <a:pt x="33" y="3666"/>
                  </a:lnTo>
                  <a:lnTo>
                    <a:pt x="18" y="3721"/>
                  </a:lnTo>
                  <a:lnTo>
                    <a:pt x="13" y="3749"/>
                  </a:lnTo>
                  <a:lnTo>
                    <a:pt x="8" y="3778"/>
                  </a:lnTo>
                  <a:lnTo>
                    <a:pt x="5" y="3805"/>
                  </a:lnTo>
                  <a:lnTo>
                    <a:pt x="2" y="3835"/>
                  </a:lnTo>
                  <a:lnTo>
                    <a:pt x="0" y="3864"/>
                  </a:lnTo>
                  <a:lnTo>
                    <a:pt x="0" y="3891"/>
                  </a:lnTo>
                  <a:lnTo>
                    <a:pt x="0" y="4179"/>
                  </a:lnTo>
                  <a:lnTo>
                    <a:pt x="0" y="4179"/>
                  </a:lnTo>
                  <a:lnTo>
                    <a:pt x="2" y="4194"/>
                  </a:lnTo>
                  <a:lnTo>
                    <a:pt x="4" y="4208"/>
                  </a:lnTo>
                  <a:lnTo>
                    <a:pt x="7" y="4221"/>
                  </a:lnTo>
                  <a:lnTo>
                    <a:pt x="12" y="4234"/>
                  </a:lnTo>
                  <a:lnTo>
                    <a:pt x="18" y="4247"/>
                  </a:lnTo>
                  <a:lnTo>
                    <a:pt x="25" y="4259"/>
                  </a:lnTo>
                  <a:lnTo>
                    <a:pt x="33" y="4270"/>
                  </a:lnTo>
                  <a:lnTo>
                    <a:pt x="42" y="4280"/>
                  </a:lnTo>
                  <a:lnTo>
                    <a:pt x="52" y="4288"/>
                  </a:lnTo>
                  <a:lnTo>
                    <a:pt x="63" y="4296"/>
                  </a:lnTo>
                  <a:lnTo>
                    <a:pt x="75" y="4304"/>
                  </a:lnTo>
                  <a:lnTo>
                    <a:pt x="86" y="4309"/>
                  </a:lnTo>
                  <a:lnTo>
                    <a:pt x="99" y="4314"/>
                  </a:lnTo>
                  <a:lnTo>
                    <a:pt x="114" y="4317"/>
                  </a:lnTo>
                  <a:lnTo>
                    <a:pt x="126" y="4320"/>
                  </a:lnTo>
                  <a:lnTo>
                    <a:pt x="141" y="4320"/>
                  </a:lnTo>
                  <a:lnTo>
                    <a:pt x="4565" y="4320"/>
                  </a:lnTo>
                  <a:lnTo>
                    <a:pt x="4565" y="4320"/>
                  </a:lnTo>
                  <a:lnTo>
                    <a:pt x="4580" y="4320"/>
                  </a:lnTo>
                  <a:lnTo>
                    <a:pt x="4594" y="4317"/>
                  </a:lnTo>
                  <a:lnTo>
                    <a:pt x="4607" y="4314"/>
                  </a:lnTo>
                  <a:lnTo>
                    <a:pt x="4620" y="4309"/>
                  </a:lnTo>
                  <a:lnTo>
                    <a:pt x="4633" y="4304"/>
                  </a:lnTo>
                  <a:lnTo>
                    <a:pt x="4644" y="4296"/>
                  </a:lnTo>
                  <a:lnTo>
                    <a:pt x="4654" y="4288"/>
                  </a:lnTo>
                  <a:lnTo>
                    <a:pt x="4665" y="4280"/>
                  </a:lnTo>
                  <a:lnTo>
                    <a:pt x="4673" y="4270"/>
                  </a:lnTo>
                  <a:lnTo>
                    <a:pt x="4681" y="4259"/>
                  </a:lnTo>
                  <a:lnTo>
                    <a:pt x="4690" y="4247"/>
                  </a:lnTo>
                  <a:lnTo>
                    <a:pt x="4694" y="4234"/>
                  </a:lnTo>
                  <a:lnTo>
                    <a:pt x="4699" y="4221"/>
                  </a:lnTo>
                  <a:lnTo>
                    <a:pt x="4702" y="4208"/>
                  </a:lnTo>
                  <a:lnTo>
                    <a:pt x="4706" y="4194"/>
                  </a:lnTo>
                  <a:lnTo>
                    <a:pt x="4706" y="4179"/>
                  </a:lnTo>
                  <a:lnTo>
                    <a:pt x="4706" y="3891"/>
                  </a:lnTo>
                  <a:lnTo>
                    <a:pt x="4706" y="3891"/>
                  </a:lnTo>
                  <a:lnTo>
                    <a:pt x="4706" y="3864"/>
                  </a:lnTo>
                  <a:lnTo>
                    <a:pt x="4704" y="3835"/>
                  </a:lnTo>
                  <a:lnTo>
                    <a:pt x="4701" y="3805"/>
                  </a:lnTo>
                  <a:lnTo>
                    <a:pt x="4698" y="3778"/>
                  </a:lnTo>
                  <a:lnTo>
                    <a:pt x="4693" y="3749"/>
                  </a:lnTo>
                  <a:lnTo>
                    <a:pt x="4688" y="3721"/>
                  </a:lnTo>
                  <a:lnTo>
                    <a:pt x="4675" y="3666"/>
                  </a:lnTo>
                  <a:lnTo>
                    <a:pt x="4657" y="3611"/>
                  </a:lnTo>
                  <a:lnTo>
                    <a:pt x="4636" y="3556"/>
                  </a:lnTo>
                  <a:lnTo>
                    <a:pt x="4610" y="3505"/>
                  </a:lnTo>
                  <a:lnTo>
                    <a:pt x="4583" y="3451"/>
                  </a:lnTo>
                  <a:lnTo>
                    <a:pt x="4550" y="3401"/>
                  </a:lnTo>
                  <a:lnTo>
                    <a:pt x="4515" y="3351"/>
                  </a:lnTo>
                  <a:lnTo>
                    <a:pt x="4478" y="3301"/>
                  </a:lnTo>
                  <a:lnTo>
                    <a:pt x="4436" y="3254"/>
                  </a:lnTo>
                  <a:lnTo>
                    <a:pt x="4390" y="3205"/>
                  </a:lnTo>
                  <a:lnTo>
                    <a:pt x="4343" y="3160"/>
                  </a:lnTo>
                  <a:lnTo>
                    <a:pt x="4292" y="3116"/>
                  </a:lnTo>
                  <a:lnTo>
                    <a:pt x="4238" y="3073"/>
                  </a:lnTo>
                  <a:lnTo>
                    <a:pt x="4182" y="3030"/>
                  </a:lnTo>
                  <a:lnTo>
                    <a:pt x="4122" y="2990"/>
                  </a:lnTo>
                  <a:lnTo>
                    <a:pt x="4060" y="2950"/>
                  </a:lnTo>
                  <a:lnTo>
                    <a:pt x="3996" y="2912"/>
                  </a:lnTo>
                  <a:lnTo>
                    <a:pt x="3929" y="2875"/>
                  </a:lnTo>
                  <a:lnTo>
                    <a:pt x="3860" y="2841"/>
                  </a:lnTo>
                  <a:lnTo>
                    <a:pt x="3789" y="2807"/>
                  </a:lnTo>
                  <a:lnTo>
                    <a:pt x="3714" y="2776"/>
                  </a:lnTo>
                  <a:lnTo>
                    <a:pt x="3638" y="2746"/>
                  </a:lnTo>
                  <a:lnTo>
                    <a:pt x="3560" y="2718"/>
                  </a:lnTo>
                  <a:lnTo>
                    <a:pt x="3480" y="2691"/>
                  </a:lnTo>
                  <a:lnTo>
                    <a:pt x="3397" y="2666"/>
                  </a:lnTo>
                  <a:lnTo>
                    <a:pt x="3313" y="2644"/>
                  </a:lnTo>
                  <a:lnTo>
                    <a:pt x="3227" y="2623"/>
                  </a:lnTo>
                  <a:lnTo>
                    <a:pt x="3140" y="2603"/>
                  </a:lnTo>
                  <a:lnTo>
                    <a:pt x="3051" y="2587"/>
                  </a:lnTo>
                  <a:lnTo>
                    <a:pt x="3051" y="2587"/>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1" name="Google Shape;1411;p182"/>
            <p:cNvSpPr/>
            <p:nvPr/>
          </p:nvSpPr>
          <p:spPr>
            <a:xfrm>
              <a:off x="9873178" y="3173762"/>
              <a:ext cx="498805" cy="638178"/>
            </a:xfrm>
            <a:custGeom>
              <a:rect b="b" l="l" r="r" t="t"/>
              <a:pathLst>
                <a:path extrusionOk="0" h="3164" w="2473">
                  <a:moveTo>
                    <a:pt x="2256" y="2050"/>
                  </a:moveTo>
                  <a:lnTo>
                    <a:pt x="2256" y="2050"/>
                  </a:lnTo>
                  <a:lnTo>
                    <a:pt x="2269" y="2043"/>
                  </a:lnTo>
                  <a:lnTo>
                    <a:pt x="2279" y="2033"/>
                  </a:lnTo>
                  <a:lnTo>
                    <a:pt x="2287" y="2024"/>
                  </a:lnTo>
                  <a:lnTo>
                    <a:pt x="2295" y="2014"/>
                  </a:lnTo>
                  <a:lnTo>
                    <a:pt x="2300" y="2001"/>
                  </a:lnTo>
                  <a:lnTo>
                    <a:pt x="2303" y="1990"/>
                  </a:lnTo>
                  <a:lnTo>
                    <a:pt x="2303" y="1977"/>
                  </a:lnTo>
                  <a:lnTo>
                    <a:pt x="2303" y="1965"/>
                  </a:lnTo>
                  <a:lnTo>
                    <a:pt x="2302" y="1953"/>
                  </a:lnTo>
                  <a:lnTo>
                    <a:pt x="2297" y="1941"/>
                  </a:lnTo>
                  <a:lnTo>
                    <a:pt x="2292" y="1930"/>
                  </a:lnTo>
                  <a:lnTo>
                    <a:pt x="2284" y="1920"/>
                  </a:lnTo>
                  <a:lnTo>
                    <a:pt x="2276" y="1912"/>
                  </a:lnTo>
                  <a:lnTo>
                    <a:pt x="2265" y="1904"/>
                  </a:lnTo>
                  <a:lnTo>
                    <a:pt x="2252" y="1899"/>
                  </a:lnTo>
                  <a:lnTo>
                    <a:pt x="2239" y="1894"/>
                  </a:lnTo>
                  <a:lnTo>
                    <a:pt x="2239" y="1894"/>
                  </a:lnTo>
                  <a:lnTo>
                    <a:pt x="2235" y="1894"/>
                  </a:lnTo>
                  <a:lnTo>
                    <a:pt x="2235" y="1894"/>
                  </a:lnTo>
                  <a:lnTo>
                    <a:pt x="2218" y="1889"/>
                  </a:lnTo>
                  <a:lnTo>
                    <a:pt x="2201" y="1881"/>
                  </a:lnTo>
                  <a:lnTo>
                    <a:pt x="2187" y="1872"/>
                  </a:lnTo>
                  <a:lnTo>
                    <a:pt x="2174" y="1859"/>
                  </a:lnTo>
                  <a:lnTo>
                    <a:pt x="2163" y="1844"/>
                  </a:lnTo>
                  <a:lnTo>
                    <a:pt x="2155" y="1828"/>
                  </a:lnTo>
                  <a:lnTo>
                    <a:pt x="2150" y="1812"/>
                  </a:lnTo>
                  <a:lnTo>
                    <a:pt x="2148" y="1792"/>
                  </a:lnTo>
                  <a:lnTo>
                    <a:pt x="2148" y="1792"/>
                  </a:lnTo>
                  <a:lnTo>
                    <a:pt x="2150" y="1781"/>
                  </a:lnTo>
                  <a:lnTo>
                    <a:pt x="2151" y="1770"/>
                  </a:lnTo>
                  <a:lnTo>
                    <a:pt x="2155" y="1758"/>
                  </a:lnTo>
                  <a:lnTo>
                    <a:pt x="2159" y="1747"/>
                  </a:lnTo>
                  <a:lnTo>
                    <a:pt x="2164" y="1737"/>
                  </a:lnTo>
                  <a:lnTo>
                    <a:pt x="2172" y="1728"/>
                  </a:lnTo>
                  <a:lnTo>
                    <a:pt x="2179" y="1718"/>
                  </a:lnTo>
                  <a:lnTo>
                    <a:pt x="2189" y="1711"/>
                  </a:lnTo>
                  <a:lnTo>
                    <a:pt x="2189" y="1711"/>
                  </a:lnTo>
                  <a:lnTo>
                    <a:pt x="2210" y="1695"/>
                  </a:lnTo>
                  <a:lnTo>
                    <a:pt x="2229" y="1679"/>
                  </a:lnTo>
                  <a:lnTo>
                    <a:pt x="2248" y="1661"/>
                  </a:lnTo>
                  <a:lnTo>
                    <a:pt x="2266" y="1643"/>
                  </a:lnTo>
                  <a:lnTo>
                    <a:pt x="2282" y="1624"/>
                  </a:lnTo>
                  <a:lnTo>
                    <a:pt x="2299" y="1605"/>
                  </a:lnTo>
                  <a:lnTo>
                    <a:pt x="2315" y="1584"/>
                  </a:lnTo>
                  <a:lnTo>
                    <a:pt x="2328" y="1563"/>
                  </a:lnTo>
                  <a:lnTo>
                    <a:pt x="2342" y="1542"/>
                  </a:lnTo>
                  <a:lnTo>
                    <a:pt x="2355" y="1519"/>
                  </a:lnTo>
                  <a:lnTo>
                    <a:pt x="2378" y="1472"/>
                  </a:lnTo>
                  <a:lnTo>
                    <a:pt x="2399" y="1423"/>
                  </a:lnTo>
                  <a:lnTo>
                    <a:pt x="2417" y="1372"/>
                  </a:lnTo>
                  <a:lnTo>
                    <a:pt x="2431" y="1317"/>
                  </a:lnTo>
                  <a:lnTo>
                    <a:pt x="2442" y="1262"/>
                  </a:lnTo>
                  <a:lnTo>
                    <a:pt x="2454" y="1203"/>
                  </a:lnTo>
                  <a:lnTo>
                    <a:pt x="2460" y="1144"/>
                  </a:lnTo>
                  <a:lnTo>
                    <a:pt x="2467" y="1082"/>
                  </a:lnTo>
                  <a:lnTo>
                    <a:pt x="2472" y="1021"/>
                  </a:lnTo>
                  <a:lnTo>
                    <a:pt x="2473" y="956"/>
                  </a:lnTo>
                  <a:lnTo>
                    <a:pt x="2473" y="891"/>
                  </a:lnTo>
                  <a:lnTo>
                    <a:pt x="2473" y="891"/>
                  </a:lnTo>
                  <a:lnTo>
                    <a:pt x="2473" y="843"/>
                  </a:lnTo>
                  <a:lnTo>
                    <a:pt x="2470" y="794"/>
                  </a:lnTo>
                  <a:lnTo>
                    <a:pt x="2465" y="749"/>
                  </a:lnTo>
                  <a:lnTo>
                    <a:pt x="2459" y="702"/>
                  </a:lnTo>
                  <a:lnTo>
                    <a:pt x="2451" y="658"/>
                  </a:lnTo>
                  <a:lnTo>
                    <a:pt x="2441" y="614"/>
                  </a:lnTo>
                  <a:lnTo>
                    <a:pt x="2428" y="572"/>
                  </a:lnTo>
                  <a:lnTo>
                    <a:pt x="2415" y="530"/>
                  </a:lnTo>
                  <a:lnTo>
                    <a:pt x="2400" y="491"/>
                  </a:lnTo>
                  <a:lnTo>
                    <a:pt x="2383" y="453"/>
                  </a:lnTo>
                  <a:lnTo>
                    <a:pt x="2365" y="415"/>
                  </a:lnTo>
                  <a:lnTo>
                    <a:pt x="2345" y="378"/>
                  </a:lnTo>
                  <a:lnTo>
                    <a:pt x="2324" y="344"/>
                  </a:lnTo>
                  <a:lnTo>
                    <a:pt x="2303" y="310"/>
                  </a:lnTo>
                  <a:lnTo>
                    <a:pt x="2279" y="280"/>
                  </a:lnTo>
                  <a:lnTo>
                    <a:pt x="2255" y="249"/>
                  </a:lnTo>
                  <a:lnTo>
                    <a:pt x="2229" y="220"/>
                  </a:lnTo>
                  <a:lnTo>
                    <a:pt x="2201" y="194"/>
                  </a:lnTo>
                  <a:lnTo>
                    <a:pt x="2172" y="168"/>
                  </a:lnTo>
                  <a:lnTo>
                    <a:pt x="2143" y="144"/>
                  </a:lnTo>
                  <a:lnTo>
                    <a:pt x="2113" y="121"/>
                  </a:lnTo>
                  <a:lnTo>
                    <a:pt x="2082" y="102"/>
                  </a:lnTo>
                  <a:lnTo>
                    <a:pt x="2049" y="82"/>
                  </a:lnTo>
                  <a:lnTo>
                    <a:pt x="2015" y="66"/>
                  </a:lnTo>
                  <a:lnTo>
                    <a:pt x="1981" y="50"/>
                  </a:lnTo>
                  <a:lnTo>
                    <a:pt x="1948" y="37"/>
                  </a:lnTo>
                  <a:lnTo>
                    <a:pt x="1912" y="26"/>
                  </a:lnTo>
                  <a:lnTo>
                    <a:pt x="1875" y="16"/>
                  </a:lnTo>
                  <a:lnTo>
                    <a:pt x="1838" y="9"/>
                  </a:lnTo>
                  <a:lnTo>
                    <a:pt x="1800" y="4"/>
                  </a:lnTo>
                  <a:lnTo>
                    <a:pt x="1763" y="1"/>
                  </a:lnTo>
                  <a:lnTo>
                    <a:pt x="1724" y="0"/>
                  </a:lnTo>
                  <a:lnTo>
                    <a:pt x="1724" y="0"/>
                  </a:lnTo>
                  <a:lnTo>
                    <a:pt x="1685" y="1"/>
                  </a:lnTo>
                  <a:lnTo>
                    <a:pt x="1647" y="4"/>
                  </a:lnTo>
                  <a:lnTo>
                    <a:pt x="1609" y="9"/>
                  </a:lnTo>
                  <a:lnTo>
                    <a:pt x="1572" y="16"/>
                  </a:lnTo>
                  <a:lnTo>
                    <a:pt x="1537" y="26"/>
                  </a:lnTo>
                  <a:lnTo>
                    <a:pt x="1501" y="37"/>
                  </a:lnTo>
                  <a:lnTo>
                    <a:pt x="1465" y="50"/>
                  </a:lnTo>
                  <a:lnTo>
                    <a:pt x="1432" y="66"/>
                  </a:lnTo>
                  <a:lnTo>
                    <a:pt x="1399" y="82"/>
                  </a:lnTo>
                  <a:lnTo>
                    <a:pt x="1367" y="102"/>
                  </a:lnTo>
                  <a:lnTo>
                    <a:pt x="1336" y="121"/>
                  </a:lnTo>
                  <a:lnTo>
                    <a:pt x="1305" y="144"/>
                  </a:lnTo>
                  <a:lnTo>
                    <a:pt x="1276" y="168"/>
                  </a:lnTo>
                  <a:lnTo>
                    <a:pt x="1247" y="194"/>
                  </a:lnTo>
                  <a:lnTo>
                    <a:pt x="1220" y="220"/>
                  </a:lnTo>
                  <a:lnTo>
                    <a:pt x="1194" y="249"/>
                  </a:lnTo>
                  <a:lnTo>
                    <a:pt x="1169" y="280"/>
                  </a:lnTo>
                  <a:lnTo>
                    <a:pt x="1145" y="310"/>
                  </a:lnTo>
                  <a:lnTo>
                    <a:pt x="1123" y="344"/>
                  </a:lnTo>
                  <a:lnTo>
                    <a:pt x="1102" y="378"/>
                  </a:lnTo>
                  <a:lnTo>
                    <a:pt x="1082" y="415"/>
                  </a:lnTo>
                  <a:lnTo>
                    <a:pt x="1064" y="453"/>
                  </a:lnTo>
                  <a:lnTo>
                    <a:pt x="1048" y="491"/>
                  </a:lnTo>
                  <a:lnTo>
                    <a:pt x="1034" y="530"/>
                  </a:lnTo>
                  <a:lnTo>
                    <a:pt x="1019" y="572"/>
                  </a:lnTo>
                  <a:lnTo>
                    <a:pt x="1008" y="614"/>
                  </a:lnTo>
                  <a:lnTo>
                    <a:pt x="998" y="658"/>
                  </a:lnTo>
                  <a:lnTo>
                    <a:pt x="990" y="702"/>
                  </a:lnTo>
                  <a:lnTo>
                    <a:pt x="983" y="749"/>
                  </a:lnTo>
                  <a:lnTo>
                    <a:pt x="979" y="794"/>
                  </a:lnTo>
                  <a:lnTo>
                    <a:pt x="975" y="843"/>
                  </a:lnTo>
                  <a:lnTo>
                    <a:pt x="974" y="891"/>
                  </a:lnTo>
                  <a:lnTo>
                    <a:pt x="974" y="891"/>
                  </a:lnTo>
                  <a:lnTo>
                    <a:pt x="975" y="956"/>
                  </a:lnTo>
                  <a:lnTo>
                    <a:pt x="977" y="1021"/>
                  </a:lnTo>
                  <a:lnTo>
                    <a:pt x="982" y="1082"/>
                  </a:lnTo>
                  <a:lnTo>
                    <a:pt x="987" y="1144"/>
                  </a:lnTo>
                  <a:lnTo>
                    <a:pt x="995" y="1203"/>
                  </a:lnTo>
                  <a:lnTo>
                    <a:pt x="1004" y="1262"/>
                  </a:lnTo>
                  <a:lnTo>
                    <a:pt x="1017" y="1317"/>
                  </a:lnTo>
                  <a:lnTo>
                    <a:pt x="1032" y="1372"/>
                  </a:lnTo>
                  <a:lnTo>
                    <a:pt x="1050" y="1423"/>
                  </a:lnTo>
                  <a:lnTo>
                    <a:pt x="1071" y="1472"/>
                  </a:lnTo>
                  <a:lnTo>
                    <a:pt x="1093" y="1519"/>
                  </a:lnTo>
                  <a:lnTo>
                    <a:pt x="1106" y="1542"/>
                  </a:lnTo>
                  <a:lnTo>
                    <a:pt x="1119" y="1563"/>
                  </a:lnTo>
                  <a:lnTo>
                    <a:pt x="1134" y="1584"/>
                  </a:lnTo>
                  <a:lnTo>
                    <a:pt x="1150" y="1605"/>
                  </a:lnTo>
                  <a:lnTo>
                    <a:pt x="1166" y="1624"/>
                  </a:lnTo>
                  <a:lnTo>
                    <a:pt x="1182" y="1643"/>
                  </a:lnTo>
                  <a:lnTo>
                    <a:pt x="1200" y="1661"/>
                  </a:lnTo>
                  <a:lnTo>
                    <a:pt x="1220" y="1679"/>
                  </a:lnTo>
                  <a:lnTo>
                    <a:pt x="1239" y="1695"/>
                  </a:lnTo>
                  <a:lnTo>
                    <a:pt x="1260" y="1711"/>
                  </a:lnTo>
                  <a:lnTo>
                    <a:pt x="1260" y="1711"/>
                  </a:lnTo>
                  <a:lnTo>
                    <a:pt x="1268" y="1718"/>
                  </a:lnTo>
                  <a:lnTo>
                    <a:pt x="1276" y="1728"/>
                  </a:lnTo>
                  <a:lnTo>
                    <a:pt x="1283" y="1737"/>
                  </a:lnTo>
                  <a:lnTo>
                    <a:pt x="1289" y="1747"/>
                  </a:lnTo>
                  <a:lnTo>
                    <a:pt x="1294" y="1758"/>
                  </a:lnTo>
                  <a:lnTo>
                    <a:pt x="1297" y="1770"/>
                  </a:lnTo>
                  <a:lnTo>
                    <a:pt x="1299" y="1781"/>
                  </a:lnTo>
                  <a:lnTo>
                    <a:pt x="1299" y="1792"/>
                  </a:lnTo>
                  <a:lnTo>
                    <a:pt x="1299" y="1792"/>
                  </a:lnTo>
                  <a:lnTo>
                    <a:pt x="1299" y="1792"/>
                  </a:lnTo>
                  <a:lnTo>
                    <a:pt x="1297" y="1812"/>
                  </a:lnTo>
                  <a:lnTo>
                    <a:pt x="1292" y="1828"/>
                  </a:lnTo>
                  <a:lnTo>
                    <a:pt x="1284" y="1844"/>
                  </a:lnTo>
                  <a:lnTo>
                    <a:pt x="1275" y="1859"/>
                  </a:lnTo>
                  <a:lnTo>
                    <a:pt x="1262" y="1872"/>
                  </a:lnTo>
                  <a:lnTo>
                    <a:pt x="1247" y="1881"/>
                  </a:lnTo>
                  <a:lnTo>
                    <a:pt x="1231" y="1889"/>
                  </a:lnTo>
                  <a:lnTo>
                    <a:pt x="1213" y="1894"/>
                  </a:lnTo>
                  <a:lnTo>
                    <a:pt x="1213" y="1894"/>
                  </a:lnTo>
                  <a:lnTo>
                    <a:pt x="1147" y="1907"/>
                  </a:lnTo>
                  <a:lnTo>
                    <a:pt x="1084" y="1920"/>
                  </a:lnTo>
                  <a:lnTo>
                    <a:pt x="1021" y="1936"/>
                  </a:lnTo>
                  <a:lnTo>
                    <a:pt x="959" y="1953"/>
                  </a:lnTo>
                  <a:lnTo>
                    <a:pt x="899" y="1972"/>
                  </a:lnTo>
                  <a:lnTo>
                    <a:pt x="840" y="1991"/>
                  </a:lnTo>
                  <a:lnTo>
                    <a:pt x="783" y="2011"/>
                  </a:lnTo>
                  <a:lnTo>
                    <a:pt x="726" y="2033"/>
                  </a:lnTo>
                  <a:lnTo>
                    <a:pt x="673" y="2056"/>
                  </a:lnTo>
                  <a:lnTo>
                    <a:pt x="621" y="2080"/>
                  </a:lnTo>
                  <a:lnTo>
                    <a:pt x="569" y="2106"/>
                  </a:lnTo>
                  <a:lnTo>
                    <a:pt x="521" y="2134"/>
                  </a:lnTo>
                  <a:lnTo>
                    <a:pt x="474" y="2161"/>
                  </a:lnTo>
                  <a:lnTo>
                    <a:pt x="429" y="2190"/>
                  </a:lnTo>
                  <a:lnTo>
                    <a:pt x="385" y="2219"/>
                  </a:lnTo>
                  <a:lnTo>
                    <a:pt x="343" y="2250"/>
                  </a:lnTo>
                  <a:lnTo>
                    <a:pt x="304" y="2283"/>
                  </a:lnTo>
                  <a:lnTo>
                    <a:pt x="267" y="2315"/>
                  </a:lnTo>
                  <a:lnTo>
                    <a:pt x="231" y="2349"/>
                  </a:lnTo>
                  <a:lnTo>
                    <a:pt x="199" y="2383"/>
                  </a:lnTo>
                  <a:lnTo>
                    <a:pt x="168" y="2418"/>
                  </a:lnTo>
                  <a:lnTo>
                    <a:pt x="141" y="2454"/>
                  </a:lnTo>
                  <a:lnTo>
                    <a:pt x="115" y="2491"/>
                  </a:lnTo>
                  <a:lnTo>
                    <a:pt x="91" y="2529"/>
                  </a:lnTo>
                  <a:lnTo>
                    <a:pt x="71" y="2566"/>
                  </a:lnTo>
                  <a:lnTo>
                    <a:pt x="52" y="2606"/>
                  </a:lnTo>
                  <a:lnTo>
                    <a:pt x="37" y="2645"/>
                  </a:lnTo>
                  <a:lnTo>
                    <a:pt x="24" y="2685"/>
                  </a:lnTo>
                  <a:lnTo>
                    <a:pt x="15" y="2726"/>
                  </a:lnTo>
                  <a:lnTo>
                    <a:pt x="6" y="2766"/>
                  </a:lnTo>
                  <a:lnTo>
                    <a:pt x="2" y="2808"/>
                  </a:lnTo>
                  <a:lnTo>
                    <a:pt x="0" y="2850"/>
                  </a:lnTo>
                  <a:lnTo>
                    <a:pt x="0" y="3083"/>
                  </a:lnTo>
                  <a:lnTo>
                    <a:pt x="0" y="3083"/>
                  </a:lnTo>
                  <a:lnTo>
                    <a:pt x="2" y="3100"/>
                  </a:lnTo>
                  <a:lnTo>
                    <a:pt x="6" y="3114"/>
                  </a:lnTo>
                  <a:lnTo>
                    <a:pt x="15" y="3129"/>
                  </a:lnTo>
                  <a:lnTo>
                    <a:pt x="24" y="3140"/>
                  </a:lnTo>
                  <a:lnTo>
                    <a:pt x="37" y="3151"/>
                  </a:lnTo>
                  <a:lnTo>
                    <a:pt x="50" y="3158"/>
                  </a:lnTo>
                  <a:lnTo>
                    <a:pt x="66" y="3163"/>
                  </a:lnTo>
                  <a:lnTo>
                    <a:pt x="82" y="3164"/>
                  </a:lnTo>
                  <a:lnTo>
                    <a:pt x="1168" y="3164"/>
                  </a:lnTo>
                  <a:lnTo>
                    <a:pt x="1168" y="3164"/>
                  </a:lnTo>
                  <a:lnTo>
                    <a:pt x="1182" y="3163"/>
                  </a:lnTo>
                  <a:lnTo>
                    <a:pt x="1197" y="3160"/>
                  </a:lnTo>
                  <a:lnTo>
                    <a:pt x="1208" y="3155"/>
                  </a:lnTo>
                  <a:lnTo>
                    <a:pt x="1221" y="3147"/>
                  </a:lnTo>
                  <a:lnTo>
                    <a:pt x="1231" y="3137"/>
                  </a:lnTo>
                  <a:lnTo>
                    <a:pt x="1239" y="3127"/>
                  </a:lnTo>
                  <a:lnTo>
                    <a:pt x="1246" y="3114"/>
                  </a:lnTo>
                  <a:lnTo>
                    <a:pt x="1250" y="3101"/>
                  </a:lnTo>
                  <a:lnTo>
                    <a:pt x="1250" y="3101"/>
                  </a:lnTo>
                  <a:lnTo>
                    <a:pt x="1260" y="3061"/>
                  </a:lnTo>
                  <a:lnTo>
                    <a:pt x="1270" y="3020"/>
                  </a:lnTo>
                  <a:lnTo>
                    <a:pt x="1283" y="2982"/>
                  </a:lnTo>
                  <a:lnTo>
                    <a:pt x="1297" y="2943"/>
                  </a:lnTo>
                  <a:lnTo>
                    <a:pt x="1313" y="2904"/>
                  </a:lnTo>
                  <a:lnTo>
                    <a:pt x="1330" y="2865"/>
                  </a:lnTo>
                  <a:lnTo>
                    <a:pt x="1349" y="2828"/>
                  </a:lnTo>
                  <a:lnTo>
                    <a:pt x="1368" y="2791"/>
                  </a:lnTo>
                  <a:lnTo>
                    <a:pt x="1391" y="2753"/>
                  </a:lnTo>
                  <a:lnTo>
                    <a:pt x="1414" y="2716"/>
                  </a:lnTo>
                  <a:lnTo>
                    <a:pt x="1438" y="2681"/>
                  </a:lnTo>
                  <a:lnTo>
                    <a:pt x="1464" y="2645"/>
                  </a:lnTo>
                  <a:lnTo>
                    <a:pt x="1491" y="2609"/>
                  </a:lnTo>
                  <a:lnTo>
                    <a:pt x="1520" y="2575"/>
                  </a:lnTo>
                  <a:lnTo>
                    <a:pt x="1551" y="2541"/>
                  </a:lnTo>
                  <a:lnTo>
                    <a:pt x="1582" y="2507"/>
                  </a:lnTo>
                  <a:lnTo>
                    <a:pt x="1614" y="2474"/>
                  </a:lnTo>
                  <a:lnTo>
                    <a:pt x="1650" y="2441"/>
                  </a:lnTo>
                  <a:lnTo>
                    <a:pt x="1684" y="2409"/>
                  </a:lnTo>
                  <a:lnTo>
                    <a:pt x="1721" y="2378"/>
                  </a:lnTo>
                  <a:lnTo>
                    <a:pt x="1760" y="2347"/>
                  </a:lnTo>
                  <a:lnTo>
                    <a:pt x="1799" y="2317"/>
                  </a:lnTo>
                  <a:lnTo>
                    <a:pt x="1839" y="2286"/>
                  </a:lnTo>
                  <a:lnTo>
                    <a:pt x="1881" y="2258"/>
                  </a:lnTo>
                  <a:lnTo>
                    <a:pt x="1923" y="2229"/>
                  </a:lnTo>
                  <a:lnTo>
                    <a:pt x="1967" y="2202"/>
                  </a:lnTo>
                  <a:lnTo>
                    <a:pt x="2012" y="2174"/>
                  </a:lnTo>
                  <a:lnTo>
                    <a:pt x="2059" y="2148"/>
                  </a:lnTo>
                  <a:lnTo>
                    <a:pt x="2108" y="2122"/>
                  </a:lnTo>
                  <a:lnTo>
                    <a:pt x="2156" y="2097"/>
                  </a:lnTo>
                  <a:lnTo>
                    <a:pt x="2205" y="2072"/>
                  </a:lnTo>
                  <a:lnTo>
                    <a:pt x="2256" y="2050"/>
                  </a:lnTo>
                  <a:lnTo>
                    <a:pt x="2256" y="2050"/>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1000">
                <a:solidFill>
                  <a:schemeClr val="lt1"/>
                </a:solidFill>
                <a:latin typeface="Corbel"/>
                <a:ea typeface="Corbel"/>
                <a:cs typeface="Corbel"/>
                <a:sym typeface="Corbel"/>
              </a:endParaRPr>
            </a:p>
          </p:txBody>
        </p:sp>
        <p:sp>
          <p:nvSpPr>
            <p:cNvPr id="1412" name="Google Shape;1412;p182"/>
            <p:cNvSpPr/>
            <p:nvPr/>
          </p:nvSpPr>
          <p:spPr>
            <a:xfrm>
              <a:off x="10899631" y="3173762"/>
              <a:ext cx="498805" cy="638178"/>
            </a:xfrm>
            <a:custGeom>
              <a:rect b="b" l="l" r="r" t="t"/>
              <a:pathLst>
                <a:path extrusionOk="0" h="3164" w="2473">
                  <a:moveTo>
                    <a:pt x="1261" y="1894"/>
                  </a:moveTo>
                  <a:lnTo>
                    <a:pt x="1261" y="1894"/>
                  </a:lnTo>
                  <a:lnTo>
                    <a:pt x="1242" y="1889"/>
                  </a:lnTo>
                  <a:lnTo>
                    <a:pt x="1226" y="1881"/>
                  </a:lnTo>
                  <a:lnTo>
                    <a:pt x="1211" y="1872"/>
                  </a:lnTo>
                  <a:lnTo>
                    <a:pt x="1198" y="1859"/>
                  </a:lnTo>
                  <a:lnTo>
                    <a:pt x="1189" y="1844"/>
                  </a:lnTo>
                  <a:lnTo>
                    <a:pt x="1181" y="1828"/>
                  </a:lnTo>
                  <a:lnTo>
                    <a:pt x="1176" y="1812"/>
                  </a:lnTo>
                  <a:lnTo>
                    <a:pt x="1174" y="1792"/>
                  </a:lnTo>
                  <a:lnTo>
                    <a:pt x="1174" y="1792"/>
                  </a:lnTo>
                  <a:lnTo>
                    <a:pt x="1174" y="1781"/>
                  </a:lnTo>
                  <a:lnTo>
                    <a:pt x="1177" y="1770"/>
                  </a:lnTo>
                  <a:lnTo>
                    <a:pt x="1181" y="1758"/>
                  </a:lnTo>
                  <a:lnTo>
                    <a:pt x="1184" y="1747"/>
                  </a:lnTo>
                  <a:lnTo>
                    <a:pt x="1190" y="1737"/>
                  </a:lnTo>
                  <a:lnTo>
                    <a:pt x="1197" y="1728"/>
                  </a:lnTo>
                  <a:lnTo>
                    <a:pt x="1205" y="1718"/>
                  </a:lnTo>
                  <a:lnTo>
                    <a:pt x="1215" y="1711"/>
                  </a:lnTo>
                  <a:lnTo>
                    <a:pt x="1215" y="1711"/>
                  </a:lnTo>
                  <a:lnTo>
                    <a:pt x="1234" y="1695"/>
                  </a:lnTo>
                  <a:lnTo>
                    <a:pt x="1255" y="1679"/>
                  </a:lnTo>
                  <a:lnTo>
                    <a:pt x="1273" y="1661"/>
                  </a:lnTo>
                  <a:lnTo>
                    <a:pt x="1291" y="1643"/>
                  </a:lnTo>
                  <a:lnTo>
                    <a:pt x="1308" y="1624"/>
                  </a:lnTo>
                  <a:lnTo>
                    <a:pt x="1325" y="1605"/>
                  </a:lnTo>
                  <a:lnTo>
                    <a:pt x="1339" y="1584"/>
                  </a:lnTo>
                  <a:lnTo>
                    <a:pt x="1354" y="1563"/>
                  </a:lnTo>
                  <a:lnTo>
                    <a:pt x="1367" y="1542"/>
                  </a:lnTo>
                  <a:lnTo>
                    <a:pt x="1380" y="1519"/>
                  </a:lnTo>
                  <a:lnTo>
                    <a:pt x="1404" y="1472"/>
                  </a:lnTo>
                  <a:lnTo>
                    <a:pt x="1423" y="1423"/>
                  </a:lnTo>
                  <a:lnTo>
                    <a:pt x="1441" y="1372"/>
                  </a:lnTo>
                  <a:lnTo>
                    <a:pt x="1456" y="1317"/>
                  </a:lnTo>
                  <a:lnTo>
                    <a:pt x="1469" y="1262"/>
                  </a:lnTo>
                  <a:lnTo>
                    <a:pt x="1478" y="1203"/>
                  </a:lnTo>
                  <a:lnTo>
                    <a:pt x="1486" y="1144"/>
                  </a:lnTo>
                  <a:lnTo>
                    <a:pt x="1493" y="1082"/>
                  </a:lnTo>
                  <a:lnTo>
                    <a:pt x="1496" y="1021"/>
                  </a:lnTo>
                  <a:lnTo>
                    <a:pt x="1499" y="956"/>
                  </a:lnTo>
                  <a:lnTo>
                    <a:pt x="1499" y="891"/>
                  </a:lnTo>
                  <a:lnTo>
                    <a:pt x="1499" y="891"/>
                  </a:lnTo>
                  <a:lnTo>
                    <a:pt x="1498" y="843"/>
                  </a:lnTo>
                  <a:lnTo>
                    <a:pt x="1496" y="794"/>
                  </a:lnTo>
                  <a:lnTo>
                    <a:pt x="1491" y="749"/>
                  </a:lnTo>
                  <a:lnTo>
                    <a:pt x="1485" y="702"/>
                  </a:lnTo>
                  <a:lnTo>
                    <a:pt x="1475" y="658"/>
                  </a:lnTo>
                  <a:lnTo>
                    <a:pt x="1465" y="614"/>
                  </a:lnTo>
                  <a:lnTo>
                    <a:pt x="1454" y="572"/>
                  </a:lnTo>
                  <a:lnTo>
                    <a:pt x="1441" y="530"/>
                  </a:lnTo>
                  <a:lnTo>
                    <a:pt x="1425" y="491"/>
                  </a:lnTo>
                  <a:lnTo>
                    <a:pt x="1409" y="453"/>
                  </a:lnTo>
                  <a:lnTo>
                    <a:pt x="1391" y="415"/>
                  </a:lnTo>
                  <a:lnTo>
                    <a:pt x="1371" y="378"/>
                  </a:lnTo>
                  <a:lnTo>
                    <a:pt x="1350" y="344"/>
                  </a:lnTo>
                  <a:lnTo>
                    <a:pt x="1328" y="310"/>
                  </a:lnTo>
                  <a:lnTo>
                    <a:pt x="1305" y="280"/>
                  </a:lnTo>
                  <a:lnTo>
                    <a:pt x="1279" y="249"/>
                  </a:lnTo>
                  <a:lnTo>
                    <a:pt x="1253" y="220"/>
                  </a:lnTo>
                  <a:lnTo>
                    <a:pt x="1226" y="194"/>
                  </a:lnTo>
                  <a:lnTo>
                    <a:pt x="1198" y="168"/>
                  </a:lnTo>
                  <a:lnTo>
                    <a:pt x="1169" y="144"/>
                  </a:lnTo>
                  <a:lnTo>
                    <a:pt x="1139" y="121"/>
                  </a:lnTo>
                  <a:lnTo>
                    <a:pt x="1106" y="102"/>
                  </a:lnTo>
                  <a:lnTo>
                    <a:pt x="1074" y="82"/>
                  </a:lnTo>
                  <a:lnTo>
                    <a:pt x="1041" y="66"/>
                  </a:lnTo>
                  <a:lnTo>
                    <a:pt x="1008" y="50"/>
                  </a:lnTo>
                  <a:lnTo>
                    <a:pt x="972" y="37"/>
                  </a:lnTo>
                  <a:lnTo>
                    <a:pt x="936" y="26"/>
                  </a:lnTo>
                  <a:lnTo>
                    <a:pt x="901" y="16"/>
                  </a:lnTo>
                  <a:lnTo>
                    <a:pt x="864" y="9"/>
                  </a:lnTo>
                  <a:lnTo>
                    <a:pt x="826" y="4"/>
                  </a:lnTo>
                  <a:lnTo>
                    <a:pt x="788" y="1"/>
                  </a:lnTo>
                  <a:lnTo>
                    <a:pt x="749" y="0"/>
                  </a:lnTo>
                  <a:lnTo>
                    <a:pt x="749" y="0"/>
                  </a:lnTo>
                  <a:lnTo>
                    <a:pt x="711" y="1"/>
                  </a:lnTo>
                  <a:lnTo>
                    <a:pt x="673" y="4"/>
                  </a:lnTo>
                  <a:lnTo>
                    <a:pt x="635" y="9"/>
                  </a:lnTo>
                  <a:lnTo>
                    <a:pt x="598" y="16"/>
                  </a:lnTo>
                  <a:lnTo>
                    <a:pt x="563" y="26"/>
                  </a:lnTo>
                  <a:lnTo>
                    <a:pt x="527" y="37"/>
                  </a:lnTo>
                  <a:lnTo>
                    <a:pt x="492" y="50"/>
                  </a:lnTo>
                  <a:lnTo>
                    <a:pt x="458" y="66"/>
                  </a:lnTo>
                  <a:lnTo>
                    <a:pt x="424" y="82"/>
                  </a:lnTo>
                  <a:lnTo>
                    <a:pt x="393" y="102"/>
                  </a:lnTo>
                  <a:lnTo>
                    <a:pt x="360" y="121"/>
                  </a:lnTo>
                  <a:lnTo>
                    <a:pt x="330" y="144"/>
                  </a:lnTo>
                  <a:lnTo>
                    <a:pt x="301" y="168"/>
                  </a:lnTo>
                  <a:lnTo>
                    <a:pt x="273" y="194"/>
                  </a:lnTo>
                  <a:lnTo>
                    <a:pt x="246" y="220"/>
                  </a:lnTo>
                  <a:lnTo>
                    <a:pt x="220" y="249"/>
                  </a:lnTo>
                  <a:lnTo>
                    <a:pt x="194" y="280"/>
                  </a:lnTo>
                  <a:lnTo>
                    <a:pt x="171" y="310"/>
                  </a:lnTo>
                  <a:lnTo>
                    <a:pt x="149" y="344"/>
                  </a:lnTo>
                  <a:lnTo>
                    <a:pt x="128" y="378"/>
                  </a:lnTo>
                  <a:lnTo>
                    <a:pt x="108" y="415"/>
                  </a:lnTo>
                  <a:lnTo>
                    <a:pt x="90" y="453"/>
                  </a:lnTo>
                  <a:lnTo>
                    <a:pt x="74" y="491"/>
                  </a:lnTo>
                  <a:lnTo>
                    <a:pt x="58" y="530"/>
                  </a:lnTo>
                  <a:lnTo>
                    <a:pt x="45" y="572"/>
                  </a:lnTo>
                  <a:lnTo>
                    <a:pt x="34" y="614"/>
                  </a:lnTo>
                  <a:lnTo>
                    <a:pt x="24" y="658"/>
                  </a:lnTo>
                  <a:lnTo>
                    <a:pt x="14" y="702"/>
                  </a:lnTo>
                  <a:lnTo>
                    <a:pt x="8" y="749"/>
                  </a:lnTo>
                  <a:lnTo>
                    <a:pt x="3" y="794"/>
                  </a:lnTo>
                  <a:lnTo>
                    <a:pt x="1" y="843"/>
                  </a:lnTo>
                  <a:lnTo>
                    <a:pt x="0" y="891"/>
                  </a:lnTo>
                  <a:lnTo>
                    <a:pt x="0" y="891"/>
                  </a:lnTo>
                  <a:lnTo>
                    <a:pt x="0" y="956"/>
                  </a:lnTo>
                  <a:lnTo>
                    <a:pt x="3" y="1021"/>
                  </a:lnTo>
                  <a:lnTo>
                    <a:pt x="6" y="1082"/>
                  </a:lnTo>
                  <a:lnTo>
                    <a:pt x="13" y="1144"/>
                  </a:lnTo>
                  <a:lnTo>
                    <a:pt x="21" y="1203"/>
                  </a:lnTo>
                  <a:lnTo>
                    <a:pt x="31" y="1262"/>
                  </a:lnTo>
                  <a:lnTo>
                    <a:pt x="43" y="1317"/>
                  </a:lnTo>
                  <a:lnTo>
                    <a:pt x="58" y="1372"/>
                  </a:lnTo>
                  <a:lnTo>
                    <a:pt x="76" y="1423"/>
                  </a:lnTo>
                  <a:lnTo>
                    <a:pt x="95" y="1472"/>
                  </a:lnTo>
                  <a:lnTo>
                    <a:pt x="119" y="1519"/>
                  </a:lnTo>
                  <a:lnTo>
                    <a:pt x="131" y="1542"/>
                  </a:lnTo>
                  <a:lnTo>
                    <a:pt x="145" y="1563"/>
                  </a:lnTo>
                  <a:lnTo>
                    <a:pt x="160" y="1584"/>
                  </a:lnTo>
                  <a:lnTo>
                    <a:pt x="174" y="1605"/>
                  </a:lnTo>
                  <a:lnTo>
                    <a:pt x="191" y="1624"/>
                  </a:lnTo>
                  <a:lnTo>
                    <a:pt x="208" y="1643"/>
                  </a:lnTo>
                  <a:lnTo>
                    <a:pt x="226" y="1661"/>
                  </a:lnTo>
                  <a:lnTo>
                    <a:pt x="244" y="1679"/>
                  </a:lnTo>
                  <a:lnTo>
                    <a:pt x="263" y="1695"/>
                  </a:lnTo>
                  <a:lnTo>
                    <a:pt x="284" y="1711"/>
                  </a:lnTo>
                  <a:lnTo>
                    <a:pt x="284" y="1711"/>
                  </a:lnTo>
                  <a:lnTo>
                    <a:pt x="294" y="1718"/>
                  </a:lnTo>
                  <a:lnTo>
                    <a:pt x="302" y="1728"/>
                  </a:lnTo>
                  <a:lnTo>
                    <a:pt x="309" y="1737"/>
                  </a:lnTo>
                  <a:lnTo>
                    <a:pt x="315" y="1747"/>
                  </a:lnTo>
                  <a:lnTo>
                    <a:pt x="318" y="1758"/>
                  </a:lnTo>
                  <a:lnTo>
                    <a:pt x="322" y="1770"/>
                  </a:lnTo>
                  <a:lnTo>
                    <a:pt x="323" y="1781"/>
                  </a:lnTo>
                  <a:lnTo>
                    <a:pt x="325" y="1792"/>
                  </a:lnTo>
                  <a:lnTo>
                    <a:pt x="325" y="1792"/>
                  </a:lnTo>
                  <a:lnTo>
                    <a:pt x="325" y="1792"/>
                  </a:lnTo>
                  <a:lnTo>
                    <a:pt x="323" y="1812"/>
                  </a:lnTo>
                  <a:lnTo>
                    <a:pt x="318" y="1828"/>
                  </a:lnTo>
                  <a:lnTo>
                    <a:pt x="310" y="1844"/>
                  </a:lnTo>
                  <a:lnTo>
                    <a:pt x="301" y="1859"/>
                  </a:lnTo>
                  <a:lnTo>
                    <a:pt x="288" y="1872"/>
                  </a:lnTo>
                  <a:lnTo>
                    <a:pt x="273" y="1881"/>
                  </a:lnTo>
                  <a:lnTo>
                    <a:pt x="255" y="1889"/>
                  </a:lnTo>
                  <a:lnTo>
                    <a:pt x="238" y="1894"/>
                  </a:lnTo>
                  <a:lnTo>
                    <a:pt x="238" y="1894"/>
                  </a:lnTo>
                  <a:lnTo>
                    <a:pt x="236" y="1894"/>
                  </a:lnTo>
                  <a:lnTo>
                    <a:pt x="236" y="1894"/>
                  </a:lnTo>
                  <a:lnTo>
                    <a:pt x="221" y="1899"/>
                  </a:lnTo>
                  <a:lnTo>
                    <a:pt x="208" y="1904"/>
                  </a:lnTo>
                  <a:lnTo>
                    <a:pt x="199" y="1912"/>
                  </a:lnTo>
                  <a:lnTo>
                    <a:pt x="189" y="1920"/>
                  </a:lnTo>
                  <a:lnTo>
                    <a:pt x="183" y="1930"/>
                  </a:lnTo>
                  <a:lnTo>
                    <a:pt x="176" y="1941"/>
                  </a:lnTo>
                  <a:lnTo>
                    <a:pt x="173" y="1953"/>
                  </a:lnTo>
                  <a:lnTo>
                    <a:pt x="170" y="1965"/>
                  </a:lnTo>
                  <a:lnTo>
                    <a:pt x="170" y="1977"/>
                  </a:lnTo>
                  <a:lnTo>
                    <a:pt x="171" y="1990"/>
                  </a:lnTo>
                  <a:lnTo>
                    <a:pt x="174" y="2001"/>
                  </a:lnTo>
                  <a:lnTo>
                    <a:pt x="179" y="2014"/>
                  </a:lnTo>
                  <a:lnTo>
                    <a:pt x="186" y="2024"/>
                  </a:lnTo>
                  <a:lnTo>
                    <a:pt x="194" y="2033"/>
                  </a:lnTo>
                  <a:lnTo>
                    <a:pt x="205" y="2043"/>
                  </a:lnTo>
                  <a:lnTo>
                    <a:pt x="218" y="2050"/>
                  </a:lnTo>
                  <a:lnTo>
                    <a:pt x="218" y="2050"/>
                  </a:lnTo>
                  <a:lnTo>
                    <a:pt x="268" y="2072"/>
                  </a:lnTo>
                  <a:lnTo>
                    <a:pt x="318" y="2097"/>
                  </a:lnTo>
                  <a:lnTo>
                    <a:pt x="367" y="2122"/>
                  </a:lnTo>
                  <a:lnTo>
                    <a:pt x="414" y="2148"/>
                  </a:lnTo>
                  <a:lnTo>
                    <a:pt x="461" y="2174"/>
                  </a:lnTo>
                  <a:lnTo>
                    <a:pt x="506" y="2202"/>
                  </a:lnTo>
                  <a:lnTo>
                    <a:pt x="550" y="2229"/>
                  </a:lnTo>
                  <a:lnTo>
                    <a:pt x="593" y="2258"/>
                  </a:lnTo>
                  <a:lnTo>
                    <a:pt x="634" y="2286"/>
                  </a:lnTo>
                  <a:lnTo>
                    <a:pt x="674" y="2317"/>
                  </a:lnTo>
                  <a:lnTo>
                    <a:pt x="715" y="2347"/>
                  </a:lnTo>
                  <a:lnTo>
                    <a:pt x="752" y="2378"/>
                  </a:lnTo>
                  <a:lnTo>
                    <a:pt x="789" y="2409"/>
                  </a:lnTo>
                  <a:lnTo>
                    <a:pt x="825" y="2441"/>
                  </a:lnTo>
                  <a:lnTo>
                    <a:pt x="859" y="2474"/>
                  </a:lnTo>
                  <a:lnTo>
                    <a:pt x="891" y="2507"/>
                  </a:lnTo>
                  <a:lnTo>
                    <a:pt x="923" y="2541"/>
                  </a:lnTo>
                  <a:lnTo>
                    <a:pt x="953" y="2575"/>
                  </a:lnTo>
                  <a:lnTo>
                    <a:pt x="982" y="2609"/>
                  </a:lnTo>
                  <a:lnTo>
                    <a:pt x="1009" y="2645"/>
                  </a:lnTo>
                  <a:lnTo>
                    <a:pt x="1035" y="2681"/>
                  </a:lnTo>
                  <a:lnTo>
                    <a:pt x="1059" y="2716"/>
                  </a:lnTo>
                  <a:lnTo>
                    <a:pt x="1084" y="2753"/>
                  </a:lnTo>
                  <a:lnTo>
                    <a:pt x="1105" y="2791"/>
                  </a:lnTo>
                  <a:lnTo>
                    <a:pt x="1124" y="2828"/>
                  </a:lnTo>
                  <a:lnTo>
                    <a:pt x="1143" y="2865"/>
                  </a:lnTo>
                  <a:lnTo>
                    <a:pt x="1161" y="2904"/>
                  </a:lnTo>
                  <a:lnTo>
                    <a:pt x="1176" y="2943"/>
                  </a:lnTo>
                  <a:lnTo>
                    <a:pt x="1190" y="2982"/>
                  </a:lnTo>
                  <a:lnTo>
                    <a:pt x="1203" y="3020"/>
                  </a:lnTo>
                  <a:lnTo>
                    <a:pt x="1215" y="3061"/>
                  </a:lnTo>
                  <a:lnTo>
                    <a:pt x="1224" y="3101"/>
                  </a:lnTo>
                  <a:lnTo>
                    <a:pt x="1224" y="3101"/>
                  </a:lnTo>
                  <a:lnTo>
                    <a:pt x="1227" y="3114"/>
                  </a:lnTo>
                  <a:lnTo>
                    <a:pt x="1234" y="3127"/>
                  </a:lnTo>
                  <a:lnTo>
                    <a:pt x="1242" y="3137"/>
                  </a:lnTo>
                  <a:lnTo>
                    <a:pt x="1253" y="3147"/>
                  </a:lnTo>
                  <a:lnTo>
                    <a:pt x="1265" y="3155"/>
                  </a:lnTo>
                  <a:lnTo>
                    <a:pt x="1278" y="3160"/>
                  </a:lnTo>
                  <a:lnTo>
                    <a:pt x="1291" y="3163"/>
                  </a:lnTo>
                  <a:lnTo>
                    <a:pt x="1305" y="3164"/>
                  </a:lnTo>
                  <a:lnTo>
                    <a:pt x="2391" y="3164"/>
                  </a:lnTo>
                  <a:lnTo>
                    <a:pt x="2391" y="3164"/>
                  </a:lnTo>
                  <a:lnTo>
                    <a:pt x="2408" y="3163"/>
                  </a:lnTo>
                  <a:lnTo>
                    <a:pt x="2423" y="3158"/>
                  </a:lnTo>
                  <a:lnTo>
                    <a:pt x="2437" y="3151"/>
                  </a:lnTo>
                  <a:lnTo>
                    <a:pt x="2449" y="3140"/>
                  </a:lnTo>
                  <a:lnTo>
                    <a:pt x="2458" y="3129"/>
                  </a:lnTo>
                  <a:lnTo>
                    <a:pt x="2467" y="3114"/>
                  </a:lnTo>
                  <a:lnTo>
                    <a:pt x="2471" y="3100"/>
                  </a:lnTo>
                  <a:lnTo>
                    <a:pt x="2473" y="3083"/>
                  </a:lnTo>
                  <a:lnTo>
                    <a:pt x="2473" y="2850"/>
                  </a:lnTo>
                  <a:lnTo>
                    <a:pt x="2473" y="2850"/>
                  </a:lnTo>
                  <a:lnTo>
                    <a:pt x="2471" y="2808"/>
                  </a:lnTo>
                  <a:lnTo>
                    <a:pt x="2467" y="2766"/>
                  </a:lnTo>
                  <a:lnTo>
                    <a:pt x="2460" y="2726"/>
                  </a:lnTo>
                  <a:lnTo>
                    <a:pt x="2450" y="2685"/>
                  </a:lnTo>
                  <a:lnTo>
                    <a:pt x="2437" y="2645"/>
                  </a:lnTo>
                  <a:lnTo>
                    <a:pt x="2421" y="2606"/>
                  </a:lnTo>
                  <a:lnTo>
                    <a:pt x="2403" y="2566"/>
                  </a:lnTo>
                  <a:lnTo>
                    <a:pt x="2382" y="2529"/>
                  </a:lnTo>
                  <a:lnTo>
                    <a:pt x="2360" y="2491"/>
                  </a:lnTo>
                  <a:lnTo>
                    <a:pt x="2334" y="2454"/>
                  </a:lnTo>
                  <a:lnTo>
                    <a:pt x="2305" y="2418"/>
                  </a:lnTo>
                  <a:lnTo>
                    <a:pt x="2274" y="2383"/>
                  </a:lnTo>
                  <a:lnTo>
                    <a:pt x="2242" y="2349"/>
                  </a:lnTo>
                  <a:lnTo>
                    <a:pt x="2206" y="2315"/>
                  </a:lnTo>
                  <a:lnTo>
                    <a:pt x="2169" y="2283"/>
                  </a:lnTo>
                  <a:lnTo>
                    <a:pt x="2130" y="2250"/>
                  </a:lnTo>
                  <a:lnTo>
                    <a:pt x="2088" y="2219"/>
                  </a:lnTo>
                  <a:lnTo>
                    <a:pt x="2046" y="2190"/>
                  </a:lnTo>
                  <a:lnTo>
                    <a:pt x="2001" y="2161"/>
                  </a:lnTo>
                  <a:lnTo>
                    <a:pt x="1952" y="2134"/>
                  </a:lnTo>
                  <a:lnTo>
                    <a:pt x="1904" y="2106"/>
                  </a:lnTo>
                  <a:lnTo>
                    <a:pt x="1853" y="2080"/>
                  </a:lnTo>
                  <a:lnTo>
                    <a:pt x="1800" y="2056"/>
                  </a:lnTo>
                  <a:lnTo>
                    <a:pt x="1747" y="2033"/>
                  </a:lnTo>
                  <a:lnTo>
                    <a:pt x="1690" y="2011"/>
                  </a:lnTo>
                  <a:lnTo>
                    <a:pt x="1633" y="1991"/>
                  </a:lnTo>
                  <a:lnTo>
                    <a:pt x="1575" y="1972"/>
                  </a:lnTo>
                  <a:lnTo>
                    <a:pt x="1514" y="1953"/>
                  </a:lnTo>
                  <a:lnTo>
                    <a:pt x="1452" y="1936"/>
                  </a:lnTo>
                  <a:lnTo>
                    <a:pt x="1391" y="1920"/>
                  </a:lnTo>
                  <a:lnTo>
                    <a:pt x="1326" y="1907"/>
                  </a:lnTo>
                  <a:lnTo>
                    <a:pt x="1261" y="1894"/>
                  </a:lnTo>
                  <a:lnTo>
                    <a:pt x="1261" y="1894"/>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1000">
                <a:solidFill>
                  <a:schemeClr val="lt1"/>
                </a:solidFill>
                <a:latin typeface="Corbel"/>
                <a:ea typeface="Corbel"/>
                <a:cs typeface="Corbel"/>
                <a:sym typeface="Corbel"/>
              </a:endParaRPr>
            </a:p>
          </p:txBody>
        </p:sp>
      </p:grpSp>
      <p:grpSp>
        <p:nvGrpSpPr>
          <p:cNvPr id="1413" name="Google Shape;1413;p182"/>
          <p:cNvGrpSpPr/>
          <p:nvPr/>
        </p:nvGrpSpPr>
        <p:grpSpPr>
          <a:xfrm>
            <a:off x="3615100" y="2728437"/>
            <a:ext cx="846689" cy="921544"/>
            <a:chOff x="4820133" y="3637916"/>
            <a:chExt cx="1128919" cy="1228725"/>
          </a:xfrm>
        </p:grpSpPr>
        <p:sp>
          <p:nvSpPr>
            <p:cNvPr id="1414" name="Google Shape;1414;p182"/>
            <p:cNvSpPr/>
            <p:nvPr/>
          </p:nvSpPr>
          <p:spPr>
            <a:xfrm>
              <a:off x="4956864" y="3637916"/>
              <a:ext cx="992188" cy="1228725"/>
            </a:xfrm>
            <a:custGeom>
              <a:rect b="b" l="l" r="r" t="t"/>
              <a:pathLst>
                <a:path extrusionOk="0" h="326" w="263">
                  <a:moveTo>
                    <a:pt x="71" y="326"/>
                  </a:moveTo>
                  <a:cubicBezTo>
                    <a:pt x="71" y="326"/>
                    <a:pt x="22" y="240"/>
                    <a:pt x="0" y="205"/>
                  </a:cubicBezTo>
                  <a:cubicBezTo>
                    <a:pt x="62" y="155"/>
                    <a:pt x="106" y="78"/>
                    <a:pt x="119" y="0"/>
                  </a:cubicBezTo>
                  <a:cubicBezTo>
                    <a:pt x="193" y="0"/>
                    <a:pt x="240" y="0"/>
                    <a:pt x="263" y="0"/>
                  </a:cubicBezTo>
                  <a:cubicBezTo>
                    <a:pt x="250" y="126"/>
                    <a:pt x="182" y="251"/>
                    <a:pt x="71" y="326"/>
                  </a:cubicBezTo>
                  <a:close/>
                </a:path>
              </a:pathLst>
            </a:custGeom>
            <a:gradFill>
              <a:gsLst>
                <a:gs pos="0">
                  <a:srgbClr val="88CE71"/>
                </a:gs>
                <a:gs pos="11000">
                  <a:srgbClr val="88CE71"/>
                </a:gs>
                <a:gs pos="100000">
                  <a:srgbClr val="54A838"/>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5" name="Google Shape;1415;p182"/>
            <p:cNvSpPr txBox="1"/>
            <p:nvPr/>
          </p:nvSpPr>
          <p:spPr>
            <a:xfrm>
              <a:off x="4820133" y="3983373"/>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03</a:t>
              </a:r>
              <a:endParaRPr sz="1100"/>
            </a:p>
          </p:txBody>
        </p:sp>
      </p:grpSp>
      <p:sp>
        <p:nvSpPr>
          <p:cNvPr id="1416" name="Google Shape;1416;p182"/>
          <p:cNvSpPr txBox="1"/>
          <p:nvPr/>
        </p:nvSpPr>
        <p:spPr>
          <a:xfrm>
            <a:off x="2532359" y="1672575"/>
            <a:ext cx="502425" cy="5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3800">
                <a:solidFill>
                  <a:srgbClr val="22C1FF"/>
                </a:solidFill>
                <a:latin typeface="Corbel"/>
                <a:ea typeface="Corbel"/>
                <a:cs typeface="Corbel"/>
                <a:sym typeface="Corbel"/>
              </a:rPr>
              <a:t>6</a:t>
            </a:r>
            <a:endParaRPr sz="1100"/>
          </a:p>
        </p:txBody>
      </p:sp>
      <p:grpSp>
        <p:nvGrpSpPr>
          <p:cNvPr id="1417" name="Google Shape;1417;p182"/>
          <p:cNvGrpSpPr/>
          <p:nvPr/>
        </p:nvGrpSpPr>
        <p:grpSpPr>
          <a:xfrm>
            <a:off x="3624772" y="1484234"/>
            <a:ext cx="828682" cy="933450"/>
            <a:chOff x="4833029" y="1978978"/>
            <a:chExt cx="1104910" cy="1244600"/>
          </a:xfrm>
        </p:grpSpPr>
        <p:sp>
          <p:nvSpPr>
            <p:cNvPr id="1418" name="Google Shape;1418;p182"/>
            <p:cNvSpPr/>
            <p:nvPr/>
          </p:nvSpPr>
          <p:spPr>
            <a:xfrm>
              <a:off x="4964801" y="1978978"/>
              <a:ext cx="973138" cy="1244600"/>
            </a:xfrm>
            <a:custGeom>
              <a:rect b="b" l="l" r="r" t="t"/>
              <a:pathLst>
                <a:path extrusionOk="0" h="330" w="258">
                  <a:moveTo>
                    <a:pt x="258" y="329"/>
                  </a:moveTo>
                  <a:cubicBezTo>
                    <a:pt x="258" y="329"/>
                    <a:pt x="159" y="329"/>
                    <a:pt x="117" y="330"/>
                  </a:cubicBezTo>
                  <a:cubicBezTo>
                    <a:pt x="106" y="251"/>
                    <a:pt x="61" y="175"/>
                    <a:pt x="0" y="125"/>
                  </a:cubicBezTo>
                  <a:cubicBezTo>
                    <a:pt x="36" y="61"/>
                    <a:pt x="60" y="20"/>
                    <a:pt x="71" y="0"/>
                  </a:cubicBezTo>
                  <a:cubicBezTo>
                    <a:pt x="174" y="74"/>
                    <a:pt x="248" y="196"/>
                    <a:pt x="258" y="329"/>
                  </a:cubicBezTo>
                  <a:close/>
                </a:path>
              </a:pathLst>
            </a:custGeom>
            <a:gradFill>
              <a:gsLst>
                <a:gs pos="0">
                  <a:srgbClr val="7E9532"/>
                </a:gs>
                <a:gs pos="24000">
                  <a:srgbClr val="7E9532"/>
                </a:gs>
                <a:gs pos="100000">
                  <a:srgbClr val="9CB93E"/>
                </a:gs>
              </a:gsLst>
              <a:lin ang="6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9" name="Google Shape;1419;p182"/>
            <p:cNvSpPr txBox="1"/>
            <p:nvPr/>
          </p:nvSpPr>
          <p:spPr>
            <a:xfrm>
              <a:off x="4833029" y="2505093"/>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02</a:t>
              </a:r>
              <a:endParaRPr sz="1100"/>
            </a:p>
          </p:txBody>
        </p:sp>
      </p:grpSp>
      <p:grpSp>
        <p:nvGrpSpPr>
          <p:cNvPr id="1420" name="Google Shape;1420;p182"/>
          <p:cNvGrpSpPr/>
          <p:nvPr/>
        </p:nvGrpSpPr>
        <p:grpSpPr>
          <a:xfrm>
            <a:off x="1973382" y="110252"/>
            <a:ext cx="2287191" cy="1345406"/>
            <a:chOff x="2631176" y="147003"/>
            <a:chExt cx="3049588" cy="1793875"/>
          </a:xfrm>
        </p:grpSpPr>
        <p:sp>
          <p:nvSpPr>
            <p:cNvPr id="1421" name="Google Shape;1421;p182"/>
            <p:cNvSpPr/>
            <p:nvPr/>
          </p:nvSpPr>
          <p:spPr>
            <a:xfrm>
              <a:off x="2631176" y="147003"/>
              <a:ext cx="3049588" cy="1793875"/>
            </a:xfrm>
            <a:custGeom>
              <a:rect b="b" l="l" r="r" t="t"/>
              <a:pathLst>
                <a:path extrusionOk="0" h="476" w="809">
                  <a:moveTo>
                    <a:pt x="0" y="141"/>
                  </a:moveTo>
                  <a:cubicBezTo>
                    <a:pt x="240" y="0"/>
                    <a:pt x="571" y="1"/>
                    <a:pt x="809" y="140"/>
                  </a:cubicBezTo>
                  <a:cubicBezTo>
                    <a:pt x="745" y="254"/>
                    <a:pt x="637" y="441"/>
                    <a:pt x="617" y="475"/>
                  </a:cubicBezTo>
                  <a:cubicBezTo>
                    <a:pt x="484" y="407"/>
                    <a:pt x="314" y="407"/>
                    <a:pt x="193" y="476"/>
                  </a:cubicBezTo>
                  <a:cubicBezTo>
                    <a:pt x="116" y="344"/>
                    <a:pt x="0" y="141"/>
                    <a:pt x="0" y="141"/>
                  </a:cubicBezTo>
                  <a:close/>
                </a:path>
              </a:pathLst>
            </a:custGeom>
            <a:gradFill>
              <a:gsLst>
                <a:gs pos="0">
                  <a:schemeClr val="accent3"/>
                </a:gs>
                <a:gs pos="100000">
                  <a:srgbClr val="089CA2"/>
                </a:gs>
              </a:gsLst>
              <a:lin ang="3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22" name="Google Shape;1422;p182"/>
            <p:cNvGrpSpPr/>
            <p:nvPr/>
          </p:nvGrpSpPr>
          <p:grpSpPr>
            <a:xfrm>
              <a:off x="2867891" y="394235"/>
              <a:ext cx="2617538" cy="1056064"/>
              <a:chOff x="4953000" y="450507"/>
              <a:chExt cx="2286000" cy="1056064"/>
            </a:xfrm>
          </p:grpSpPr>
          <p:sp>
            <p:nvSpPr>
              <p:cNvPr id="1423" name="Google Shape;1423;p182"/>
              <p:cNvSpPr txBox="1"/>
              <p:nvPr/>
            </p:nvSpPr>
            <p:spPr>
              <a:xfrm>
                <a:off x="4953000" y="450507"/>
                <a:ext cx="2286000" cy="369332"/>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Core Services</a:t>
                </a:r>
                <a:endParaRPr sz="1100"/>
              </a:p>
            </p:txBody>
          </p:sp>
          <p:sp>
            <p:nvSpPr>
              <p:cNvPr id="1424" name="Google Shape;1424;p182"/>
              <p:cNvSpPr txBox="1"/>
              <p:nvPr/>
            </p:nvSpPr>
            <p:spPr>
              <a:xfrm>
                <a:off x="5250977" y="787471"/>
                <a:ext cx="1793100" cy="719100"/>
              </a:xfrm>
              <a:prstGeom prst="rect">
                <a:avLst/>
              </a:prstGeom>
              <a:noFill/>
              <a:ln>
                <a:noFill/>
              </a:ln>
            </p:spPr>
            <p:txBody>
              <a:bodyPr anchorCtr="0" anchor="t" bIns="34275" lIns="68575" spcFirstLastPara="1" rIns="68575" wrap="square" tIns="34275">
                <a:noAutofit/>
              </a:bodyPr>
              <a:lstStyle/>
              <a:p>
                <a:pPr indent="0" lvl="0" marL="0" marR="0" rtl="0" algn="ctr">
                  <a:lnSpc>
                    <a:spcPct val="88888"/>
                  </a:lnSpc>
                  <a:spcBef>
                    <a:spcPts val="0"/>
                  </a:spcBef>
                  <a:spcAft>
                    <a:spcPts val="0"/>
                  </a:spcAft>
                  <a:buNone/>
                </a:pPr>
                <a:r>
                  <a:rPr lang="en" sz="1400">
                    <a:solidFill>
                      <a:schemeClr val="dk1"/>
                    </a:solidFill>
                    <a:latin typeface="Calibri"/>
                    <a:ea typeface="Calibri"/>
                    <a:cs typeface="Calibri"/>
                    <a:sym typeface="Calibri"/>
                  </a:rPr>
                  <a:t>Basic Skills Instruction</a:t>
                </a:r>
                <a:endParaRPr sz="1100"/>
              </a:p>
              <a:p>
                <a:pPr indent="0" lvl="0" marL="0" marR="0" rtl="0" algn="ctr">
                  <a:lnSpc>
                    <a:spcPct val="88888"/>
                  </a:lnSpc>
                  <a:spcBef>
                    <a:spcPts val="0"/>
                  </a:spcBef>
                  <a:spcAft>
                    <a:spcPts val="0"/>
                  </a:spcAft>
                  <a:buNone/>
                </a:pPr>
                <a:r>
                  <a:rPr lang="en" sz="1400">
                    <a:solidFill>
                      <a:schemeClr val="dk1"/>
                    </a:solidFill>
                    <a:latin typeface="Calibri"/>
                    <a:ea typeface="Calibri"/>
                    <a:cs typeface="Calibri"/>
                    <a:sym typeface="Calibri"/>
                  </a:rPr>
                  <a:t>Digital Literacy</a:t>
                </a:r>
                <a:endParaRPr sz="1100"/>
              </a:p>
              <a:p>
                <a:pPr indent="0" lvl="0" marL="0" marR="0" rtl="0" algn="ctr">
                  <a:lnSpc>
                    <a:spcPct val="88888"/>
                  </a:lnSpc>
                  <a:spcBef>
                    <a:spcPts val="0"/>
                  </a:spcBef>
                  <a:spcAft>
                    <a:spcPts val="0"/>
                  </a:spcAft>
                  <a:buNone/>
                </a:pPr>
                <a:r>
                  <a:rPr lang="en" sz="1400">
                    <a:solidFill>
                      <a:schemeClr val="dk1"/>
                    </a:solidFill>
                    <a:latin typeface="Calibri"/>
                    <a:ea typeface="Calibri"/>
                    <a:cs typeface="Calibri"/>
                    <a:sym typeface="Calibri"/>
                  </a:rPr>
                  <a:t>Transition to PSE</a:t>
                </a:r>
                <a:endParaRPr sz="1100"/>
              </a:p>
              <a:p>
                <a:pPr indent="0" lvl="0" marL="0" marR="0" rtl="0" algn="ctr">
                  <a:lnSpc>
                    <a:spcPct val="88888"/>
                  </a:lnSpc>
                  <a:spcBef>
                    <a:spcPts val="0"/>
                  </a:spcBef>
                  <a:spcAft>
                    <a:spcPts val="0"/>
                  </a:spcAft>
                  <a:buNone/>
                </a:pPr>
                <a:r>
                  <a:t/>
                </a:r>
                <a:endParaRPr sz="1400">
                  <a:solidFill>
                    <a:schemeClr val="dk1"/>
                  </a:solidFill>
                  <a:latin typeface="Calibri"/>
                  <a:ea typeface="Calibri"/>
                  <a:cs typeface="Calibri"/>
                  <a:sym typeface="Calibri"/>
                </a:endParaRPr>
              </a:p>
            </p:txBody>
          </p:sp>
        </p:grpSp>
      </p:grpSp>
      <p:grpSp>
        <p:nvGrpSpPr>
          <p:cNvPr id="1425" name="Google Shape;1425;p182"/>
          <p:cNvGrpSpPr/>
          <p:nvPr/>
        </p:nvGrpSpPr>
        <p:grpSpPr>
          <a:xfrm>
            <a:off x="3785513" y="548402"/>
            <a:ext cx="1773915" cy="2696364"/>
            <a:chOff x="5047351" y="731203"/>
            <a:chExt cx="2365220" cy="3595152"/>
          </a:xfrm>
        </p:grpSpPr>
        <p:sp>
          <p:nvSpPr>
            <p:cNvPr id="1426" name="Google Shape;1426;p182"/>
            <p:cNvSpPr/>
            <p:nvPr/>
          </p:nvSpPr>
          <p:spPr>
            <a:xfrm>
              <a:off x="5047351" y="731203"/>
              <a:ext cx="2259013" cy="2643188"/>
            </a:xfrm>
            <a:custGeom>
              <a:rect b="b" l="l" r="r" t="t"/>
              <a:pathLst>
                <a:path extrusionOk="0" h="701" w="599">
                  <a:moveTo>
                    <a:pt x="598" y="701"/>
                  </a:moveTo>
                  <a:cubicBezTo>
                    <a:pt x="599" y="423"/>
                    <a:pt x="433" y="137"/>
                    <a:pt x="194" y="0"/>
                  </a:cubicBezTo>
                  <a:cubicBezTo>
                    <a:pt x="127" y="112"/>
                    <a:pt x="19" y="299"/>
                    <a:pt x="0" y="334"/>
                  </a:cubicBezTo>
                  <a:cubicBezTo>
                    <a:pt x="126" y="415"/>
                    <a:pt x="210" y="562"/>
                    <a:pt x="211" y="701"/>
                  </a:cubicBezTo>
                  <a:cubicBezTo>
                    <a:pt x="364" y="701"/>
                    <a:pt x="598" y="701"/>
                    <a:pt x="598" y="701"/>
                  </a:cubicBezTo>
                  <a:close/>
                </a:path>
              </a:pathLst>
            </a:custGeom>
            <a:gradFill>
              <a:gsLst>
                <a:gs pos="0">
                  <a:srgbClr val="7E9532"/>
                </a:gs>
                <a:gs pos="72000">
                  <a:schemeClr val="accent6"/>
                </a:gs>
                <a:gs pos="100000">
                  <a:schemeClr val="accent6"/>
                </a:gs>
              </a:gsLst>
              <a:lin ang="66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27" name="Google Shape;1427;p182"/>
            <p:cNvGrpSpPr/>
            <p:nvPr/>
          </p:nvGrpSpPr>
          <p:grpSpPr>
            <a:xfrm>
              <a:off x="5123412" y="1464228"/>
              <a:ext cx="2289160" cy="2862127"/>
              <a:chOff x="7115840" y="3320284"/>
              <a:chExt cx="2289160" cy="2862127"/>
            </a:xfrm>
          </p:grpSpPr>
          <p:sp>
            <p:nvSpPr>
              <p:cNvPr id="1428" name="Google Shape;1428;p182"/>
              <p:cNvSpPr txBox="1"/>
              <p:nvPr/>
            </p:nvSpPr>
            <p:spPr>
              <a:xfrm>
                <a:off x="7115840" y="3320284"/>
                <a:ext cx="1945200" cy="422400"/>
              </a:xfrm>
              <a:prstGeom prst="rect">
                <a:avLst/>
              </a:prstGeom>
              <a:noFill/>
              <a:ln>
                <a:noFill/>
              </a:ln>
            </p:spPr>
            <p:txBody>
              <a:bodyPr anchorCtr="0" anchor="t" bIns="34275" lIns="68575" spcFirstLastPara="1" rIns="68575" wrap="square" tIns="34275">
                <a:normAutofit/>
              </a:bodyPr>
              <a:lstStyle/>
              <a:p>
                <a:pPr indent="0" lvl="0" marL="0" marR="0" rtl="0" algn="l">
                  <a:spcBef>
                    <a:spcPts val="0"/>
                  </a:spcBef>
                  <a:spcAft>
                    <a:spcPts val="0"/>
                  </a:spcAft>
                  <a:buNone/>
                </a:pPr>
                <a:r>
                  <a:rPr b="1" lang="en" sz="1500">
                    <a:solidFill>
                      <a:schemeClr val="dk1"/>
                    </a:solidFill>
                    <a:latin typeface="Calibri"/>
                    <a:ea typeface="Calibri"/>
                    <a:cs typeface="Calibri"/>
                    <a:sym typeface="Calibri"/>
                  </a:rPr>
                  <a:t> HSE &amp; Beyond</a:t>
                </a:r>
                <a:endParaRPr sz="1100"/>
              </a:p>
            </p:txBody>
          </p:sp>
          <p:sp>
            <p:nvSpPr>
              <p:cNvPr id="1429" name="Google Shape;1429;p182"/>
              <p:cNvSpPr txBox="1"/>
              <p:nvPr/>
            </p:nvSpPr>
            <p:spPr>
              <a:xfrm>
                <a:off x="7850100" y="3711011"/>
                <a:ext cx="1554900" cy="2471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High School Equivalency</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Transition to Postsecondary</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Career Exploration</a:t>
                </a:r>
                <a:endParaRPr sz="1100"/>
              </a:p>
            </p:txBody>
          </p:sp>
        </p:grpSp>
      </p:grpSp>
      <p:grpSp>
        <p:nvGrpSpPr>
          <p:cNvPr id="1430" name="Google Shape;1430;p182"/>
          <p:cNvGrpSpPr/>
          <p:nvPr/>
        </p:nvGrpSpPr>
        <p:grpSpPr>
          <a:xfrm>
            <a:off x="1766738" y="1484234"/>
            <a:ext cx="826425" cy="933450"/>
            <a:chOff x="2355650" y="1978978"/>
            <a:chExt cx="1101900" cy="1244600"/>
          </a:xfrm>
        </p:grpSpPr>
        <p:sp>
          <p:nvSpPr>
            <p:cNvPr id="1431" name="Google Shape;1431;p182"/>
            <p:cNvSpPr/>
            <p:nvPr/>
          </p:nvSpPr>
          <p:spPr>
            <a:xfrm>
              <a:off x="2370826" y="1978978"/>
              <a:ext cx="973138" cy="1244600"/>
            </a:xfrm>
            <a:custGeom>
              <a:rect b="b" l="l" r="r" t="t"/>
              <a:pathLst>
                <a:path extrusionOk="0" h="330" w="258">
                  <a:moveTo>
                    <a:pt x="0" y="329"/>
                  </a:moveTo>
                  <a:cubicBezTo>
                    <a:pt x="0" y="329"/>
                    <a:pt x="99" y="329"/>
                    <a:pt x="141" y="330"/>
                  </a:cubicBezTo>
                  <a:cubicBezTo>
                    <a:pt x="152" y="251"/>
                    <a:pt x="197" y="175"/>
                    <a:pt x="258" y="125"/>
                  </a:cubicBezTo>
                  <a:cubicBezTo>
                    <a:pt x="222" y="61"/>
                    <a:pt x="198" y="20"/>
                    <a:pt x="187" y="0"/>
                  </a:cubicBezTo>
                  <a:cubicBezTo>
                    <a:pt x="84" y="74"/>
                    <a:pt x="10" y="196"/>
                    <a:pt x="0" y="329"/>
                  </a:cubicBezTo>
                  <a:close/>
                </a:path>
              </a:pathLst>
            </a:custGeom>
            <a:solidFill>
              <a:srgbClr val="31538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2" name="Google Shape;1432;p182"/>
            <p:cNvSpPr txBox="1"/>
            <p:nvPr/>
          </p:nvSpPr>
          <p:spPr>
            <a:xfrm>
              <a:off x="2355650" y="2512419"/>
              <a:ext cx="1101900" cy="381900"/>
            </a:xfrm>
            <a:prstGeom prst="rect">
              <a:avLst/>
            </a:prstGeom>
            <a:solidFill>
              <a:srgbClr val="31538F"/>
            </a:solid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lt1"/>
                  </a:solidFill>
                  <a:latin typeface="Poppins"/>
                  <a:ea typeface="Poppins"/>
                  <a:cs typeface="Poppins"/>
                  <a:sym typeface="Poppins"/>
                </a:rPr>
                <a:t>06</a:t>
              </a:r>
              <a:endParaRPr sz="1100">
                <a:solidFill>
                  <a:schemeClr val="lt1"/>
                </a:solidFill>
              </a:endParaRPr>
            </a:p>
          </p:txBody>
        </p:sp>
      </p:grpSp>
      <p:grpSp>
        <p:nvGrpSpPr>
          <p:cNvPr id="1433" name="Google Shape;1433;p182"/>
          <p:cNvGrpSpPr/>
          <p:nvPr/>
        </p:nvGrpSpPr>
        <p:grpSpPr>
          <a:xfrm>
            <a:off x="502103" y="548402"/>
            <a:ext cx="1943957" cy="2053892"/>
            <a:chOff x="669471" y="731203"/>
            <a:chExt cx="2591943" cy="2738522"/>
          </a:xfrm>
        </p:grpSpPr>
        <p:sp>
          <p:nvSpPr>
            <p:cNvPr id="1434" name="Google Shape;1434;p182"/>
            <p:cNvSpPr/>
            <p:nvPr/>
          </p:nvSpPr>
          <p:spPr>
            <a:xfrm>
              <a:off x="1002401" y="731203"/>
              <a:ext cx="2259013" cy="2643188"/>
            </a:xfrm>
            <a:custGeom>
              <a:rect b="b" l="l" r="r" t="t"/>
              <a:pathLst>
                <a:path extrusionOk="0" h="701" w="599">
                  <a:moveTo>
                    <a:pt x="1" y="701"/>
                  </a:moveTo>
                  <a:cubicBezTo>
                    <a:pt x="0" y="423"/>
                    <a:pt x="166" y="137"/>
                    <a:pt x="405" y="0"/>
                  </a:cubicBezTo>
                  <a:cubicBezTo>
                    <a:pt x="472" y="112"/>
                    <a:pt x="580" y="299"/>
                    <a:pt x="599" y="334"/>
                  </a:cubicBezTo>
                  <a:cubicBezTo>
                    <a:pt x="473" y="415"/>
                    <a:pt x="389" y="562"/>
                    <a:pt x="388" y="701"/>
                  </a:cubicBezTo>
                  <a:cubicBezTo>
                    <a:pt x="235" y="701"/>
                    <a:pt x="1" y="701"/>
                    <a:pt x="1" y="701"/>
                  </a:cubicBezTo>
                  <a:close/>
                </a:path>
              </a:pathLst>
            </a:custGeom>
            <a:solidFill>
              <a:srgbClr val="0B539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35" name="Google Shape;1435;p182"/>
            <p:cNvGrpSpPr/>
            <p:nvPr/>
          </p:nvGrpSpPr>
          <p:grpSpPr>
            <a:xfrm>
              <a:off x="669471" y="1256829"/>
              <a:ext cx="2198420" cy="2212896"/>
              <a:chOff x="2570458" y="2895715"/>
              <a:chExt cx="2198420" cy="2212896"/>
            </a:xfrm>
          </p:grpSpPr>
          <p:sp>
            <p:nvSpPr>
              <p:cNvPr id="1436" name="Google Shape;1436;p182"/>
              <p:cNvSpPr txBox="1"/>
              <p:nvPr/>
            </p:nvSpPr>
            <p:spPr>
              <a:xfrm>
                <a:off x="2570458" y="2895715"/>
                <a:ext cx="2198420" cy="567829"/>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1" lang="en" sz="1400">
                    <a:solidFill>
                      <a:schemeClr val="lt1"/>
                    </a:solidFill>
                    <a:latin typeface="Calibri"/>
                    <a:ea typeface="Calibri"/>
                    <a:cs typeface="Calibri"/>
                    <a:sym typeface="Calibri"/>
                  </a:rPr>
                  <a:t>Career </a:t>
                </a:r>
                <a:endParaRPr sz="1100"/>
              </a:p>
              <a:p>
                <a:pPr indent="0" lvl="0" marL="0" marR="0" rtl="0" algn="r">
                  <a:spcBef>
                    <a:spcPts val="0"/>
                  </a:spcBef>
                  <a:spcAft>
                    <a:spcPts val="0"/>
                  </a:spcAft>
                  <a:buNone/>
                </a:pPr>
                <a:r>
                  <a:rPr b="1" lang="en" sz="1400">
                    <a:solidFill>
                      <a:schemeClr val="lt1"/>
                    </a:solidFill>
                    <a:latin typeface="Calibri"/>
                    <a:ea typeface="Calibri"/>
                    <a:cs typeface="Calibri"/>
                    <a:sym typeface="Calibri"/>
                  </a:rPr>
                  <a:t>Pathways</a:t>
                </a:r>
                <a:endParaRPr sz="1100"/>
              </a:p>
            </p:txBody>
          </p:sp>
          <p:sp>
            <p:nvSpPr>
              <p:cNvPr id="1437" name="Google Shape;1437;p182"/>
              <p:cNvSpPr txBox="1"/>
              <p:nvPr/>
            </p:nvSpPr>
            <p:spPr>
              <a:xfrm>
                <a:off x="3018942" y="3226711"/>
                <a:ext cx="1386900" cy="18819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None/>
                </a:pPr>
                <a:r>
                  <a:t/>
                </a:r>
                <a:endParaRPr sz="12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200">
                    <a:solidFill>
                      <a:schemeClr val="lt1"/>
                    </a:solidFill>
                    <a:latin typeface="Calibri"/>
                    <a:ea typeface="Calibri"/>
                    <a:cs typeface="Calibri"/>
                    <a:sym typeface="Calibri"/>
                  </a:rPr>
                  <a:t>Integrated Education &amp; Training</a:t>
                </a:r>
                <a:endParaRPr sz="1100"/>
              </a:p>
              <a:p>
                <a:pPr indent="0" lvl="0" marL="0" marR="0" rtl="0" algn="r">
                  <a:lnSpc>
                    <a:spcPct val="100000"/>
                  </a:lnSpc>
                  <a:spcBef>
                    <a:spcPts val="0"/>
                  </a:spcBef>
                  <a:spcAft>
                    <a:spcPts val="0"/>
                  </a:spcAft>
                  <a:buNone/>
                </a:pPr>
                <a:r>
                  <a:t/>
                </a:r>
                <a:endParaRPr sz="12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200">
                    <a:solidFill>
                      <a:schemeClr val="lt1"/>
                    </a:solidFill>
                    <a:latin typeface="Calibri"/>
                    <a:ea typeface="Calibri"/>
                    <a:cs typeface="Calibri"/>
                    <a:sym typeface="Calibri"/>
                  </a:rPr>
                  <a:t>Workforce Preparation</a:t>
                </a:r>
                <a:endParaRPr sz="1100"/>
              </a:p>
            </p:txBody>
          </p:sp>
        </p:grpSp>
      </p:grpSp>
      <p:grpSp>
        <p:nvGrpSpPr>
          <p:cNvPr id="1438" name="Google Shape;1438;p182"/>
          <p:cNvGrpSpPr/>
          <p:nvPr/>
        </p:nvGrpSpPr>
        <p:grpSpPr>
          <a:xfrm>
            <a:off x="2581792" y="3466625"/>
            <a:ext cx="1071562" cy="508397"/>
            <a:chOff x="3442389" y="4622166"/>
            <a:chExt cx="1428750" cy="677863"/>
          </a:xfrm>
        </p:grpSpPr>
        <p:sp>
          <p:nvSpPr>
            <p:cNvPr id="1439" name="Google Shape;1439;p182"/>
            <p:cNvSpPr/>
            <p:nvPr/>
          </p:nvSpPr>
          <p:spPr>
            <a:xfrm>
              <a:off x="3442389" y="4622166"/>
              <a:ext cx="1428750" cy="677863"/>
            </a:xfrm>
            <a:custGeom>
              <a:rect b="b" l="l" r="r" t="t"/>
              <a:pathLst>
                <a:path extrusionOk="0" h="180" w="379">
                  <a:moveTo>
                    <a:pt x="379" y="121"/>
                  </a:moveTo>
                  <a:cubicBezTo>
                    <a:pt x="379" y="121"/>
                    <a:pt x="329" y="37"/>
                    <a:pt x="309" y="0"/>
                  </a:cubicBezTo>
                  <a:cubicBezTo>
                    <a:pt x="235" y="29"/>
                    <a:pt x="146" y="28"/>
                    <a:pt x="73" y="0"/>
                  </a:cubicBezTo>
                  <a:cubicBezTo>
                    <a:pt x="35" y="64"/>
                    <a:pt x="12" y="104"/>
                    <a:pt x="0" y="124"/>
                  </a:cubicBezTo>
                  <a:cubicBezTo>
                    <a:pt x="116" y="177"/>
                    <a:pt x="258" y="180"/>
                    <a:pt x="379" y="121"/>
                  </a:cubicBezTo>
                  <a:close/>
                </a:path>
              </a:pathLst>
            </a:custGeom>
            <a:gradFill>
              <a:gsLst>
                <a:gs pos="0">
                  <a:schemeClr val="accent4"/>
                </a:gs>
                <a:gs pos="7000">
                  <a:schemeClr val="accent4"/>
                </a:gs>
                <a:gs pos="100000">
                  <a:srgbClr val="0B9B74"/>
                </a:gs>
              </a:gsLst>
              <a:lin ang="90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0" name="Google Shape;1440;p182"/>
            <p:cNvSpPr txBox="1"/>
            <p:nvPr/>
          </p:nvSpPr>
          <p:spPr>
            <a:xfrm>
              <a:off x="3593899" y="4690567"/>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04</a:t>
              </a:r>
              <a:endParaRPr sz="1100"/>
            </a:p>
          </p:txBody>
        </p:sp>
      </p:grpSp>
      <p:grpSp>
        <p:nvGrpSpPr>
          <p:cNvPr id="1441" name="Google Shape;1441;p182"/>
          <p:cNvGrpSpPr/>
          <p:nvPr/>
        </p:nvGrpSpPr>
        <p:grpSpPr>
          <a:xfrm>
            <a:off x="3783132" y="2609375"/>
            <a:ext cx="2004021" cy="1984772"/>
            <a:chOff x="5044176" y="3479166"/>
            <a:chExt cx="2672028" cy="2646363"/>
          </a:xfrm>
        </p:grpSpPr>
        <p:sp>
          <p:nvSpPr>
            <p:cNvPr id="1442" name="Google Shape;1442;p182"/>
            <p:cNvSpPr/>
            <p:nvPr/>
          </p:nvSpPr>
          <p:spPr>
            <a:xfrm>
              <a:off x="5044176" y="3479166"/>
              <a:ext cx="2257425" cy="2646363"/>
            </a:xfrm>
            <a:custGeom>
              <a:rect b="b" l="l" r="r" t="t"/>
              <a:pathLst>
                <a:path extrusionOk="0" h="702" w="599">
                  <a:moveTo>
                    <a:pt x="194" y="702"/>
                  </a:moveTo>
                  <a:cubicBezTo>
                    <a:pt x="435" y="564"/>
                    <a:pt x="599" y="277"/>
                    <a:pt x="599" y="1"/>
                  </a:cubicBezTo>
                  <a:cubicBezTo>
                    <a:pt x="468" y="0"/>
                    <a:pt x="252" y="0"/>
                    <a:pt x="212" y="0"/>
                  </a:cubicBezTo>
                  <a:cubicBezTo>
                    <a:pt x="205" y="150"/>
                    <a:pt x="120" y="297"/>
                    <a:pt x="0" y="367"/>
                  </a:cubicBezTo>
                  <a:cubicBezTo>
                    <a:pt x="76" y="499"/>
                    <a:pt x="194" y="702"/>
                    <a:pt x="194" y="702"/>
                  </a:cubicBezTo>
                  <a:close/>
                </a:path>
              </a:pathLst>
            </a:custGeom>
            <a:gradFill>
              <a:gsLst>
                <a:gs pos="0">
                  <a:srgbClr val="88CE71"/>
                </a:gs>
                <a:gs pos="100000">
                  <a:schemeClr val="accent5"/>
                </a:gs>
              </a:gsLst>
              <a:lin ang="27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43" name="Google Shape;1443;p182"/>
            <p:cNvGrpSpPr/>
            <p:nvPr/>
          </p:nvGrpSpPr>
          <p:grpSpPr>
            <a:xfrm>
              <a:off x="5044405" y="3612314"/>
              <a:ext cx="2671800" cy="2138036"/>
              <a:chOff x="6986716" y="3612314"/>
              <a:chExt cx="2671800" cy="2138036"/>
            </a:xfrm>
          </p:grpSpPr>
          <p:sp>
            <p:nvSpPr>
              <p:cNvPr id="1444" name="Google Shape;1444;p182"/>
              <p:cNvSpPr txBox="1"/>
              <p:nvPr/>
            </p:nvSpPr>
            <p:spPr>
              <a:xfrm>
                <a:off x="6986716" y="3612314"/>
                <a:ext cx="2671800" cy="3693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Language Fluency</a:t>
                </a:r>
                <a:endParaRPr sz="1100"/>
              </a:p>
            </p:txBody>
          </p:sp>
          <p:sp>
            <p:nvSpPr>
              <p:cNvPr id="1445" name="Google Shape;1445;p182"/>
              <p:cNvSpPr txBox="1"/>
              <p:nvPr/>
            </p:nvSpPr>
            <p:spPr>
              <a:xfrm>
                <a:off x="7096887" y="4245250"/>
                <a:ext cx="2170800" cy="150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English Language and Civics Education &amp;</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Services to (ITP)</a:t>
                </a:r>
                <a:endParaRPr sz="1100"/>
              </a:p>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Skilled Immigrants</a:t>
                </a:r>
                <a:endParaRPr sz="1100"/>
              </a:p>
            </p:txBody>
          </p:sp>
        </p:grpSp>
      </p:grpSp>
      <p:grpSp>
        <p:nvGrpSpPr>
          <p:cNvPr id="1446" name="Google Shape;1446;p182"/>
          <p:cNvGrpSpPr/>
          <p:nvPr/>
        </p:nvGrpSpPr>
        <p:grpSpPr>
          <a:xfrm>
            <a:off x="1961551" y="3658322"/>
            <a:ext cx="2288381" cy="1343025"/>
            <a:chOff x="2615401" y="4877763"/>
            <a:chExt cx="3051175" cy="1790700"/>
          </a:xfrm>
        </p:grpSpPr>
        <p:sp>
          <p:nvSpPr>
            <p:cNvPr id="1447" name="Google Shape;1447;p182"/>
            <p:cNvSpPr/>
            <p:nvPr/>
          </p:nvSpPr>
          <p:spPr>
            <a:xfrm>
              <a:off x="2615401" y="4877763"/>
              <a:ext cx="3051175" cy="1790700"/>
            </a:xfrm>
            <a:custGeom>
              <a:rect b="b" l="l" r="r" t="t"/>
              <a:pathLst>
                <a:path extrusionOk="0" h="475" w="809">
                  <a:moveTo>
                    <a:pt x="809" y="335"/>
                  </a:moveTo>
                  <a:cubicBezTo>
                    <a:pt x="569" y="475"/>
                    <a:pt x="238" y="474"/>
                    <a:pt x="0" y="336"/>
                  </a:cubicBezTo>
                  <a:cubicBezTo>
                    <a:pt x="64" y="222"/>
                    <a:pt x="172" y="34"/>
                    <a:pt x="192" y="0"/>
                  </a:cubicBezTo>
                  <a:cubicBezTo>
                    <a:pt x="325" y="69"/>
                    <a:pt x="495" y="69"/>
                    <a:pt x="615" y="0"/>
                  </a:cubicBezTo>
                  <a:cubicBezTo>
                    <a:pt x="692" y="132"/>
                    <a:pt x="809" y="335"/>
                    <a:pt x="809" y="335"/>
                  </a:cubicBezTo>
                  <a:close/>
                </a:path>
              </a:pathLst>
            </a:custGeom>
            <a:gradFill>
              <a:gsLst>
                <a:gs pos="0">
                  <a:schemeClr val="accent4"/>
                </a:gs>
                <a:gs pos="100000">
                  <a:srgbClr val="0DB285"/>
                </a:gs>
              </a:gsLst>
              <a:lin ang="90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grpSp>
          <p:nvGrpSpPr>
            <p:cNvPr id="1448" name="Google Shape;1448;p182"/>
            <p:cNvGrpSpPr/>
            <p:nvPr/>
          </p:nvGrpSpPr>
          <p:grpSpPr>
            <a:xfrm>
              <a:off x="3002871" y="5200538"/>
              <a:ext cx="2368155" cy="1154048"/>
              <a:chOff x="5115833" y="554097"/>
              <a:chExt cx="2026285" cy="1154048"/>
            </a:xfrm>
          </p:grpSpPr>
          <p:sp>
            <p:nvSpPr>
              <p:cNvPr id="1449" name="Google Shape;1449;p182"/>
              <p:cNvSpPr txBox="1"/>
              <p:nvPr/>
            </p:nvSpPr>
            <p:spPr>
              <a:xfrm>
                <a:off x="5115833" y="554097"/>
                <a:ext cx="2026285" cy="527761"/>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Corrections Education</a:t>
                </a:r>
                <a:endParaRPr sz="1100"/>
              </a:p>
            </p:txBody>
          </p:sp>
          <p:sp>
            <p:nvSpPr>
              <p:cNvPr id="1450" name="Google Shape;1450;p182"/>
              <p:cNvSpPr txBox="1"/>
              <p:nvPr/>
            </p:nvSpPr>
            <p:spPr>
              <a:xfrm>
                <a:off x="5115833" y="966764"/>
                <a:ext cx="1793087" cy="741381"/>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None/>
                </a:pPr>
                <a:r>
                  <a:rPr lang="en" sz="1200">
                    <a:solidFill>
                      <a:schemeClr val="dk1"/>
                    </a:solidFill>
                    <a:latin typeface="Calibri"/>
                    <a:ea typeface="Calibri"/>
                    <a:cs typeface="Calibri"/>
                    <a:sym typeface="Calibri"/>
                  </a:rPr>
                  <a:t>Re-Entry and Post Release services.</a:t>
                </a:r>
                <a:endParaRPr sz="1100"/>
              </a:p>
            </p:txBody>
          </p:sp>
        </p:grpSp>
      </p:grpSp>
      <p:grpSp>
        <p:nvGrpSpPr>
          <p:cNvPr id="1451" name="Google Shape;1451;p182"/>
          <p:cNvGrpSpPr/>
          <p:nvPr/>
        </p:nvGrpSpPr>
        <p:grpSpPr>
          <a:xfrm>
            <a:off x="1769785" y="2728437"/>
            <a:ext cx="828787" cy="921544"/>
            <a:chOff x="2359714" y="3637916"/>
            <a:chExt cx="1105049" cy="1228725"/>
          </a:xfrm>
        </p:grpSpPr>
        <p:sp>
          <p:nvSpPr>
            <p:cNvPr id="1452" name="Google Shape;1452;p182"/>
            <p:cNvSpPr/>
            <p:nvPr/>
          </p:nvSpPr>
          <p:spPr>
            <a:xfrm>
              <a:off x="2359714" y="3637916"/>
              <a:ext cx="992188" cy="1228725"/>
            </a:xfrm>
            <a:custGeom>
              <a:rect b="b" l="l" r="r" t="t"/>
              <a:pathLst>
                <a:path extrusionOk="0" h="326" w="263">
                  <a:moveTo>
                    <a:pt x="192" y="326"/>
                  </a:moveTo>
                  <a:cubicBezTo>
                    <a:pt x="192" y="326"/>
                    <a:pt x="241" y="241"/>
                    <a:pt x="263" y="205"/>
                  </a:cubicBezTo>
                  <a:cubicBezTo>
                    <a:pt x="201" y="156"/>
                    <a:pt x="156" y="78"/>
                    <a:pt x="144" y="1"/>
                  </a:cubicBezTo>
                  <a:cubicBezTo>
                    <a:pt x="70" y="0"/>
                    <a:pt x="23" y="0"/>
                    <a:pt x="0" y="0"/>
                  </a:cubicBezTo>
                  <a:cubicBezTo>
                    <a:pt x="13" y="127"/>
                    <a:pt x="81" y="251"/>
                    <a:pt x="192" y="326"/>
                  </a:cubicBezTo>
                  <a:close/>
                </a:path>
              </a:pathLst>
            </a:custGeom>
            <a:gradFill>
              <a:gsLst>
                <a:gs pos="0">
                  <a:srgbClr val="22C1FF"/>
                </a:gs>
                <a:gs pos="22000">
                  <a:srgbClr val="22C1FF"/>
                </a:gs>
                <a:gs pos="86000">
                  <a:srgbClr val="00B1F6"/>
                </a:gs>
                <a:gs pos="100000">
                  <a:srgbClr val="00B1F6"/>
                </a:gs>
              </a:gsLst>
              <a:lin ang="102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3" name="Google Shape;1453;p182"/>
            <p:cNvSpPr txBox="1"/>
            <p:nvPr/>
          </p:nvSpPr>
          <p:spPr>
            <a:xfrm>
              <a:off x="2362977" y="3988062"/>
              <a:ext cx="1101786" cy="38201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Poppins"/>
                  <a:ea typeface="Poppins"/>
                  <a:cs typeface="Poppins"/>
                  <a:sym typeface="Poppins"/>
                </a:rPr>
                <a:t>05</a:t>
              </a:r>
              <a:endParaRPr sz="1100"/>
            </a:p>
          </p:txBody>
        </p:sp>
      </p:grpSp>
      <p:grpSp>
        <p:nvGrpSpPr>
          <p:cNvPr id="1454" name="Google Shape;1454;p182"/>
          <p:cNvGrpSpPr/>
          <p:nvPr/>
        </p:nvGrpSpPr>
        <p:grpSpPr>
          <a:xfrm>
            <a:off x="755373" y="2609375"/>
            <a:ext cx="1693069" cy="1984772"/>
            <a:chOff x="1007164" y="3479166"/>
            <a:chExt cx="2257425" cy="2646363"/>
          </a:xfrm>
        </p:grpSpPr>
        <p:sp>
          <p:nvSpPr>
            <p:cNvPr id="1455" name="Google Shape;1455;p182"/>
            <p:cNvSpPr/>
            <p:nvPr/>
          </p:nvSpPr>
          <p:spPr>
            <a:xfrm>
              <a:off x="1007164" y="3479166"/>
              <a:ext cx="2257425" cy="2646363"/>
            </a:xfrm>
            <a:custGeom>
              <a:rect b="b" l="l" r="r" t="t"/>
              <a:pathLst>
                <a:path extrusionOk="0" h="702" w="599">
                  <a:moveTo>
                    <a:pt x="406" y="702"/>
                  </a:moveTo>
                  <a:cubicBezTo>
                    <a:pt x="165" y="564"/>
                    <a:pt x="0" y="277"/>
                    <a:pt x="0" y="1"/>
                  </a:cubicBezTo>
                  <a:cubicBezTo>
                    <a:pt x="131" y="0"/>
                    <a:pt x="347" y="0"/>
                    <a:pt x="387" y="0"/>
                  </a:cubicBezTo>
                  <a:cubicBezTo>
                    <a:pt x="394" y="150"/>
                    <a:pt x="479" y="297"/>
                    <a:pt x="599" y="367"/>
                  </a:cubicBezTo>
                  <a:cubicBezTo>
                    <a:pt x="523" y="499"/>
                    <a:pt x="406" y="702"/>
                    <a:pt x="406" y="702"/>
                  </a:cubicBezTo>
                  <a:close/>
                </a:path>
              </a:pathLst>
            </a:custGeom>
            <a:gradFill>
              <a:gsLst>
                <a:gs pos="0">
                  <a:srgbClr val="22C1FF"/>
                </a:gs>
                <a:gs pos="100000">
                  <a:srgbClr val="05B9FF"/>
                </a:gs>
              </a:gsLst>
              <a:lin ang="102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nvGrpSpPr>
            <p:cNvPr id="1456" name="Google Shape;1456;p182"/>
            <p:cNvGrpSpPr/>
            <p:nvPr/>
          </p:nvGrpSpPr>
          <p:grpSpPr>
            <a:xfrm>
              <a:off x="1079224" y="3797315"/>
              <a:ext cx="1962586" cy="1764111"/>
              <a:chOff x="7019106" y="3792626"/>
              <a:chExt cx="1962586" cy="1764111"/>
            </a:xfrm>
          </p:grpSpPr>
          <p:sp>
            <p:nvSpPr>
              <p:cNvPr id="1457" name="Google Shape;1457;p182"/>
              <p:cNvSpPr txBox="1"/>
              <p:nvPr/>
            </p:nvSpPr>
            <p:spPr>
              <a:xfrm>
                <a:off x="7019106" y="3792626"/>
                <a:ext cx="1962586" cy="727077"/>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Employer </a:t>
                </a:r>
                <a:endParaRPr sz="1100"/>
              </a:p>
              <a:p>
                <a:pPr indent="0" lvl="0" marL="0" marR="0" rtl="0" algn="ctr">
                  <a:spcBef>
                    <a:spcPts val="0"/>
                  </a:spcBef>
                  <a:spcAft>
                    <a:spcPts val="0"/>
                  </a:spcAft>
                  <a:buNone/>
                </a:pPr>
                <a:r>
                  <a:rPr b="1" lang="en" sz="1400">
                    <a:solidFill>
                      <a:schemeClr val="dk1"/>
                    </a:solidFill>
                    <a:latin typeface="Calibri"/>
                    <a:ea typeface="Calibri"/>
                    <a:cs typeface="Calibri"/>
                    <a:sym typeface="Calibri"/>
                  </a:rPr>
                  <a:t>Engagement</a:t>
                </a:r>
                <a:endParaRPr sz="1100"/>
              </a:p>
            </p:txBody>
          </p:sp>
          <p:sp>
            <p:nvSpPr>
              <p:cNvPr id="1458" name="Google Shape;1458;p182"/>
              <p:cNvSpPr txBox="1"/>
              <p:nvPr/>
            </p:nvSpPr>
            <p:spPr>
              <a:xfrm>
                <a:off x="7288094" y="4447176"/>
                <a:ext cx="1426841" cy="110956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 sz="1200">
                    <a:solidFill>
                      <a:schemeClr val="dk1"/>
                    </a:solidFill>
                    <a:latin typeface="Calibri"/>
                    <a:ea typeface="Calibri"/>
                    <a:cs typeface="Calibri"/>
                    <a:sym typeface="Calibri"/>
                  </a:rPr>
                  <a:t>Workplace Literacy</a:t>
                </a:r>
                <a:endParaRPr sz="1100"/>
              </a:p>
            </p:txBody>
          </p:sp>
        </p:grpSp>
      </p:grpSp>
      <p:sp>
        <p:nvSpPr>
          <p:cNvPr id="1459" name="Google Shape;1459;p182"/>
          <p:cNvSpPr txBox="1"/>
          <p:nvPr/>
        </p:nvSpPr>
        <p:spPr>
          <a:xfrm>
            <a:off x="5710441" y="43766"/>
            <a:ext cx="3082200" cy="1129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000">
                <a:solidFill>
                  <a:schemeClr val="lt1"/>
                </a:solidFill>
                <a:latin typeface="Corbel"/>
                <a:ea typeface="Corbel"/>
                <a:cs typeface="Corbel"/>
                <a:sym typeface="Corbel"/>
              </a:rPr>
              <a:t>Comprehensive </a:t>
            </a:r>
            <a:endParaRPr sz="1300"/>
          </a:p>
          <a:p>
            <a:pPr indent="0" lvl="0" marL="0" marR="0" rtl="0" algn="ctr">
              <a:spcBef>
                <a:spcPts val="0"/>
              </a:spcBef>
              <a:spcAft>
                <a:spcPts val="0"/>
              </a:spcAft>
              <a:buNone/>
            </a:pPr>
            <a:r>
              <a:rPr b="1" lang="en" sz="2000">
                <a:solidFill>
                  <a:schemeClr val="lt1"/>
                </a:solidFill>
                <a:latin typeface="Corbel"/>
                <a:ea typeface="Corbel"/>
                <a:cs typeface="Corbel"/>
                <a:sym typeface="Corbel"/>
              </a:rPr>
              <a:t>Adult Education &amp; Literacy Services</a:t>
            </a:r>
            <a:endParaRPr sz="1300"/>
          </a:p>
        </p:txBody>
      </p:sp>
      <p:sp>
        <p:nvSpPr>
          <p:cNvPr id="1460" name="Google Shape;1460;p182"/>
          <p:cNvSpPr txBox="1"/>
          <p:nvPr/>
        </p:nvSpPr>
        <p:spPr>
          <a:xfrm>
            <a:off x="6012209" y="3048425"/>
            <a:ext cx="2609775" cy="2001375"/>
          </a:xfrm>
          <a:prstGeom prst="rect">
            <a:avLst/>
          </a:prstGeom>
          <a:noFill/>
          <a:ln>
            <a:noFill/>
          </a:ln>
        </p:spPr>
        <p:txBody>
          <a:bodyPr anchorCtr="0" anchor="t" bIns="34275" lIns="68575" spcFirstLastPara="1" rIns="68575" wrap="square" tIns="34275">
            <a:noAutofit/>
          </a:bodyPr>
          <a:lstStyle/>
          <a:p>
            <a:pPr indent="0" lvl="0" marL="0" marR="0" rtl="0" algn="ctr">
              <a:lnSpc>
                <a:spcPct val="111111"/>
              </a:lnSpc>
              <a:spcBef>
                <a:spcPts val="0"/>
              </a:spcBef>
              <a:spcAft>
                <a:spcPts val="0"/>
              </a:spcAft>
              <a:buNone/>
            </a:pPr>
            <a:r>
              <a:rPr b="1" lang="en" sz="1400">
                <a:solidFill>
                  <a:schemeClr val="lt1"/>
                </a:solidFill>
                <a:latin typeface="Corbel"/>
                <a:ea typeface="Corbel"/>
                <a:cs typeface="Corbel"/>
                <a:sym typeface="Corbel"/>
              </a:rPr>
              <a:t>The foundational framework  for learning and career advancement. </a:t>
            </a:r>
            <a:endParaRPr sz="1100"/>
          </a:p>
          <a:p>
            <a:pPr indent="0" lvl="0" marL="0" marR="0" rtl="0" algn="ctr">
              <a:lnSpc>
                <a:spcPct val="111111"/>
              </a:lnSpc>
              <a:spcBef>
                <a:spcPts val="0"/>
              </a:spcBef>
              <a:spcAft>
                <a:spcPts val="0"/>
              </a:spcAft>
              <a:buNone/>
            </a:pPr>
            <a:r>
              <a:t/>
            </a:r>
            <a:endParaRPr b="1" sz="1400">
              <a:solidFill>
                <a:schemeClr val="lt1"/>
              </a:solidFill>
              <a:latin typeface="Corbel"/>
              <a:ea typeface="Corbel"/>
              <a:cs typeface="Corbel"/>
              <a:sym typeface="Corbel"/>
            </a:endParaRPr>
          </a:p>
          <a:p>
            <a:pPr indent="0" lvl="0" marL="0" marR="0" rtl="0" algn="ctr">
              <a:lnSpc>
                <a:spcPct val="100000"/>
              </a:lnSpc>
              <a:spcBef>
                <a:spcPts val="0"/>
              </a:spcBef>
              <a:spcAft>
                <a:spcPts val="0"/>
              </a:spcAft>
              <a:buNone/>
            </a:pPr>
            <a:r>
              <a:rPr b="1" lang="en" sz="2100">
                <a:solidFill>
                  <a:srgbClr val="AFDF9F"/>
                </a:solidFill>
                <a:latin typeface="Calibri"/>
                <a:ea typeface="Calibri"/>
                <a:cs typeface="Calibri"/>
                <a:sym typeface="Calibri"/>
              </a:rPr>
              <a:t>MOVE  AHEAD</a:t>
            </a:r>
            <a:endParaRPr b="1" sz="400">
              <a:solidFill>
                <a:srgbClr val="AFDF9F"/>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2100">
                <a:solidFill>
                  <a:srgbClr val="AFDF9F"/>
                </a:solidFill>
                <a:latin typeface="Calibri"/>
                <a:ea typeface="Calibri"/>
                <a:cs typeface="Calibri"/>
                <a:sym typeface="Calibri"/>
              </a:rPr>
              <a:t>with</a:t>
            </a:r>
            <a:endParaRPr b="1" sz="2100">
              <a:solidFill>
                <a:srgbClr val="AFDF9F"/>
              </a:solidFill>
              <a:latin typeface="Calibri"/>
              <a:ea typeface="Calibri"/>
              <a:cs typeface="Calibri"/>
              <a:sym typeface="Calibri"/>
            </a:endParaRPr>
          </a:p>
          <a:p>
            <a:pPr indent="0" lvl="0" marL="0" marR="0" rtl="0" algn="ctr">
              <a:lnSpc>
                <a:spcPct val="100000"/>
              </a:lnSpc>
              <a:spcBef>
                <a:spcPts val="0"/>
              </a:spcBef>
              <a:spcAft>
                <a:spcPts val="0"/>
              </a:spcAft>
              <a:buNone/>
            </a:pPr>
            <a:r>
              <a:rPr b="1" lang="en" sz="2700">
                <a:solidFill>
                  <a:srgbClr val="AFDF9F"/>
                </a:solidFill>
                <a:latin typeface="Calibri"/>
                <a:ea typeface="Calibri"/>
                <a:cs typeface="Calibri"/>
                <a:sym typeface="Calibri"/>
              </a:rPr>
              <a:t>Adult Ed</a:t>
            </a:r>
            <a:endParaRPr sz="1100"/>
          </a:p>
        </p:txBody>
      </p:sp>
      <p:grpSp>
        <p:nvGrpSpPr>
          <p:cNvPr id="1461" name="Google Shape;1461;p182"/>
          <p:cNvGrpSpPr/>
          <p:nvPr/>
        </p:nvGrpSpPr>
        <p:grpSpPr>
          <a:xfrm>
            <a:off x="7167674" y="1121936"/>
            <a:ext cx="298766" cy="269283"/>
            <a:chOff x="5133441" y="305084"/>
            <a:chExt cx="666591" cy="600810"/>
          </a:xfrm>
        </p:grpSpPr>
        <p:sp>
          <p:nvSpPr>
            <p:cNvPr id="1462" name="Google Shape;1462;p182"/>
            <p:cNvSpPr/>
            <p:nvPr/>
          </p:nvSpPr>
          <p:spPr>
            <a:xfrm>
              <a:off x="5133441" y="305084"/>
              <a:ext cx="666591" cy="510176"/>
            </a:xfrm>
            <a:custGeom>
              <a:rect b="b" l="l" r="r" t="t"/>
              <a:pathLst>
                <a:path extrusionOk="0" h="349" w="456">
                  <a:moveTo>
                    <a:pt x="150" y="256"/>
                  </a:moveTo>
                  <a:lnTo>
                    <a:pt x="150" y="256"/>
                  </a:lnTo>
                  <a:lnTo>
                    <a:pt x="155" y="257"/>
                  </a:lnTo>
                  <a:lnTo>
                    <a:pt x="158" y="261"/>
                  </a:lnTo>
                  <a:lnTo>
                    <a:pt x="160" y="262"/>
                  </a:lnTo>
                  <a:lnTo>
                    <a:pt x="181" y="310"/>
                  </a:lnTo>
                  <a:lnTo>
                    <a:pt x="181" y="310"/>
                  </a:lnTo>
                  <a:lnTo>
                    <a:pt x="183" y="311"/>
                  </a:lnTo>
                  <a:lnTo>
                    <a:pt x="184" y="315"/>
                  </a:lnTo>
                  <a:lnTo>
                    <a:pt x="191" y="316"/>
                  </a:lnTo>
                  <a:lnTo>
                    <a:pt x="191" y="316"/>
                  </a:lnTo>
                  <a:lnTo>
                    <a:pt x="196" y="315"/>
                  </a:lnTo>
                  <a:lnTo>
                    <a:pt x="199" y="313"/>
                  </a:lnTo>
                  <a:lnTo>
                    <a:pt x="394" y="117"/>
                  </a:lnTo>
                  <a:lnTo>
                    <a:pt x="394" y="117"/>
                  </a:lnTo>
                  <a:lnTo>
                    <a:pt x="398" y="114"/>
                  </a:lnTo>
                  <a:lnTo>
                    <a:pt x="403" y="114"/>
                  </a:lnTo>
                  <a:lnTo>
                    <a:pt x="403" y="114"/>
                  </a:lnTo>
                  <a:lnTo>
                    <a:pt x="406" y="114"/>
                  </a:lnTo>
                  <a:lnTo>
                    <a:pt x="411" y="117"/>
                  </a:lnTo>
                  <a:lnTo>
                    <a:pt x="437" y="145"/>
                  </a:lnTo>
                  <a:lnTo>
                    <a:pt x="437" y="145"/>
                  </a:lnTo>
                  <a:lnTo>
                    <a:pt x="440" y="147"/>
                  </a:lnTo>
                  <a:lnTo>
                    <a:pt x="445" y="148"/>
                  </a:lnTo>
                  <a:lnTo>
                    <a:pt x="445" y="148"/>
                  </a:lnTo>
                  <a:lnTo>
                    <a:pt x="450" y="147"/>
                  </a:lnTo>
                  <a:lnTo>
                    <a:pt x="453" y="145"/>
                  </a:lnTo>
                  <a:lnTo>
                    <a:pt x="455" y="142"/>
                  </a:lnTo>
                  <a:lnTo>
                    <a:pt x="456" y="137"/>
                  </a:lnTo>
                  <a:lnTo>
                    <a:pt x="456" y="11"/>
                  </a:lnTo>
                  <a:lnTo>
                    <a:pt x="456" y="11"/>
                  </a:lnTo>
                  <a:lnTo>
                    <a:pt x="455" y="6"/>
                  </a:lnTo>
                  <a:lnTo>
                    <a:pt x="453" y="3"/>
                  </a:lnTo>
                  <a:lnTo>
                    <a:pt x="450" y="0"/>
                  </a:lnTo>
                  <a:lnTo>
                    <a:pt x="445" y="0"/>
                  </a:lnTo>
                  <a:lnTo>
                    <a:pt x="319" y="0"/>
                  </a:lnTo>
                  <a:lnTo>
                    <a:pt x="319" y="0"/>
                  </a:lnTo>
                  <a:lnTo>
                    <a:pt x="319" y="0"/>
                  </a:lnTo>
                  <a:lnTo>
                    <a:pt x="319" y="0"/>
                  </a:lnTo>
                  <a:lnTo>
                    <a:pt x="316" y="0"/>
                  </a:lnTo>
                  <a:lnTo>
                    <a:pt x="313" y="1"/>
                  </a:lnTo>
                  <a:lnTo>
                    <a:pt x="310" y="6"/>
                  </a:lnTo>
                  <a:lnTo>
                    <a:pt x="308" y="13"/>
                  </a:lnTo>
                  <a:lnTo>
                    <a:pt x="310" y="16"/>
                  </a:lnTo>
                  <a:lnTo>
                    <a:pt x="311" y="18"/>
                  </a:lnTo>
                  <a:lnTo>
                    <a:pt x="342" y="49"/>
                  </a:lnTo>
                  <a:lnTo>
                    <a:pt x="342" y="49"/>
                  </a:lnTo>
                  <a:lnTo>
                    <a:pt x="344" y="52"/>
                  </a:lnTo>
                  <a:lnTo>
                    <a:pt x="345" y="57"/>
                  </a:lnTo>
                  <a:lnTo>
                    <a:pt x="344" y="60"/>
                  </a:lnTo>
                  <a:lnTo>
                    <a:pt x="342" y="65"/>
                  </a:lnTo>
                  <a:lnTo>
                    <a:pt x="222" y="184"/>
                  </a:lnTo>
                  <a:lnTo>
                    <a:pt x="222" y="184"/>
                  </a:lnTo>
                  <a:lnTo>
                    <a:pt x="218" y="186"/>
                  </a:lnTo>
                  <a:lnTo>
                    <a:pt x="213" y="187"/>
                  </a:lnTo>
                  <a:lnTo>
                    <a:pt x="213" y="187"/>
                  </a:lnTo>
                  <a:lnTo>
                    <a:pt x="209" y="186"/>
                  </a:lnTo>
                  <a:lnTo>
                    <a:pt x="205" y="182"/>
                  </a:lnTo>
                  <a:lnTo>
                    <a:pt x="204" y="181"/>
                  </a:lnTo>
                  <a:lnTo>
                    <a:pt x="183" y="134"/>
                  </a:lnTo>
                  <a:lnTo>
                    <a:pt x="183" y="134"/>
                  </a:lnTo>
                  <a:lnTo>
                    <a:pt x="181" y="132"/>
                  </a:lnTo>
                  <a:lnTo>
                    <a:pt x="179" y="129"/>
                  </a:lnTo>
                  <a:lnTo>
                    <a:pt x="173" y="127"/>
                  </a:lnTo>
                  <a:lnTo>
                    <a:pt x="173" y="127"/>
                  </a:lnTo>
                  <a:lnTo>
                    <a:pt x="169" y="129"/>
                  </a:lnTo>
                  <a:lnTo>
                    <a:pt x="165" y="130"/>
                  </a:lnTo>
                  <a:lnTo>
                    <a:pt x="3" y="292"/>
                  </a:lnTo>
                  <a:lnTo>
                    <a:pt x="3" y="292"/>
                  </a:lnTo>
                  <a:lnTo>
                    <a:pt x="0" y="297"/>
                  </a:lnTo>
                  <a:lnTo>
                    <a:pt x="0" y="300"/>
                  </a:lnTo>
                  <a:lnTo>
                    <a:pt x="0" y="305"/>
                  </a:lnTo>
                  <a:lnTo>
                    <a:pt x="3" y="308"/>
                  </a:lnTo>
                  <a:lnTo>
                    <a:pt x="41" y="346"/>
                  </a:lnTo>
                  <a:lnTo>
                    <a:pt x="41" y="346"/>
                  </a:lnTo>
                  <a:lnTo>
                    <a:pt x="44" y="347"/>
                  </a:lnTo>
                  <a:lnTo>
                    <a:pt x="47" y="349"/>
                  </a:lnTo>
                  <a:lnTo>
                    <a:pt x="47" y="349"/>
                  </a:lnTo>
                  <a:lnTo>
                    <a:pt x="52" y="347"/>
                  </a:lnTo>
                  <a:lnTo>
                    <a:pt x="55" y="346"/>
                  </a:lnTo>
                  <a:lnTo>
                    <a:pt x="142" y="259"/>
                  </a:lnTo>
                  <a:lnTo>
                    <a:pt x="142" y="259"/>
                  </a:lnTo>
                  <a:lnTo>
                    <a:pt x="145" y="257"/>
                  </a:lnTo>
                  <a:lnTo>
                    <a:pt x="150" y="256"/>
                  </a:lnTo>
                  <a:lnTo>
                    <a:pt x="150" y="25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3" name="Google Shape;1463;p182"/>
            <p:cNvSpPr/>
            <p:nvPr/>
          </p:nvSpPr>
          <p:spPr>
            <a:xfrm>
              <a:off x="5342482"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4" name="Google Shape;1464;p182"/>
            <p:cNvSpPr/>
            <p:nvPr/>
          </p:nvSpPr>
          <p:spPr>
            <a:xfrm>
              <a:off x="5348329" y="679311"/>
              <a:ext cx="0" cy="1462"/>
            </a:xfrm>
            <a:custGeom>
              <a:rect b="b" l="l" r="r" t="t"/>
              <a:pathLst>
                <a:path extrusionOk="0" h="1" w="120000">
                  <a:moveTo>
                    <a:pt x="0" y="1"/>
                  </a:moveTo>
                  <a:lnTo>
                    <a:pt x="0" y="1"/>
                  </a:lnTo>
                  <a:lnTo>
                    <a:pt x="0" y="0"/>
                  </a:lnTo>
                  <a:lnTo>
                    <a:pt x="0" y="0"/>
                  </a:lnTo>
                  <a:lnTo>
                    <a:pt x="0" y="1"/>
                  </a:lnTo>
                  <a:lnTo>
                    <a:pt x="0" y="1"/>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5" name="Google Shape;1465;p182"/>
            <p:cNvSpPr/>
            <p:nvPr/>
          </p:nvSpPr>
          <p:spPr>
            <a:xfrm>
              <a:off x="5349791"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6" name="Google Shape;1466;p182"/>
            <p:cNvSpPr/>
            <p:nvPr/>
          </p:nvSpPr>
          <p:spPr>
            <a:xfrm>
              <a:off x="5361485" y="680772"/>
              <a:ext cx="0" cy="2924"/>
            </a:xfrm>
            <a:custGeom>
              <a:rect b="b" l="l" r="r" t="t"/>
              <a:pathLst>
                <a:path extrusionOk="0" h="2" w="120000">
                  <a:moveTo>
                    <a:pt x="0" y="0"/>
                  </a:moveTo>
                  <a:lnTo>
                    <a:pt x="0" y="0"/>
                  </a:lnTo>
                  <a:lnTo>
                    <a:pt x="0" y="2"/>
                  </a:lnTo>
                  <a:lnTo>
                    <a:pt x="0" y="2"/>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7" name="Google Shape;1467;p182"/>
            <p:cNvSpPr/>
            <p:nvPr/>
          </p:nvSpPr>
          <p:spPr>
            <a:xfrm>
              <a:off x="5352714"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8" name="Google Shape;1468;p182"/>
            <p:cNvSpPr/>
            <p:nvPr/>
          </p:nvSpPr>
          <p:spPr>
            <a:xfrm>
              <a:off x="5357100"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9" name="Google Shape;1469;p182"/>
            <p:cNvSpPr/>
            <p:nvPr/>
          </p:nvSpPr>
          <p:spPr>
            <a:xfrm>
              <a:off x="5285470" y="750940"/>
              <a:ext cx="108175" cy="154953"/>
            </a:xfrm>
            <a:custGeom>
              <a:rect b="b" l="l" r="r" t="t"/>
              <a:pathLst>
                <a:path extrusionOk="0" h="106" w="74">
                  <a:moveTo>
                    <a:pt x="46" y="18"/>
                  </a:moveTo>
                  <a:lnTo>
                    <a:pt x="39" y="0"/>
                  </a:lnTo>
                  <a:lnTo>
                    <a:pt x="0" y="37"/>
                  </a:lnTo>
                  <a:lnTo>
                    <a:pt x="0" y="88"/>
                  </a:lnTo>
                  <a:lnTo>
                    <a:pt x="0" y="88"/>
                  </a:lnTo>
                  <a:lnTo>
                    <a:pt x="2" y="94"/>
                  </a:lnTo>
                  <a:lnTo>
                    <a:pt x="5" y="101"/>
                  </a:lnTo>
                  <a:lnTo>
                    <a:pt x="12" y="104"/>
                  </a:lnTo>
                  <a:lnTo>
                    <a:pt x="18" y="106"/>
                  </a:lnTo>
                  <a:lnTo>
                    <a:pt x="56" y="106"/>
                  </a:lnTo>
                  <a:lnTo>
                    <a:pt x="56" y="106"/>
                  </a:lnTo>
                  <a:lnTo>
                    <a:pt x="62" y="104"/>
                  </a:lnTo>
                  <a:lnTo>
                    <a:pt x="69" y="101"/>
                  </a:lnTo>
                  <a:lnTo>
                    <a:pt x="74" y="94"/>
                  </a:lnTo>
                  <a:lnTo>
                    <a:pt x="74" y="88"/>
                  </a:lnTo>
                  <a:lnTo>
                    <a:pt x="74" y="42"/>
                  </a:lnTo>
                  <a:lnTo>
                    <a:pt x="74" y="42"/>
                  </a:lnTo>
                  <a:lnTo>
                    <a:pt x="65" y="37"/>
                  </a:lnTo>
                  <a:lnTo>
                    <a:pt x="57" y="32"/>
                  </a:lnTo>
                  <a:lnTo>
                    <a:pt x="51" y="26"/>
                  </a:lnTo>
                  <a:lnTo>
                    <a:pt x="46" y="18"/>
                  </a:lnTo>
                  <a:lnTo>
                    <a:pt x="46" y="1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0" name="Google Shape;1470;p182"/>
            <p:cNvSpPr/>
            <p:nvPr/>
          </p:nvSpPr>
          <p:spPr>
            <a:xfrm>
              <a:off x="5364409" y="686620"/>
              <a:ext cx="29236" cy="64320"/>
            </a:xfrm>
            <a:custGeom>
              <a:rect b="b" l="l" r="r" t="t"/>
              <a:pathLst>
                <a:path extrusionOk="0" h="44" w="20">
                  <a:moveTo>
                    <a:pt x="20" y="44"/>
                  </a:moveTo>
                  <a:lnTo>
                    <a:pt x="20" y="44"/>
                  </a:lnTo>
                  <a:lnTo>
                    <a:pt x="2" y="1"/>
                  </a:lnTo>
                  <a:lnTo>
                    <a:pt x="2" y="1"/>
                  </a:lnTo>
                  <a:lnTo>
                    <a:pt x="0" y="0"/>
                  </a:lnTo>
                  <a:lnTo>
                    <a:pt x="0" y="0"/>
                  </a:lnTo>
                  <a:lnTo>
                    <a:pt x="2" y="1"/>
                  </a:lnTo>
                  <a:lnTo>
                    <a:pt x="20" y="4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1" name="Google Shape;1471;p182"/>
            <p:cNvSpPr/>
            <p:nvPr/>
          </p:nvSpPr>
          <p:spPr>
            <a:xfrm>
              <a:off x="5447733" y="629609"/>
              <a:ext cx="109637" cy="106713"/>
            </a:xfrm>
            <a:custGeom>
              <a:rect b="b" l="l" r="r" t="t"/>
              <a:pathLst>
                <a:path extrusionOk="0" h="73" w="75">
                  <a:moveTo>
                    <a:pt x="75" y="0"/>
                  </a:moveTo>
                  <a:lnTo>
                    <a:pt x="0" y="73"/>
                  </a:lnTo>
                  <a:lnTo>
                    <a:pt x="0" y="73"/>
                  </a:lnTo>
                  <a:lnTo>
                    <a:pt x="75" y="0"/>
                  </a:lnTo>
                  <a:lnTo>
                    <a:pt x="75"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2" name="Google Shape;1472;p182"/>
            <p:cNvSpPr/>
            <p:nvPr/>
          </p:nvSpPr>
          <p:spPr>
            <a:xfrm>
              <a:off x="5447733" y="695391"/>
              <a:ext cx="109637" cy="210503"/>
            </a:xfrm>
            <a:custGeom>
              <a:rect b="b" l="l" r="r" t="t"/>
              <a:pathLst>
                <a:path extrusionOk="0" h="144" w="75">
                  <a:moveTo>
                    <a:pt x="7" y="69"/>
                  </a:moveTo>
                  <a:lnTo>
                    <a:pt x="7" y="69"/>
                  </a:lnTo>
                  <a:lnTo>
                    <a:pt x="0" y="74"/>
                  </a:lnTo>
                  <a:lnTo>
                    <a:pt x="0" y="126"/>
                  </a:lnTo>
                  <a:lnTo>
                    <a:pt x="0" y="126"/>
                  </a:lnTo>
                  <a:lnTo>
                    <a:pt x="2" y="132"/>
                  </a:lnTo>
                  <a:lnTo>
                    <a:pt x="7" y="139"/>
                  </a:lnTo>
                  <a:lnTo>
                    <a:pt x="12" y="142"/>
                  </a:lnTo>
                  <a:lnTo>
                    <a:pt x="20" y="144"/>
                  </a:lnTo>
                  <a:lnTo>
                    <a:pt x="56" y="144"/>
                  </a:lnTo>
                  <a:lnTo>
                    <a:pt x="56" y="144"/>
                  </a:lnTo>
                  <a:lnTo>
                    <a:pt x="64" y="142"/>
                  </a:lnTo>
                  <a:lnTo>
                    <a:pt x="70" y="139"/>
                  </a:lnTo>
                  <a:lnTo>
                    <a:pt x="73" y="132"/>
                  </a:lnTo>
                  <a:lnTo>
                    <a:pt x="75" y="126"/>
                  </a:lnTo>
                  <a:lnTo>
                    <a:pt x="75" y="0"/>
                  </a:lnTo>
                  <a:lnTo>
                    <a:pt x="7" y="6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3" name="Google Shape;1473;p182"/>
            <p:cNvSpPr/>
            <p:nvPr/>
          </p:nvSpPr>
          <p:spPr>
            <a:xfrm>
              <a:off x="5715246" y="474655"/>
              <a:ext cx="0" cy="0"/>
            </a:xfrm>
            <a:custGeom>
              <a:rect b="b" l="l" r="r" t="t"/>
              <a:pathLst>
                <a:path extrusionOk="0" h="120000" w="120000">
                  <a:moveTo>
                    <a:pt x="0" y="0"/>
                  </a:moveTo>
                  <a:lnTo>
                    <a:pt x="0" y="0"/>
                  </a:lnTo>
                  <a:lnTo>
                    <a:pt x="0" y="0"/>
                  </a:lnTo>
                  <a:lnTo>
                    <a:pt x="0"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4" name="Google Shape;1474;p182"/>
            <p:cNvSpPr/>
            <p:nvPr/>
          </p:nvSpPr>
          <p:spPr>
            <a:xfrm>
              <a:off x="5612919" y="533128"/>
              <a:ext cx="106713" cy="372765"/>
            </a:xfrm>
            <a:custGeom>
              <a:rect b="b" l="l" r="r" t="t"/>
              <a:pathLst>
                <a:path extrusionOk="0" h="255" w="73">
                  <a:moveTo>
                    <a:pt x="0" y="74"/>
                  </a:moveTo>
                  <a:lnTo>
                    <a:pt x="0" y="237"/>
                  </a:lnTo>
                  <a:lnTo>
                    <a:pt x="0" y="237"/>
                  </a:lnTo>
                  <a:lnTo>
                    <a:pt x="1" y="243"/>
                  </a:lnTo>
                  <a:lnTo>
                    <a:pt x="4" y="250"/>
                  </a:lnTo>
                  <a:lnTo>
                    <a:pt x="11" y="253"/>
                  </a:lnTo>
                  <a:lnTo>
                    <a:pt x="17" y="255"/>
                  </a:lnTo>
                  <a:lnTo>
                    <a:pt x="55" y="255"/>
                  </a:lnTo>
                  <a:lnTo>
                    <a:pt x="55" y="255"/>
                  </a:lnTo>
                  <a:lnTo>
                    <a:pt x="61" y="253"/>
                  </a:lnTo>
                  <a:lnTo>
                    <a:pt x="68" y="250"/>
                  </a:lnTo>
                  <a:lnTo>
                    <a:pt x="71" y="243"/>
                  </a:lnTo>
                  <a:lnTo>
                    <a:pt x="73" y="237"/>
                  </a:lnTo>
                  <a:lnTo>
                    <a:pt x="73" y="0"/>
                  </a:lnTo>
                  <a:lnTo>
                    <a:pt x="0" y="7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475" name="Google Shape;1475;p182"/>
          <p:cNvSpPr txBox="1"/>
          <p:nvPr/>
        </p:nvSpPr>
        <p:spPr>
          <a:xfrm>
            <a:off x="2341858" y="2082907"/>
            <a:ext cx="1527750" cy="428625"/>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700">
                <a:solidFill>
                  <a:srgbClr val="094B3E"/>
                </a:solidFill>
                <a:latin typeface="Calibri"/>
                <a:ea typeface="Calibri"/>
                <a:cs typeface="Calibri"/>
                <a:sym typeface="Calibri"/>
              </a:rPr>
              <a:t>AEL Activities</a:t>
            </a:r>
            <a:endParaRPr sz="1100">
              <a:solidFill>
                <a:srgbClr val="094B3E"/>
              </a:solidFill>
            </a:endParaRPr>
          </a:p>
        </p:txBody>
      </p:sp>
      <p:pic>
        <p:nvPicPr>
          <p:cNvPr id="1476" name="Google Shape;1476;p182"/>
          <p:cNvPicPr preferRelativeResize="0"/>
          <p:nvPr/>
        </p:nvPicPr>
        <p:blipFill rotWithShape="1">
          <a:blip r:embed="rId3">
            <a:alphaModFix/>
          </a:blip>
          <a:srcRect b="0" l="0" r="0" t="0"/>
          <a:stretch/>
        </p:blipFill>
        <p:spPr>
          <a:xfrm>
            <a:off x="-48474" y="5473231"/>
            <a:ext cx="9240952" cy="5161080"/>
          </a:xfrm>
          <a:prstGeom prst="rect">
            <a:avLst/>
          </a:prstGeom>
          <a:noFill/>
          <a:ln>
            <a:noFill/>
          </a:ln>
        </p:spPr>
      </p:pic>
      <p:pic>
        <p:nvPicPr>
          <p:cNvPr id="1477" name="Google Shape;1477;p182"/>
          <p:cNvPicPr preferRelativeResize="0"/>
          <p:nvPr/>
        </p:nvPicPr>
        <p:blipFill rotWithShape="1">
          <a:blip r:embed="rId4">
            <a:alphaModFix/>
          </a:blip>
          <a:srcRect b="0" l="0" r="0" t="0"/>
          <a:stretch/>
        </p:blipFill>
        <p:spPr>
          <a:xfrm>
            <a:off x="8094897" y="4248716"/>
            <a:ext cx="845893" cy="818459"/>
          </a:xfrm>
          <a:prstGeom prst="rect">
            <a:avLst/>
          </a:prstGeom>
          <a:noFill/>
          <a:ln>
            <a:noFill/>
          </a:ln>
        </p:spPr>
      </p:pic>
      <p:sp>
        <p:nvSpPr>
          <p:cNvPr id="1478" name="Google Shape;1478;p182"/>
          <p:cNvSpPr txBox="1"/>
          <p:nvPr/>
        </p:nvSpPr>
        <p:spPr>
          <a:xfrm>
            <a:off x="2099999" y="2511513"/>
            <a:ext cx="481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a:solidFill>
                  <a:schemeClr val="lt1"/>
                </a:solidFill>
                <a:latin typeface="Arial Black"/>
                <a:ea typeface="Arial Black"/>
                <a:cs typeface="Arial Black"/>
                <a:sym typeface="Arial Black"/>
              </a:rPr>
              <a:t>0</a:t>
            </a:r>
            <a:r>
              <a:rPr lang="en" sz="1400">
                <a:solidFill>
                  <a:schemeClr val="lt1"/>
                </a:solidFill>
                <a:latin typeface="Arial Black"/>
                <a:ea typeface="Arial Black"/>
                <a:cs typeface="Arial Black"/>
                <a:sym typeface="Arial Black"/>
              </a:rPr>
              <a:t>6</a:t>
            </a:r>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par>
                                <p:cTn fill="hold" nodeType="withEffect" presetClass="entr" presetID="23" presetSubtype="16">
                                  <p:stCondLst>
                                    <p:cond delay="500"/>
                                  </p:stCondLst>
                                  <p:childTnLst>
                                    <p:set>
                                      <p:cBhvr>
                                        <p:cTn dur="1" fill="hold">
                                          <p:stCondLst>
                                            <p:cond delay="0"/>
                                          </p:stCondLst>
                                        </p:cTn>
                                        <p:tgtEl>
                                          <p:spTgt spid="1406"/>
                                        </p:tgtEl>
                                        <p:attrNameLst>
                                          <p:attrName>style.visibility</p:attrName>
                                        </p:attrNameLst>
                                      </p:cBhvr>
                                      <p:to>
                                        <p:strVal val="visible"/>
                                      </p:to>
                                    </p:set>
                                    <p:anim calcmode="lin" valueType="num">
                                      <p:cBhvr additive="base">
                                        <p:cTn dur="500"/>
                                        <p:tgtEl>
                                          <p:spTgt spid="1406"/>
                                        </p:tgtEl>
                                        <p:attrNameLst>
                                          <p:attrName>ppt_w</p:attrName>
                                        </p:attrNameLst>
                                      </p:cBhvr>
                                      <p:tavLst>
                                        <p:tav fmla="" tm="0">
                                          <p:val>
                                            <p:strVal val="0"/>
                                          </p:val>
                                        </p:tav>
                                        <p:tav fmla="" tm="100000">
                                          <p:val>
                                            <p:strVal val="#ppt_w"/>
                                          </p:val>
                                        </p:tav>
                                      </p:tavLst>
                                    </p:anim>
                                    <p:anim calcmode="lin" valueType="num">
                                      <p:cBhvr additive="base">
                                        <p:cTn dur="500"/>
                                        <p:tgtEl>
                                          <p:spTgt spid="14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500"/>
                                        <p:tgtEl>
                                          <p:spTgt spid="1425"/>
                                        </p:tgtEl>
                                      </p:cBhvr>
                                    </p:animEffect>
                                  </p:childTnLst>
                                </p:cTn>
                              </p:par>
                              <p:par>
                                <p:cTn fill="hold" nodeType="withEffect" presetClass="entr" presetID="23" presetSubtype="16">
                                  <p:stCondLst>
                                    <p:cond delay="500"/>
                                  </p:stCondLst>
                                  <p:childTnLst>
                                    <p:set>
                                      <p:cBhvr>
                                        <p:cTn dur="1" fill="hold">
                                          <p:stCondLst>
                                            <p:cond delay="0"/>
                                          </p:stCondLst>
                                        </p:cTn>
                                        <p:tgtEl>
                                          <p:spTgt spid="1417"/>
                                        </p:tgtEl>
                                        <p:attrNameLst>
                                          <p:attrName>style.visibility</p:attrName>
                                        </p:attrNameLst>
                                      </p:cBhvr>
                                      <p:to>
                                        <p:strVal val="visible"/>
                                      </p:to>
                                    </p:set>
                                    <p:anim calcmode="lin" valueType="num">
                                      <p:cBhvr additive="base">
                                        <p:cTn dur="500"/>
                                        <p:tgtEl>
                                          <p:spTgt spid="1417"/>
                                        </p:tgtEl>
                                        <p:attrNameLst>
                                          <p:attrName>ppt_w</p:attrName>
                                        </p:attrNameLst>
                                      </p:cBhvr>
                                      <p:tavLst>
                                        <p:tav fmla="" tm="0">
                                          <p:val>
                                            <p:strVal val="0"/>
                                          </p:val>
                                        </p:tav>
                                        <p:tav fmla="" tm="100000">
                                          <p:val>
                                            <p:strVal val="#ppt_w"/>
                                          </p:val>
                                        </p:tav>
                                      </p:tavLst>
                                    </p:anim>
                                    <p:anim calcmode="lin" valueType="num">
                                      <p:cBhvr additive="base">
                                        <p:cTn dur="500"/>
                                        <p:tgtEl>
                                          <p:spTgt spid="14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gtEl>
                                        <p:attrNameLst>
                                          <p:attrName>style.visibility</p:attrName>
                                        </p:attrNameLst>
                                      </p:cBhvr>
                                      <p:to>
                                        <p:strVal val="visible"/>
                                      </p:to>
                                    </p:set>
                                    <p:animEffect filter="fade" transition="in">
                                      <p:cBhvr>
                                        <p:cTn dur="500"/>
                                        <p:tgtEl>
                                          <p:spTgt spid="1441"/>
                                        </p:tgtEl>
                                      </p:cBhvr>
                                    </p:animEffect>
                                  </p:childTnLst>
                                </p:cTn>
                              </p:par>
                              <p:par>
                                <p:cTn fill="hold" nodeType="withEffect" presetClass="entr" presetID="23" presetSubtype="16">
                                  <p:stCondLst>
                                    <p:cond delay="500"/>
                                  </p:stCondLst>
                                  <p:childTnLst>
                                    <p:set>
                                      <p:cBhvr>
                                        <p:cTn dur="1" fill="hold">
                                          <p:stCondLst>
                                            <p:cond delay="0"/>
                                          </p:stCondLst>
                                        </p:cTn>
                                        <p:tgtEl>
                                          <p:spTgt spid="1413"/>
                                        </p:tgtEl>
                                        <p:attrNameLst>
                                          <p:attrName>style.visibility</p:attrName>
                                        </p:attrNameLst>
                                      </p:cBhvr>
                                      <p:to>
                                        <p:strVal val="visible"/>
                                      </p:to>
                                    </p:set>
                                    <p:anim calcmode="lin" valueType="num">
                                      <p:cBhvr additive="base">
                                        <p:cTn dur="500"/>
                                        <p:tgtEl>
                                          <p:spTgt spid="1413"/>
                                        </p:tgtEl>
                                        <p:attrNameLst>
                                          <p:attrName>ppt_w</p:attrName>
                                        </p:attrNameLst>
                                      </p:cBhvr>
                                      <p:tavLst>
                                        <p:tav fmla="" tm="0">
                                          <p:val>
                                            <p:strVal val="0"/>
                                          </p:val>
                                        </p:tav>
                                        <p:tav fmla="" tm="100000">
                                          <p:val>
                                            <p:strVal val="#ppt_w"/>
                                          </p:val>
                                        </p:tav>
                                      </p:tavLst>
                                    </p:anim>
                                    <p:anim calcmode="lin" valueType="num">
                                      <p:cBhvr additive="base">
                                        <p:cTn dur="500"/>
                                        <p:tgtEl>
                                          <p:spTgt spid="141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500"/>
                                        <p:tgtEl>
                                          <p:spTgt spid="1446"/>
                                        </p:tgtEl>
                                      </p:cBhvr>
                                    </p:animEffect>
                                  </p:childTnLst>
                                </p:cTn>
                              </p:par>
                              <p:par>
                                <p:cTn fill="hold" nodeType="withEffect" presetClass="entr" presetID="23" presetSubtype="16">
                                  <p:stCondLst>
                                    <p:cond delay="500"/>
                                  </p:stCondLst>
                                  <p:childTnLst>
                                    <p:set>
                                      <p:cBhvr>
                                        <p:cTn dur="1" fill="hold">
                                          <p:stCondLst>
                                            <p:cond delay="0"/>
                                          </p:stCondLst>
                                        </p:cTn>
                                        <p:tgtEl>
                                          <p:spTgt spid="1438"/>
                                        </p:tgtEl>
                                        <p:attrNameLst>
                                          <p:attrName>style.visibility</p:attrName>
                                        </p:attrNameLst>
                                      </p:cBhvr>
                                      <p:to>
                                        <p:strVal val="visible"/>
                                      </p:to>
                                    </p:set>
                                    <p:anim calcmode="lin" valueType="num">
                                      <p:cBhvr additive="base">
                                        <p:cTn dur="500"/>
                                        <p:tgtEl>
                                          <p:spTgt spid="1438"/>
                                        </p:tgtEl>
                                        <p:attrNameLst>
                                          <p:attrName>ppt_w</p:attrName>
                                        </p:attrNameLst>
                                      </p:cBhvr>
                                      <p:tavLst>
                                        <p:tav fmla="" tm="0">
                                          <p:val>
                                            <p:strVal val="0"/>
                                          </p:val>
                                        </p:tav>
                                        <p:tav fmla="" tm="100000">
                                          <p:val>
                                            <p:strVal val="#ppt_w"/>
                                          </p:val>
                                        </p:tav>
                                      </p:tavLst>
                                    </p:anim>
                                    <p:anim calcmode="lin" valueType="num">
                                      <p:cBhvr additive="base">
                                        <p:cTn dur="500"/>
                                        <p:tgtEl>
                                          <p:spTgt spid="143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4"/>
                                        </p:tgtEl>
                                        <p:attrNameLst>
                                          <p:attrName>style.visibility</p:attrName>
                                        </p:attrNameLst>
                                      </p:cBhvr>
                                      <p:to>
                                        <p:strVal val="visible"/>
                                      </p:to>
                                    </p:set>
                                    <p:animEffect filter="fade" transition="in">
                                      <p:cBhvr>
                                        <p:cTn dur="500"/>
                                        <p:tgtEl>
                                          <p:spTgt spid="1454"/>
                                        </p:tgtEl>
                                      </p:cBhvr>
                                    </p:animEffect>
                                  </p:childTnLst>
                                </p:cTn>
                              </p:par>
                              <p:par>
                                <p:cTn fill="hold" nodeType="withEffect" presetClass="entr" presetID="23" presetSubtype="16">
                                  <p:stCondLst>
                                    <p:cond delay="500"/>
                                  </p:stCondLst>
                                  <p:childTnLst>
                                    <p:set>
                                      <p:cBhvr>
                                        <p:cTn dur="1" fill="hold">
                                          <p:stCondLst>
                                            <p:cond delay="0"/>
                                          </p:stCondLst>
                                        </p:cTn>
                                        <p:tgtEl>
                                          <p:spTgt spid="1451"/>
                                        </p:tgtEl>
                                        <p:attrNameLst>
                                          <p:attrName>style.visibility</p:attrName>
                                        </p:attrNameLst>
                                      </p:cBhvr>
                                      <p:to>
                                        <p:strVal val="visible"/>
                                      </p:to>
                                    </p:set>
                                    <p:anim calcmode="lin" valueType="num">
                                      <p:cBhvr additive="base">
                                        <p:cTn dur="500"/>
                                        <p:tgtEl>
                                          <p:spTgt spid="1451"/>
                                        </p:tgtEl>
                                        <p:attrNameLst>
                                          <p:attrName>ppt_w</p:attrName>
                                        </p:attrNameLst>
                                      </p:cBhvr>
                                      <p:tavLst>
                                        <p:tav fmla="" tm="0">
                                          <p:val>
                                            <p:strVal val="0"/>
                                          </p:val>
                                        </p:tav>
                                        <p:tav fmla="" tm="100000">
                                          <p:val>
                                            <p:strVal val="#ppt_w"/>
                                          </p:val>
                                        </p:tav>
                                      </p:tavLst>
                                    </p:anim>
                                    <p:anim calcmode="lin" valueType="num">
                                      <p:cBhvr additive="base">
                                        <p:cTn dur="500"/>
                                        <p:tgtEl>
                                          <p:spTgt spid="145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3"/>
                                        </p:tgtEl>
                                        <p:attrNameLst>
                                          <p:attrName>style.visibility</p:attrName>
                                        </p:attrNameLst>
                                      </p:cBhvr>
                                      <p:to>
                                        <p:strVal val="visible"/>
                                      </p:to>
                                    </p:set>
                                    <p:animEffect filter="fade" transition="in">
                                      <p:cBhvr>
                                        <p:cTn dur="500"/>
                                        <p:tgtEl>
                                          <p:spTgt spid="1433"/>
                                        </p:tgtEl>
                                      </p:cBhvr>
                                    </p:animEffect>
                                  </p:childTnLst>
                                </p:cTn>
                              </p:par>
                              <p:par>
                                <p:cTn fill="hold" nodeType="withEffect" presetClass="entr" presetID="23" presetSubtype="16">
                                  <p:stCondLst>
                                    <p:cond delay="500"/>
                                  </p:stCondLst>
                                  <p:childTnLst>
                                    <p:set>
                                      <p:cBhvr>
                                        <p:cTn dur="1" fill="hold">
                                          <p:stCondLst>
                                            <p:cond delay="0"/>
                                          </p:stCondLst>
                                        </p:cTn>
                                        <p:tgtEl>
                                          <p:spTgt spid="1430"/>
                                        </p:tgtEl>
                                        <p:attrNameLst>
                                          <p:attrName>style.visibility</p:attrName>
                                        </p:attrNameLst>
                                      </p:cBhvr>
                                      <p:to>
                                        <p:strVal val="visible"/>
                                      </p:to>
                                    </p:set>
                                    <p:anim calcmode="lin" valueType="num">
                                      <p:cBhvr additive="base">
                                        <p:cTn dur="500"/>
                                        <p:tgtEl>
                                          <p:spTgt spid="1430"/>
                                        </p:tgtEl>
                                        <p:attrNameLst>
                                          <p:attrName>ppt_w</p:attrName>
                                        </p:attrNameLst>
                                      </p:cBhvr>
                                      <p:tavLst>
                                        <p:tav fmla="" tm="0">
                                          <p:val>
                                            <p:strVal val="0"/>
                                          </p:val>
                                        </p:tav>
                                        <p:tav fmla="" tm="100000">
                                          <p:val>
                                            <p:strVal val="#ppt_w"/>
                                          </p:val>
                                        </p:tav>
                                      </p:tavLst>
                                    </p:anim>
                                    <p:anim calcmode="lin" valueType="num">
                                      <p:cBhvr additive="base">
                                        <p:cTn dur="500"/>
                                        <p:tgtEl>
                                          <p:spTgt spid="143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500"/>
                                  </p:stCondLst>
                                  <p:childTnLst>
                                    <p:set>
                                      <p:cBhvr>
                                        <p:cTn dur="1" fill="hold">
                                          <p:stCondLst>
                                            <p:cond delay="0"/>
                                          </p:stCondLst>
                                        </p:cTn>
                                        <p:tgtEl>
                                          <p:spTgt spid="1416"/>
                                        </p:tgtEl>
                                        <p:attrNameLst>
                                          <p:attrName>style.visibility</p:attrName>
                                        </p:attrNameLst>
                                      </p:cBhvr>
                                      <p:to>
                                        <p:strVal val="visible"/>
                                      </p:to>
                                    </p:set>
                                    <p:animEffect filter="fade" transition="in">
                                      <p:cBhvr>
                                        <p:cTn dur="500"/>
                                        <p:tgtEl>
                                          <p:spTgt spid="1416"/>
                                        </p:tgtEl>
                                      </p:cBhvr>
                                    </p:animEffect>
                                  </p:childTnLst>
                                </p:cTn>
                              </p:par>
                              <p:par>
                                <p:cTn fill="hold" nodeType="withEffect" presetClass="entr" presetID="10" presetSubtype="0">
                                  <p:stCondLst>
                                    <p:cond delay="1100"/>
                                  </p:stCondLst>
                                  <p:childTnLst>
                                    <p:set>
                                      <p:cBhvr>
                                        <p:cTn dur="1" fill="hold">
                                          <p:stCondLst>
                                            <p:cond delay="0"/>
                                          </p:stCondLst>
                                        </p:cTn>
                                        <p:tgtEl>
                                          <p:spTgt spid="1475"/>
                                        </p:tgtEl>
                                        <p:attrNameLst>
                                          <p:attrName>style.visibility</p:attrName>
                                        </p:attrNameLst>
                                      </p:cBhvr>
                                      <p:to>
                                        <p:strVal val="visible"/>
                                      </p:to>
                                    </p:set>
                                    <p:animEffect filter="fade" transition="in">
                                      <p:cBhvr>
                                        <p:cTn dur="500"/>
                                        <p:tgtEl>
                                          <p:spTgt spid="1475"/>
                                        </p:tgtEl>
                                      </p:cBhvr>
                                    </p:animEffect>
                                  </p:childTnLst>
                                </p:cTn>
                              </p:par>
                              <p:par>
                                <p:cTn fill="hold" nodeType="withEffect" presetClass="entr" presetID="23" presetSubtype="16">
                                  <p:stCondLst>
                                    <p:cond delay="1700"/>
                                  </p:stCondLst>
                                  <p:childTnLst>
                                    <p:set>
                                      <p:cBhvr>
                                        <p:cTn dur="1" fill="hold">
                                          <p:stCondLst>
                                            <p:cond delay="0"/>
                                          </p:stCondLst>
                                        </p:cTn>
                                        <p:tgtEl>
                                          <p:spTgt spid="1409"/>
                                        </p:tgtEl>
                                        <p:attrNameLst>
                                          <p:attrName>style.visibility</p:attrName>
                                        </p:attrNameLst>
                                      </p:cBhvr>
                                      <p:to>
                                        <p:strVal val="visible"/>
                                      </p:to>
                                    </p:set>
                                    <p:anim calcmode="lin" valueType="num">
                                      <p:cBhvr additive="base">
                                        <p:cTn dur="500"/>
                                        <p:tgtEl>
                                          <p:spTgt spid="1409"/>
                                        </p:tgtEl>
                                        <p:attrNameLst>
                                          <p:attrName>ppt_w</p:attrName>
                                        </p:attrNameLst>
                                      </p:cBhvr>
                                      <p:tavLst>
                                        <p:tav fmla="" tm="0">
                                          <p:val>
                                            <p:strVal val="0"/>
                                          </p:val>
                                        </p:tav>
                                        <p:tav fmla="" tm="100000">
                                          <p:val>
                                            <p:strVal val="#ppt_w"/>
                                          </p:val>
                                        </p:tav>
                                      </p:tavLst>
                                    </p:anim>
                                    <p:anim calcmode="lin" valueType="num">
                                      <p:cBhvr additive="base">
                                        <p:cTn dur="500"/>
                                        <p:tgtEl>
                                          <p:spTgt spid="140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1"/>
                                        </p:tgtEl>
                                        <p:attrNameLst>
                                          <p:attrName>style.visibility</p:attrName>
                                        </p:attrNameLst>
                                      </p:cBhvr>
                                      <p:to>
                                        <p:strVal val="visible"/>
                                      </p:to>
                                    </p:set>
                                    <p:animEffect filter="fade" transition="in">
                                      <p:cBhvr>
                                        <p:cTn dur="500"/>
                                        <p:tgtEl>
                                          <p:spTgt spid="1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500"/>
                                        <p:tgtEl>
                                          <p:spTgt spid="1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grpSp>
        <p:nvGrpSpPr>
          <p:cNvPr id="1484" name="Google Shape;1484;p183"/>
          <p:cNvGrpSpPr/>
          <p:nvPr/>
        </p:nvGrpSpPr>
        <p:grpSpPr>
          <a:xfrm>
            <a:off x="2584173" y="1173481"/>
            <a:ext cx="1071563" cy="508397"/>
            <a:chOff x="3445564" y="1564641"/>
            <a:chExt cx="1428750" cy="677863"/>
          </a:xfrm>
        </p:grpSpPr>
        <p:sp>
          <p:nvSpPr>
            <p:cNvPr id="1485" name="Google Shape;1485;p183"/>
            <p:cNvSpPr/>
            <p:nvPr/>
          </p:nvSpPr>
          <p:spPr>
            <a:xfrm>
              <a:off x="3445564" y="1564641"/>
              <a:ext cx="1428750" cy="677863"/>
            </a:xfrm>
            <a:custGeom>
              <a:rect b="b" l="l" r="r" t="t"/>
              <a:pathLst>
                <a:path extrusionOk="0" h="180" w="379">
                  <a:moveTo>
                    <a:pt x="0" y="58"/>
                  </a:moveTo>
                  <a:cubicBezTo>
                    <a:pt x="0" y="58"/>
                    <a:pt x="50" y="143"/>
                    <a:pt x="70" y="180"/>
                  </a:cubicBezTo>
                  <a:cubicBezTo>
                    <a:pt x="144" y="151"/>
                    <a:pt x="233" y="151"/>
                    <a:pt x="306" y="179"/>
                  </a:cubicBezTo>
                  <a:cubicBezTo>
                    <a:pt x="344" y="116"/>
                    <a:pt x="367" y="75"/>
                    <a:pt x="379" y="55"/>
                  </a:cubicBezTo>
                  <a:cubicBezTo>
                    <a:pt x="263" y="3"/>
                    <a:pt x="121" y="0"/>
                    <a:pt x="0" y="58"/>
                  </a:cubicBezTo>
                  <a:close/>
                </a:path>
              </a:pathLst>
            </a:custGeom>
            <a:gradFill>
              <a:gsLst>
                <a:gs pos="0">
                  <a:srgbClr val="089CA2"/>
                </a:gs>
                <a:gs pos="100000">
                  <a:srgbClr val="079197"/>
                </a:gs>
              </a:gsLst>
              <a:lin ang="360000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sp>
          <p:nvSpPr>
            <p:cNvPr id="1486" name="Google Shape;1486;p183"/>
            <p:cNvSpPr txBox="1"/>
            <p:nvPr/>
          </p:nvSpPr>
          <p:spPr>
            <a:xfrm>
              <a:off x="3604042" y="1806904"/>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200">
                  <a:solidFill>
                    <a:schemeClr val="dk1"/>
                  </a:solidFill>
                  <a:latin typeface="Poppins"/>
                  <a:ea typeface="Poppins"/>
                  <a:cs typeface="Poppins"/>
                  <a:sym typeface="Poppins"/>
                </a:rPr>
                <a:t>01</a:t>
              </a:r>
              <a:endParaRPr sz="900"/>
            </a:p>
          </p:txBody>
        </p:sp>
      </p:grpSp>
      <p:grpSp>
        <p:nvGrpSpPr>
          <p:cNvPr id="1487" name="Google Shape;1487;p183"/>
          <p:cNvGrpSpPr/>
          <p:nvPr/>
        </p:nvGrpSpPr>
        <p:grpSpPr>
          <a:xfrm>
            <a:off x="2865926" y="2969511"/>
            <a:ext cx="481829" cy="275258"/>
            <a:chOff x="9873178" y="3057180"/>
            <a:chExt cx="1525257" cy="871344"/>
          </a:xfrm>
        </p:grpSpPr>
        <p:sp>
          <p:nvSpPr>
            <p:cNvPr id="1488" name="Google Shape;1488;p183"/>
            <p:cNvSpPr/>
            <p:nvPr/>
          </p:nvSpPr>
          <p:spPr>
            <a:xfrm>
              <a:off x="10161206" y="3057180"/>
              <a:ext cx="949200" cy="871344"/>
            </a:xfrm>
            <a:custGeom>
              <a:rect b="b" l="l" r="r" t="t"/>
              <a:pathLst>
                <a:path extrusionOk="0" h="4320" w="4706">
                  <a:moveTo>
                    <a:pt x="3051" y="2587"/>
                  </a:moveTo>
                  <a:lnTo>
                    <a:pt x="3051" y="2587"/>
                  </a:lnTo>
                  <a:lnTo>
                    <a:pt x="3040" y="2584"/>
                  </a:lnTo>
                  <a:lnTo>
                    <a:pt x="3027" y="2579"/>
                  </a:lnTo>
                  <a:lnTo>
                    <a:pt x="3015" y="2574"/>
                  </a:lnTo>
                  <a:lnTo>
                    <a:pt x="3004" y="2569"/>
                  </a:lnTo>
                  <a:lnTo>
                    <a:pt x="2994" y="2563"/>
                  </a:lnTo>
                  <a:lnTo>
                    <a:pt x="2985" y="2555"/>
                  </a:lnTo>
                  <a:lnTo>
                    <a:pt x="2975" y="2547"/>
                  </a:lnTo>
                  <a:lnTo>
                    <a:pt x="2967" y="2539"/>
                  </a:lnTo>
                  <a:lnTo>
                    <a:pt x="2959" y="2529"/>
                  </a:lnTo>
                  <a:lnTo>
                    <a:pt x="2952" y="2519"/>
                  </a:lnTo>
                  <a:lnTo>
                    <a:pt x="2947" y="2508"/>
                  </a:lnTo>
                  <a:lnTo>
                    <a:pt x="2943" y="2497"/>
                  </a:lnTo>
                  <a:lnTo>
                    <a:pt x="2938" y="2485"/>
                  </a:lnTo>
                  <a:lnTo>
                    <a:pt x="2936" y="2472"/>
                  </a:lnTo>
                  <a:lnTo>
                    <a:pt x="2933" y="2459"/>
                  </a:lnTo>
                  <a:lnTo>
                    <a:pt x="2933" y="2448"/>
                  </a:lnTo>
                  <a:lnTo>
                    <a:pt x="2933" y="2448"/>
                  </a:lnTo>
                  <a:lnTo>
                    <a:pt x="2935" y="2432"/>
                  </a:lnTo>
                  <a:lnTo>
                    <a:pt x="2936" y="2416"/>
                  </a:lnTo>
                  <a:lnTo>
                    <a:pt x="2941" y="2399"/>
                  </a:lnTo>
                  <a:lnTo>
                    <a:pt x="2947" y="2385"/>
                  </a:lnTo>
                  <a:lnTo>
                    <a:pt x="2956" y="2370"/>
                  </a:lnTo>
                  <a:lnTo>
                    <a:pt x="2964" y="2357"/>
                  </a:lnTo>
                  <a:lnTo>
                    <a:pt x="2975" y="2346"/>
                  </a:lnTo>
                  <a:lnTo>
                    <a:pt x="2988" y="2336"/>
                  </a:lnTo>
                  <a:lnTo>
                    <a:pt x="2988" y="2336"/>
                  </a:lnTo>
                  <a:lnTo>
                    <a:pt x="3015" y="2315"/>
                  </a:lnTo>
                  <a:lnTo>
                    <a:pt x="3043" y="2293"/>
                  </a:lnTo>
                  <a:lnTo>
                    <a:pt x="3069" y="2268"/>
                  </a:lnTo>
                  <a:lnTo>
                    <a:pt x="3093" y="2244"/>
                  </a:lnTo>
                  <a:lnTo>
                    <a:pt x="3116" y="2218"/>
                  </a:lnTo>
                  <a:lnTo>
                    <a:pt x="3138" y="2191"/>
                  </a:lnTo>
                  <a:lnTo>
                    <a:pt x="3158" y="2163"/>
                  </a:lnTo>
                  <a:lnTo>
                    <a:pt x="3179" y="2134"/>
                  </a:lnTo>
                  <a:lnTo>
                    <a:pt x="3197" y="2105"/>
                  </a:lnTo>
                  <a:lnTo>
                    <a:pt x="3214" y="2074"/>
                  </a:lnTo>
                  <a:lnTo>
                    <a:pt x="3231" y="2042"/>
                  </a:lnTo>
                  <a:lnTo>
                    <a:pt x="3247" y="2010"/>
                  </a:lnTo>
                  <a:lnTo>
                    <a:pt x="3260" y="1977"/>
                  </a:lnTo>
                  <a:lnTo>
                    <a:pt x="3274" y="1943"/>
                  </a:lnTo>
                  <a:lnTo>
                    <a:pt x="3286" y="1908"/>
                  </a:lnTo>
                  <a:lnTo>
                    <a:pt x="3297" y="1872"/>
                  </a:lnTo>
                  <a:lnTo>
                    <a:pt x="3308" y="1836"/>
                  </a:lnTo>
                  <a:lnTo>
                    <a:pt x="3318" y="1799"/>
                  </a:lnTo>
                  <a:lnTo>
                    <a:pt x="3334" y="1722"/>
                  </a:lnTo>
                  <a:lnTo>
                    <a:pt x="3349" y="1644"/>
                  </a:lnTo>
                  <a:lnTo>
                    <a:pt x="3360" y="1561"/>
                  </a:lnTo>
                  <a:lnTo>
                    <a:pt x="3368" y="1479"/>
                  </a:lnTo>
                  <a:lnTo>
                    <a:pt x="3373" y="1393"/>
                  </a:lnTo>
                  <a:lnTo>
                    <a:pt x="3376" y="1306"/>
                  </a:lnTo>
                  <a:lnTo>
                    <a:pt x="3376" y="1217"/>
                  </a:lnTo>
                  <a:lnTo>
                    <a:pt x="3376" y="1217"/>
                  </a:lnTo>
                  <a:lnTo>
                    <a:pt x="3376" y="1150"/>
                  </a:lnTo>
                  <a:lnTo>
                    <a:pt x="3371" y="1086"/>
                  </a:lnTo>
                  <a:lnTo>
                    <a:pt x="3365" y="1021"/>
                  </a:lnTo>
                  <a:lnTo>
                    <a:pt x="3357" y="959"/>
                  </a:lnTo>
                  <a:lnTo>
                    <a:pt x="3344" y="898"/>
                  </a:lnTo>
                  <a:lnTo>
                    <a:pt x="3331" y="838"/>
                  </a:lnTo>
                  <a:lnTo>
                    <a:pt x="3315" y="781"/>
                  </a:lnTo>
                  <a:lnTo>
                    <a:pt x="3297" y="725"/>
                  </a:lnTo>
                  <a:lnTo>
                    <a:pt x="3276" y="670"/>
                  </a:lnTo>
                  <a:lnTo>
                    <a:pt x="3253" y="618"/>
                  </a:lnTo>
                  <a:lnTo>
                    <a:pt x="3229" y="566"/>
                  </a:lnTo>
                  <a:lnTo>
                    <a:pt x="3201" y="518"/>
                  </a:lnTo>
                  <a:lnTo>
                    <a:pt x="3174" y="471"/>
                  </a:lnTo>
                  <a:lnTo>
                    <a:pt x="3143" y="426"/>
                  </a:lnTo>
                  <a:lnTo>
                    <a:pt x="3111" y="382"/>
                  </a:lnTo>
                  <a:lnTo>
                    <a:pt x="3077" y="340"/>
                  </a:lnTo>
                  <a:lnTo>
                    <a:pt x="3041" y="301"/>
                  </a:lnTo>
                  <a:lnTo>
                    <a:pt x="3004" y="264"/>
                  </a:lnTo>
                  <a:lnTo>
                    <a:pt x="2965" y="230"/>
                  </a:lnTo>
                  <a:lnTo>
                    <a:pt x="2925" y="196"/>
                  </a:lnTo>
                  <a:lnTo>
                    <a:pt x="2884" y="167"/>
                  </a:lnTo>
                  <a:lnTo>
                    <a:pt x="2841" y="138"/>
                  </a:lnTo>
                  <a:lnTo>
                    <a:pt x="2797" y="113"/>
                  </a:lnTo>
                  <a:lnTo>
                    <a:pt x="2752" y="89"/>
                  </a:lnTo>
                  <a:lnTo>
                    <a:pt x="2705" y="70"/>
                  </a:lnTo>
                  <a:lnTo>
                    <a:pt x="2658" y="50"/>
                  </a:lnTo>
                  <a:lnTo>
                    <a:pt x="2609" y="36"/>
                  </a:lnTo>
                  <a:lnTo>
                    <a:pt x="2559" y="23"/>
                  </a:lnTo>
                  <a:lnTo>
                    <a:pt x="2509" y="13"/>
                  </a:lnTo>
                  <a:lnTo>
                    <a:pt x="2457" y="5"/>
                  </a:lnTo>
                  <a:lnTo>
                    <a:pt x="2406" y="2"/>
                  </a:lnTo>
                  <a:lnTo>
                    <a:pt x="2354" y="0"/>
                  </a:lnTo>
                  <a:lnTo>
                    <a:pt x="2354" y="0"/>
                  </a:lnTo>
                  <a:lnTo>
                    <a:pt x="2300" y="2"/>
                  </a:lnTo>
                  <a:lnTo>
                    <a:pt x="2249" y="5"/>
                  </a:lnTo>
                  <a:lnTo>
                    <a:pt x="2197" y="13"/>
                  </a:lnTo>
                  <a:lnTo>
                    <a:pt x="2147" y="23"/>
                  </a:lnTo>
                  <a:lnTo>
                    <a:pt x="2098" y="36"/>
                  </a:lnTo>
                  <a:lnTo>
                    <a:pt x="2048" y="50"/>
                  </a:lnTo>
                  <a:lnTo>
                    <a:pt x="2001" y="70"/>
                  </a:lnTo>
                  <a:lnTo>
                    <a:pt x="1954" y="89"/>
                  </a:lnTo>
                  <a:lnTo>
                    <a:pt x="1909" y="113"/>
                  </a:lnTo>
                  <a:lnTo>
                    <a:pt x="1865" y="138"/>
                  </a:lnTo>
                  <a:lnTo>
                    <a:pt x="1823" y="167"/>
                  </a:lnTo>
                  <a:lnTo>
                    <a:pt x="1781" y="196"/>
                  </a:lnTo>
                  <a:lnTo>
                    <a:pt x="1741" y="230"/>
                  </a:lnTo>
                  <a:lnTo>
                    <a:pt x="1702" y="264"/>
                  </a:lnTo>
                  <a:lnTo>
                    <a:pt x="1665" y="301"/>
                  </a:lnTo>
                  <a:lnTo>
                    <a:pt x="1629" y="340"/>
                  </a:lnTo>
                  <a:lnTo>
                    <a:pt x="1595" y="382"/>
                  </a:lnTo>
                  <a:lnTo>
                    <a:pt x="1563" y="426"/>
                  </a:lnTo>
                  <a:lnTo>
                    <a:pt x="1534" y="471"/>
                  </a:lnTo>
                  <a:lnTo>
                    <a:pt x="1505" y="518"/>
                  </a:lnTo>
                  <a:lnTo>
                    <a:pt x="1479" y="566"/>
                  </a:lnTo>
                  <a:lnTo>
                    <a:pt x="1453" y="618"/>
                  </a:lnTo>
                  <a:lnTo>
                    <a:pt x="1430" y="670"/>
                  </a:lnTo>
                  <a:lnTo>
                    <a:pt x="1411" y="725"/>
                  </a:lnTo>
                  <a:lnTo>
                    <a:pt x="1391" y="781"/>
                  </a:lnTo>
                  <a:lnTo>
                    <a:pt x="1375" y="838"/>
                  </a:lnTo>
                  <a:lnTo>
                    <a:pt x="1362" y="898"/>
                  </a:lnTo>
                  <a:lnTo>
                    <a:pt x="1351" y="959"/>
                  </a:lnTo>
                  <a:lnTo>
                    <a:pt x="1341" y="1021"/>
                  </a:lnTo>
                  <a:lnTo>
                    <a:pt x="1335" y="1086"/>
                  </a:lnTo>
                  <a:lnTo>
                    <a:pt x="1332" y="1150"/>
                  </a:lnTo>
                  <a:lnTo>
                    <a:pt x="1330" y="1217"/>
                  </a:lnTo>
                  <a:lnTo>
                    <a:pt x="1330" y="1217"/>
                  </a:lnTo>
                  <a:lnTo>
                    <a:pt x="1332" y="1306"/>
                  </a:lnTo>
                  <a:lnTo>
                    <a:pt x="1333" y="1393"/>
                  </a:lnTo>
                  <a:lnTo>
                    <a:pt x="1340" y="1479"/>
                  </a:lnTo>
                  <a:lnTo>
                    <a:pt x="1348" y="1561"/>
                  </a:lnTo>
                  <a:lnTo>
                    <a:pt x="1357" y="1644"/>
                  </a:lnTo>
                  <a:lnTo>
                    <a:pt x="1372" y="1722"/>
                  </a:lnTo>
                  <a:lnTo>
                    <a:pt x="1388" y="1799"/>
                  </a:lnTo>
                  <a:lnTo>
                    <a:pt x="1398" y="1836"/>
                  </a:lnTo>
                  <a:lnTo>
                    <a:pt x="1409" y="1872"/>
                  </a:lnTo>
                  <a:lnTo>
                    <a:pt x="1420" y="1908"/>
                  </a:lnTo>
                  <a:lnTo>
                    <a:pt x="1433" y="1943"/>
                  </a:lnTo>
                  <a:lnTo>
                    <a:pt x="1446" y="1977"/>
                  </a:lnTo>
                  <a:lnTo>
                    <a:pt x="1461" y="2010"/>
                  </a:lnTo>
                  <a:lnTo>
                    <a:pt x="1475" y="2042"/>
                  </a:lnTo>
                  <a:lnTo>
                    <a:pt x="1492" y="2074"/>
                  </a:lnTo>
                  <a:lnTo>
                    <a:pt x="1509" y="2105"/>
                  </a:lnTo>
                  <a:lnTo>
                    <a:pt x="1529" y="2134"/>
                  </a:lnTo>
                  <a:lnTo>
                    <a:pt x="1548" y="2163"/>
                  </a:lnTo>
                  <a:lnTo>
                    <a:pt x="1569" y="2191"/>
                  </a:lnTo>
                  <a:lnTo>
                    <a:pt x="1590" y="2218"/>
                  </a:lnTo>
                  <a:lnTo>
                    <a:pt x="1615" y="2244"/>
                  </a:lnTo>
                  <a:lnTo>
                    <a:pt x="1639" y="2268"/>
                  </a:lnTo>
                  <a:lnTo>
                    <a:pt x="1663" y="2293"/>
                  </a:lnTo>
                  <a:lnTo>
                    <a:pt x="1691" y="2315"/>
                  </a:lnTo>
                  <a:lnTo>
                    <a:pt x="1720" y="2336"/>
                  </a:lnTo>
                  <a:lnTo>
                    <a:pt x="1720" y="2336"/>
                  </a:lnTo>
                  <a:lnTo>
                    <a:pt x="1731" y="2346"/>
                  </a:lnTo>
                  <a:lnTo>
                    <a:pt x="1742" y="2357"/>
                  </a:lnTo>
                  <a:lnTo>
                    <a:pt x="1752" y="2370"/>
                  </a:lnTo>
                  <a:lnTo>
                    <a:pt x="1760" y="2385"/>
                  </a:lnTo>
                  <a:lnTo>
                    <a:pt x="1765" y="2399"/>
                  </a:lnTo>
                  <a:lnTo>
                    <a:pt x="1770" y="2416"/>
                  </a:lnTo>
                  <a:lnTo>
                    <a:pt x="1773" y="2432"/>
                  </a:lnTo>
                  <a:lnTo>
                    <a:pt x="1773" y="2448"/>
                  </a:lnTo>
                  <a:lnTo>
                    <a:pt x="1773" y="2448"/>
                  </a:lnTo>
                  <a:lnTo>
                    <a:pt x="1773" y="2448"/>
                  </a:lnTo>
                  <a:lnTo>
                    <a:pt x="1773" y="2459"/>
                  </a:lnTo>
                  <a:lnTo>
                    <a:pt x="1771" y="2472"/>
                  </a:lnTo>
                  <a:lnTo>
                    <a:pt x="1768" y="2485"/>
                  </a:lnTo>
                  <a:lnTo>
                    <a:pt x="1765" y="2497"/>
                  </a:lnTo>
                  <a:lnTo>
                    <a:pt x="1760" y="2508"/>
                  </a:lnTo>
                  <a:lnTo>
                    <a:pt x="1754" y="2519"/>
                  </a:lnTo>
                  <a:lnTo>
                    <a:pt x="1747" y="2529"/>
                  </a:lnTo>
                  <a:lnTo>
                    <a:pt x="1739" y="2539"/>
                  </a:lnTo>
                  <a:lnTo>
                    <a:pt x="1731" y="2547"/>
                  </a:lnTo>
                  <a:lnTo>
                    <a:pt x="1723" y="2555"/>
                  </a:lnTo>
                  <a:lnTo>
                    <a:pt x="1713" y="2563"/>
                  </a:lnTo>
                  <a:lnTo>
                    <a:pt x="1702" y="2569"/>
                  </a:lnTo>
                  <a:lnTo>
                    <a:pt x="1691" y="2574"/>
                  </a:lnTo>
                  <a:lnTo>
                    <a:pt x="1679" y="2579"/>
                  </a:lnTo>
                  <a:lnTo>
                    <a:pt x="1668" y="2584"/>
                  </a:lnTo>
                  <a:lnTo>
                    <a:pt x="1655" y="2587"/>
                  </a:lnTo>
                  <a:lnTo>
                    <a:pt x="1655" y="2587"/>
                  </a:lnTo>
                  <a:lnTo>
                    <a:pt x="1566" y="2603"/>
                  </a:lnTo>
                  <a:lnTo>
                    <a:pt x="1479" y="2623"/>
                  </a:lnTo>
                  <a:lnTo>
                    <a:pt x="1393" y="2644"/>
                  </a:lnTo>
                  <a:lnTo>
                    <a:pt x="1309" y="2666"/>
                  </a:lnTo>
                  <a:lnTo>
                    <a:pt x="1226" y="2691"/>
                  </a:lnTo>
                  <a:lnTo>
                    <a:pt x="1147" y="2718"/>
                  </a:lnTo>
                  <a:lnTo>
                    <a:pt x="1068" y="2746"/>
                  </a:lnTo>
                  <a:lnTo>
                    <a:pt x="992" y="2776"/>
                  </a:lnTo>
                  <a:lnTo>
                    <a:pt x="919" y="2807"/>
                  </a:lnTo>
                  <a:lnTo>
                    <a:pt x="846" y="2841"/>
                  </a:lnTo>
                  <a:lnTo>
                    <a:pt x="777" y="2875"/>
                  </a:lnTo>
                  <a:lnTo>
                    <a:pt x="710" y="2912"/>
                  </a:lnTo>
                  <a:lnTo>
                    <a:pt x="646" y="2950"/>
                  </a:lnTo>
                  <a:lnTo>
                    <a:pt x="584" y="2990"/>
                  </a:lnTo>
                  <a:lnTo>
                    <a:pt x="524" y="3030"/>
                  </a:lnTo>
                  <a:lnTo>
                    <a:pt x="468" y="3073"/>
                  </a:lnTo>
                  <a:lnTo>
                    <a:pt x="414" y="3116"/>
                  </a:lnTo>
                  <a:lnTo>
                    <a:pt x="364" y="3160"/>
                  </a:lnTo>
                  <a:lnTo>
                    <a:pt x="316" y="3205"/>
                  </a:lnTo>
                  <a:lnTo>
                    <a:pt x="272" y="3254"/>
                  </a:lnTo>
                  <a:lnTo>
                    <a:pt x="230" y="3301"/>
                  </a:lnTo>
                  <a:lnTo>
                    <a:pt x="191" y="3351"/>
                  </a:lnTo>
                  <a:lnTo>
                    <a:pt x="156" y="3401"/>
                  </a:lnTo>
                  <a:lnTo>
                    <a:pt x="125" y="3451"/>
                  </a:lnTo>
                  <a:lnTo>
                    <a:pt x="96" y="3505"/>
                  </a:lnTo>
                  <a:lnTo>
                    <a:pt x="71" y="3556"/>
                  </a:lnTo>
                  <a:lnTo>
                    <a:pt x="50" y="3611"/>
                  </a:lnTo>
                  <a:lnTo>
                    <a:pt x="33" y="3666"/>
                  </a:lnTo>
                  <a:lnTo>
                    <a:pt x="18" y="3721"/>
                  </a:lnTo>
                  <a:lnTo>
                    <a:pt x="13" y="3749"/>
                  </a:lnTo>
                  <a:lnTo>
                    <a:pt x="8" y="3778"/>
                  </a:lnTo>
                  <a:lnTo>
                    <a:pt x="5" y="3805"/>
                  </a:lnTo>
                  <a:lnTo>
                    <a:pt x="2" y="3835"/>
                  </a:lnTo>
                  <a:lnTo>
                    <a:pt x="0" y="3864"/>
                  </a:lnTo>
                  <a:lnTo>
                    <a:pt x="0" y="3891"/>
                  </a:lnTo>
                  <a:lnTo>
                    <a:pt x="0" y="4179"/>
                  </a:lnTo>
                  <a:lnTo>
                    <a:pt x="0" y="4179"/>
                  </a:lnTo>
                  <a:lnTo>
                    <a:pt x="2" y="4194"/>
                  </a:lnTo>
                  <a:lnTo>
                    <a:pt x="4" y="4208"/>
                  </a:lnTo>
                  <a:lnTo>
                    <a:pt x="7" y="4221"/>
                  </a:lnTo>
                  <a:lnTo>
                    <a:pt x="12" y="4234"/>
                  </a:lnTo>
                  <a:lnTo>
                    <a:pt x="18" y="4247"/>
                  </a:lnTo>
                  <a:lnTo>
                    <a:pt x="25" y="4259"/>
                  </a:lnTo>
                  <a:lnTo>
                    <a:pt x="33" y="4270"/>
                  </a:lnTo>
                  <a:lnTo>
                    <a:pt x="42" y="4280"/>
                  </a:lnTo>
                  <a:lnTo>
                    <a:pt x="52" y="4288"/>
                  </a:lnTo>
                  <a:lnTo>
                    <a:pt x="63" y="4296"/>
                  </a:lnTo>
                  <a:lnTo>
                    <a:pt x="75" y="4304"/>
                  </a:lnTo>
                  <a:lnTo>
                    <a:pt x="86" y="4309"/>
                  </a:lnTo>
                  <a:lnTo>
                    <a:pt x="99" y="4314"/>
                  </a:lnTo>
                  <a:lnTo>
                    <a:pt x="114" y="4317"/>
                  </a:lnTo>
                  <a:lnTo>
                    <a:pt x="126" y="4320"/>
                  </a:lnTo>
                  <a:lnTo>
                    <a:pt x="141" y="4320"/>
                  </a:lnTo>
                  <a:lnTo>
                    <a:pt x="4565" y="4320"/>
                  </a:lnTo>
                  <a:lnTo>
                    <a:pt x="4565" y="4320"/>
                  </a:lnTo>
                  <a:lnTo>
                    <a:pt x="4580" y="4320"/>
                  </a:lnTo>
                  <a:lnTo>
                    <a:pt x="4594" y="4317"/>
                  </a:lnTo>
                  <a:lnTo>
                    <a:pt x="4607" y="4314"/>
                  </a:lnTo>
                  <a:lnTo>
                    <a:pt x="4620" y="4309"/>
                  </a:lnTo>
                  <a:lnTo>
                    <a:pt x="4633" y="4304"/>
                  </a:lnTo>
                  <a:lnTo>
                    <a:pt x="4644" y="4296"/>
                  </a:lnTo>
                  <a:lnTo>
                    <a:pt x="4654" y="4288"/>
                  </a:lnTo>
                  <a:lnTo>
                    <a:pt x="4665" y="4280"/>
                  </a:lnTo>
                  <a:lnTo>
                    <a:pt x="4673" y="4270"/>
                  </a:lnTo>
                  <a:lnTo>
                    <a:pt x="4681" y="4259"/>
                  </a:lnTo>
                  <a:lnTo>
                    <a:pt x="4690" y="4247"/>
                  </a:lnTo>
                  <a:lnTo>
                    <a:pt x="4694" y="4234"/>
                  </a:lnTo>
                  <a:lnTo>
                    <a:pt x="4699" y="4221"/>
                  </a:lnTo>
                  <a:lnTo>
                    <a:pt x="4702" y="4208"/>
                  </a:lnTo>
                  <a:lnTo>
                    <a:pt x="4706" y="4194"/>
                  </a:lnTo>
                  <a:lnTo>
                    <a:pt x="4706" y="4179"/>
                  </a:lnTo>
                  <a:lnTo>
                    <a:pt x="4706" y="3891"/>
                  </a:lnTo>
                  <a:lnTo>
                    <a:pt x="4706" y="3891"/>
                  </a:lnTo>
                  <a:lnTo>
                    <a:pt x="4706" y="3864"/>
                  </a:lnTo>
                  <a:lnTo>
                    <a:pt x="4704" y="3835"/>
                  </a:lnTo>
                  <a:lnTo>
                    <a:pt x="4701" y="3805"/>
                  </a:lnTo>
                  <a:lnTo>
                    <a:pt x="4698" y="3778"/>
                  </a:lnTo>
                  <a:lnTo>
                    <a:pt x="4693" y="3749"/>
                  </a:lnTo>
                  <a:lnTo>
                    <a:pt x="4688" y="3721"/>
                  </a:lnTo>
                  <a:lnTo>
                    <a:pt x="4675" y="3666"/>
                  </a:lnTo>
                  <a:lnTo>
                    <a:pt x="4657" y="3611"/>
                  </a:lnTo>
                  <a:lnTo>
                    <a:pt x="4636" y="3556"/>
                  </a:lnTo>
                  <a:lnTo>
                    <a:pt x="4610" y="3505"/>
                  </a:lnTo>
                  <a:lnTo>
                    <a:pt x="4583" y="3451"/>
                  </a:lnTo>
                  <a:lnTo>
                    <a:pt x="4550" y="3401"/>
                  </a:lnTo>
                  <a:lnTo>
                    <a:pt x="4515" y="3351"/>
                  </a:lnTo>
                  <a:lnTo>
                    <a:pt x="4478" y="3301"/>
                  </a:lnTo>
                  <a:lnTo>
                    <a:pt x="4436" y="3254"/>
                  </a:lnTo>
                  <a:lnTo>
                    <a:pt x="4390" y="3205"/>
                  </a:lnTo>
                  <a:lnTo>
                    <a:pt x="4343" y="3160"/>
                  </a:lnTo>
                  <a:lnTo>
                    <a:pt x="4292" y="3116"/>
                  </a:lnTo>
                  <a:lnTo>
                    <a:pt x="4238" y="3073"/>
                  </a:lnTo>
                  <a:lnTo>
                    <a:pt x="4182" y="3030"/>
                  </a:lnTo>
                  <a:lnTo>
                    <a:pt x="4122" y="2990"/>
                  </a:lnTo>
                  <a:lnTo>
                    <a:pt x="4060" y="2950"/>
                  </a:lnTo>
                  <a:lnTo>
                    <a:pt x="3996" y="2912"/>
                  </a:lnTo>
                  <a:lnTo>
                    <a:pt x="3929" y="2875"/>
                  </a:lnTo>
                  <a:lnTo>
                    <a:pt x="3860" y="2841"/>
                  </a:lnTo>
                  <a:lnTo>
                    <a:pt x="3789" y="2807"/>
                  </a:lnTo>
                  <a:lnTo>
                    <a:pt x="3714" y="2776"/>
                  </a:lnTo>
                  <a:lnTo>
                    <a:pt x="3638" y="2746"/>
                  </a:lnTo>
                  <a:lnTo>
                    <a:pt x="3560" y="2718"/>
                  </a:lnTo>
                  <a:lnTo>
                    <a:pt x="3480" y="2691"/>
                  </a:lnTo>
                  <a:lnTo>
                    <a:pt x="3397" y="2666"/>
                  </a:lnTo>
                  <a:lnTo>
                    <a:pt x="3313" y="2644"/>
                  </a:lnTo>
                  <a:lnTo>
                    <a:pt x="3227" y="2623"/>
                  </a:lnTo>
                  <a:lnTo>
                    <a:pt x="3140" y="2603"/>
                  </a:lnTo>
                  <a:lnTo>
                    <a:pt x="3051" y="2587"/>
                  </a:lnTo>
                  <a:lnTo>
                    <a:pt x="3051" y="2587"/>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sp>
          <p:nvSpPr>
            <p:cNvPr id="1489" name="Google Shape;1489;p183"/>
            <p:cNvSpPr/>
            <p:nvPr/>
          </p:nvSpPr>
          <p:spPr>
            <a:xfrm>
              <a:off x="9873178" y="3173762"/>
              <a:ext cx="498804" cy="638179"/>
            </a:xfrm>
            <a:custGeom>
              <a:rect b="b" l="l" r="r" t="t"/>
              <a:pathLst>
                <a:path extrusionOk="0" h="3164" w="2473">
                  <a:moveTo>
                    <a:pt x="2256" y="2050"/>
                  </a:moveTo>
                  <a:lnTo>
                    <a:pt x="2256" y="2050"/>
                  </a:lnTo>
                  <a:lnTo>
                    <a:pt x="2269" y="2043"/>
                  </a:lnTo>
                  <a:lnTo>
                    <a:pt x="2279" y="2033"/>
                  </a:lnTo>
                  <a:lnTo>
                    <a:pt x="2287" y="2024"/>
                  </a:lnTo>
                  <a:lnTo>
                    <a:pt x="2295" y="2014"/>
                  </a:lnTo>
                  <a:lnTo>
                    <a:pt x="2300" y="2001"/>
                  </a:lnTo>
                  <a:lnTo>
                    <a:pt x="2303" y="1990"/>
                  </a:lnTo>
                  <a:lnTo>
                    <a:pt x="2303" y="1977"/>
                  </a:lnTo>
                  <a:lnTo>
                    <a:pt x="2303" y="1965"/>
                  </a:lnTo>
                  <a:lnTo>
                    <a:pt x="2302" y="1953"/>
                  </a:lnTo>
                  <a:lnTo>
                    <a:pt x="2297" y="1941"/>
                  </a:lnTo>
                  <a:lnTo>
                    <a:pt x="2292" y="1930"/>
                  </a:lnTo>
                  <a:lnTo>
                    <a:pt x="2284" y="1920"/>
                  </a:lnTo>
                  <a:lnTo>
                    <a:pt x="2276" y="1912"/>
                  </a:lnTo>
                  <a:lnTo>
                    <a:pt x="2265" y="1904"/>
                  </a:lnTo>
                  <a:lnTo>
                    <a:pt x="2252" y="1899"/>
                  </a:lnTo>
                  <a:lnTo>
                    <a:pt x="2239" y="1894"/>
                  </a:lnTo>
                  <a:lnTo>
                    <a:pt x="2239" y="1894"/>
                  </a:lnTo>
                  <a:lnTo>
                    <a:pt x="2235" y="1894"/>
                  </a:lnTo>
                  <a:lnTo>
                    <a:pt x="2235" y="1894"/>
                  </a:lnTo>
                  <a:lnTo>
                    <a:pt x="2218" y="1889"/>
                  </a:lnTo>
                  <a:lnTo>
                    <a:pt x="2201" y="1881"/>
                  </a:lnTo>
                  <a:lnTo>
                    <a:pt x="2187" y="1872"/>
                  </a:lnTo>
                  <a:lnTo>
                    <a:pt x="2174" y="1859"/>
                  </a:lnTo>
                  <a:lnTo>
                    <a:pt x="2163" y="1844"/>
                  </a:lnTo>
                  <a:lnTo>
                    <a:pt x="2155" y="1828"/>
                  </a:lnTo>
                  <a:lnTo>
                    <a:pt x="2150" y="1812"/>
                  </a:lnTo>
                  <a:lnTo>
                    <a:pt x="2148" y="1792"/>
                  </a:lnTo>
                  <a:lnTo>
                    <a:pt x="2148" y="1792"/>
                  </a:lnTo>
                  <a:lnTo>
                    <a:pt x="2150" y="1781"/>
                  </a:lnTo>
                  <a:lnTo>
                    <a:pt x="2151" y="1770"/>
                  </a:lnTo>
                  <a:lnTo>
                    <a:pt x="2155" y="1758"/>
                  </a:lnTo>
                  <a:lnTo>
                    <a:pt x="2159" y="1747"/>
                  </a:lnTo>
                  <a:lnTo>
                    <a:pt x="2164" y="1737"/>
                  </a:lnTo>
                  <a:lnTo>
                    <a:pt x="2172" y="1728"/>
                  </a:lnTo>
                  <a:lnTo>
                    <a:pt x="2179" y="1718"/>
                  </a:lnTo>
                  <a:lnTo>
                    <a:pt x="2189" y="1711"/>
                  </a:lnTo>
                  <a:lnTo>
                    <a:pt x="2189" y="1711"/>
                  </a:lnTo>
                  <a:lnTo>
                    <a:pt x="2210" y="1695"/>
                  </a:lnTo>
                  <a:lnTo>
                    <a:pt x="2229" y="1679"/>
                  </a:lnTo>
                  <a:lnTo>
                    <a:pt x="2248" y="1661"/>
                  </a:lnTo>
                  <a:lnTo>
                    <a:pt x="2266" y="1643"/>
                  </a:lnTo>
                  <a:lnTo>
                    <a:pt x="2282" y="1624"/>
                  </a:lnTo>
                  <a:lnTo>
                    <a:pt x="2299" y="1605"/>
                  </a:lnTo>
                  <a:lnTo>
                    <a:pt x="2315" y="1584"/>
                  </a:lnTo>
                  <a:lnTo>
                    <a:pt x="2328" y="1563"/>
                  </a:lnTo>
                  <a:lnTo>
                    <a:pt x="2342" y="1542"/>
                  </a:lnTo>
                  <a:lnTo>
                    <a:pt x="2355" y="1519"/>
                  </a:lnTo>
                  <a:lnTo>
                    <a:pt x="2378" y="1472"/>
                  </a:lnTo>
                  <a:lnTo>
                    <a:pt x="2399" y="1423"/>
                  </a:lnTo>
                  <a:lnTo>
                    <a:pt x="2417" y="1372"/>
                  </a:lnTo>
                  <a:lnTo>
                    <a:pt x="2431" y="1317"/>
                  </a:lnTo>
                  <a:lnTo>
                    <a:pt x="2442" y="1262"/>
                  </a:lnTo>
                  <a:lnTo>
                    <a:pt x="2454" y="1203"/>
                  </a:lnTo>
                  <a:lnTo>
                    <a:pt x="2460" y="1144"/>
                  </a:lnTo>
                  <a:lnTo>
                    <a:pt x="2467" y="1082"/>
                  </a:lnTo>
                  <a:lnTo>
                    <a:pt x="2472" y="1021"/>
                  </a:lnTo>
                  <a:lnTo>
                    <a:pt x="2473" y="956"/>
                  </a:lnTo>
                  <a:lnTo>
                    <a:pt x="2473" y="891"/>
                  </a:lnTo>
                  <a:lnTo>
                    <a:pt x="2473" y="891"/>
                  </a:lnTo>
                  <a:lnTo>
                    <a:pt x="2473" y="843"/>
                  </a:lnTo>
                  <a:lnTo>
                    <a:pt x="2470" y="794"/>
                  </a:lnTo>
                  <a:lnTo>
                    <a:pt x="2465" y="749"/>
                  </a:lnTo>
                  <a:lnTo>
                    <a:pt x="2459" y="702"/>
                  </a:lnTo>
                  <a:lnTo>
                    <a:pt x="2451" y="658"/>
                  </a:lnTo>
                  <a:lnTo>
                    <a:pt x="2441" y="614"/>
                  </a:lnTo>
                  <a:lnTo>
                    <a:pt x="2428" y="572"/>
                  </a:lnTo>
                  <a:lnTo>
                    <a:pt x="2415" y="530"/>
                  </a:lnTo>
                  <a:lnTo>
                    <a:pt x="2400" y="491"/>
                  </a:lnTo>
                  <a:lnTo>
                    <a:pt x="2383" y="453"/>
                  </a:lnTo>
                  <a:lnTo>
                    <a:pt x="2365" y="415"/>
                  </a:lnTo>
                  <a:lnTo>
                    <a:pt x="2345" y="378"/>
                  </a:lnTo>
                  <a:lnTo>
                    <a:pt x="2324" y="344"/>
                  </a:lnTo>
                  <a:lnTo>
                    <a:pt x="2303" y="310"/>
                  </a:lnTo>
                  <a:lnTo>
                    <a:pt x="2279" y="280"/>
                  </a:lnTo>
                  <a:lnTo>
                    <a:pt x="2255" y="249"/>
                  </a:lnTo>
                  <a:lnTo>
                    <a:pt x="2229" y="220"/>
                  </a:lnTo>
                  <a:lnTo>
                    <a:pt x="2201" y="194"/>
                  </a:lnTo>
                  <a:lnTo>
                    <a:pt x="2172" y="168"/>
                  </a:lnTo>
                  <a:lnTo>
                    <a:pt x="2143" y="144"/>
                  </a:lnTo>
                  <a:lnTo>
                    <a:pt x="2113" y="121"/>
                  </a:lnTo>
                  <a:lnTo>
                    <a:pt x="2082" y="102"/>
                  </a:lnTo>
                  <a:lnTo>
                    <a:pt x="2049" y="82"/>
                  </a:lnTo>
                  <a:lnTo>
                    <a:pt x="2015" y="66"/>
                  </a:lnTo>
                  <a:lnTo>
                    <a:pt x="1981" y="50"/>
                  </a:lnTo>
                  <a:lnTo>
                    <a:pt x="1948" y="37"/>
                  </a:lnTo>
                  <a:lnTo>
                    <a:pt x="1912" y="26"/>
                  </a:lnTo>
                  <a:lnTo>
                    <a:pt x="1875" y="16"/>
                  </a:lnTo>
                  <a:lnTo>
                    <a:pt x="1838" y="9"/>
                  </a:lnTo>
                  <a:lnTo>
                    <a:pt x="1800" y="4"/>
                  </a:lnTo>
                  <a:lnTo>
                    <a:pt x="1763" y="1"/>
                  </a:lnTo>
                  <a:lnTo>
                    <a:pt x="1724" y="0"/>
                  </a:lnTo>
                  <a:lnTo>
                    <a:pt x="1724" y="0"/>
                  </a:lnTo>
                  <a:lnTo>
                    <a:pt x="1685" y="1"/>
                  </a:lnTo>
                  <a:lnTo>
                    <a:pt x="1647" y="4"/>
                  </a:lnTo>
                  <a:lnTo>
                    <a:pt x="1609" y="9"/>
                  </a:lnTo>
                  <a:lnTo>
                    <a:pt x="1572" y="16"/>
                  </a:lnTo>
                  <a:lnTo>
                    <a:pt x="1537" y="26"/>
                  </a:lnTo>
                  <a:lnTo>
                    <a:pt x="1501" y="37"/>
                  </a:lnTo>
                  <a:lnTo>
                    <a:pt x="1465" y="50"/>
                  </a:lnTo>
                  <a:lnTo>
                    <a:pt x="1432" y="66"/>
                  </a:lnTo>
                  <a:lnTo>
                    <a:pt x="1399" y="82"/>
                  </a:lnTo>
                  <a:lnTo>
                    <a:pt x="1367" y="102"/>
                  </a:lnTo>
                  <a:lnTo>
                    <a:pt x="1336" y="121"/>
                  </a:lnTo>
                  <a:lnTo>
                    <a:pt x="1305" y="144"/>
                  </a:lnTo>
                  <a:lnTo>
                    <a:pt x="1276" y="168"/>
                  </a:lnTo>
                  <a:lnTo>
                    <a:pt x="1247" y="194"/>
                  </a:lnTo>
                  <a:lnTo>
                    <a:pt x="1220" y="220"/>
                  </a:lnTo>
                  <a:lnTo>
                    <a:pt x="1194" y="249"/>
                  </a:lnTo>
                  <a:lnTo>
                    <a:pt x="1169" y="280"/>
                  </a:lnTo>
                  <a:lnTo>
                    <a:pt x="1145" y="310"/>
                  </a:lnTo>
                  <a:lnTo>
                    <a:pt x="1123" y="344"/>
                  </a:lnTo>
                  <a:lnTo>
                    <a:pt x="1102" y="378"/>
                  </a:lnTo>
                  <a:lnTo>
                    <a:pt x="1082" y="415"/>
                  </a:lnTo>
                  <a:lnTo>
                    <a:pt x="1064" y="453"/>
                  </a:lnTo>
                  <a:lnTo>
                    <a:pt x="1048" y="491"/>
                  </a:lnTo>
                  <a:lnTo>
                    <a:pt x="1034" y="530"/>
                  </a:lnTo>
                  <a:lnTo>
                    <a:pt x="1019" y="572"/>
                  </a:lnTo>
                  <a:lnTo>
                    <a:pt x="1008" y="614"/>
                  </a:lnTo>
                  <a:lnTo>
                    <a:pt x="998" y="658"/>
                  </a:lnTo>
                  <a:lnTo>
                    <a:pt x="990" y="702"/>
                  </a:lnTo>
                  <a:lnTo>
                    <a:pt x="983" y="749"/>
                  </a:lnTo>
                  <a:lnTo>
                    <a:pt x="979" y="794"/>
                  </a:lnTo>
                  <a:lnTo>
                    <a:pt x="975" y="843"/>
                  </a:lnTo>
                  <a:lnTo>
                    <a:pt x="974" y="891"/>
                  </a:lnTo>
                  <a:lnTo>
                    <a:pt x="974" y="891"/>
                  </a:lnTo>
                  <a:lnTo>
                    <a:pt x="975" y="956"/>
                  </a:lnTo>
                  <a:lnTo>
                    <a:pt x="977" y="1021"/>
                  </a:lnTo>
                  <a:lnTo>
                    <a:pt x="982" y="1082"/>
                  </a:lnTo>
                  <a:lnTo>
                    <a:pt x="987" y="1144"/>
                  </a:lnTo>
                  <a:lnTo>
                    <a:pt x="995" y="1203"/>
                  </a:lnTo>
                  <a:lnTo>
                    <a:pt x="1004" y="1262"/>
                  </a:lnTo>
                  <a:lnTo>
                    <a:pt x="1017" y="1317"/>
                  </a:lnTo>
                  <a:lnTo>
                    <a:pt x="1032" y="1372"/>
                  </a:lnTo>
                  <a:lnTo>
                    <a:pt x="1050" y="1423"/>
                  </a:lnTo>
                  <a:lnTo>
                    <a:pt x="1071" y="1472"/>
                  </a:lnTo>
                  <a:lnTo>
                    <a:pt x="1093" y="1519"/>
                  </a:lnTo>
                  <a:lnTo>
                    <a:pt x="1106" y="1542"/>
                  </a:lnTo>
                  <a:lnTo>
                    <a:pt x="1119" y="1563"/>
                  </a:lnTo>
                  <a:lnTo>
                    <a:pt x="1134" y="1584"/>
                  </a:lnTo>
                  <a:lnTo>
                    <a:pt x="1150" y="1605"/>
                  </a:lnTo>
                  <a:lnTo>
                    <a:pt x="1166" y="1624"/>
                  </a:lnTo>
                  <a:lnTo>
                    <a:pt x="1182" y="1643"/>
                  </a:lnTo>
                  <a:lnTo>
                    <a:pt x="1200" y="1661"/>
                  </a:lnTo>
                  <a:lnTo>
                    <a:pt x="1220" y="1679"/>
                  </a:lnTo>
                  <a:lnTo>
                    <a:pt x="1239" y="1695"/>
                  </a:lnTo>
                  <a:lnTo>
                    <a:pt x="1260" y="1711"/>
                  </a:lnTo>
                  <a:lnTo>
                    <a:pt x="1260" y="1711"/>
                  </a:lnTo>
                  <a:lnTo>
                    <a:pt x="1268" y="1718"/>
                  </a:lnTo>
                  <a:lnTo>
                    <a:pt x="1276" y="1728"/>
                  </a:lnTo>
                  <a:lnTo>
                    <a:pt x="1283" y="1737"/>
                  </a:lnTo>
                  <a:lnTo>
                    <a:pt x="1289" y="1747"/>
                  </a:lnTo>
                  <a:lnTo>
                    <a:pt x="1294" y="1758"/>
                  </a:lnTo>
                  <a:lnTo>
                    <a:pt x="1297" y="1770"/>
                  </a:lnTo>
                  <a:lnTo>
                    <a:pt x="1299" y="1781"/>
                  </a:lnTo>
                  <a:lnTo>
                    <a:pt x="1299" y="1792"/>
                  </a:lnTo>
                  <a:lnTo>
                    <a:pt x="1299" y="1792"/>
                  </a:lnTo>
                  <a:lnTo>
                    <a:pt x="1299" y="1792"/>
                  </a:lnTo>
                  <a:lnTo>
                    <a:pt x="1297" y="1812"/>
                  </a:lnTo>
                  <a:lnTo>
                    <a:pt x="1292" y="1828"/>
                  </a:lnTo>
                  <a:lnTo>
                    <a:pt x="1284" y="1844"/>
                  </a:lnTo>
                  <a:lnTo>
                    <a:pt x="1275" y="1859"/>
                  </a:lnTo>
                  <a:lnTo>
                    <a:pt x="1262" y="1872"/>
                  </a:lnTo>
                  <a:lnTo>
                    <a:pt x="1247" y="1881"/>
                  </a:lnTo>
                  <a:lnTo>
                    <a:pt x="1231" y="1889"/>
                  </a:lnTo>
                  <a:lnTo>
                    <a:pt x="1213" y="1894"/>
                  </a:lnTo>
                  <a:lnTo>
                    <a:pt x="1213" y="1894"/>
                  </a:lnTo>
                  <a:lnTo>
                    <a:pt x="1147" y="1907"/>
                  </a:lnTo>
                  <a:lnTo>
                    <a:pt x="1084" y="1920"/>
                  </a:lnTo>
                  <a:lnTo>
                    <a:pt x="1021" y="1936"/>
                  </a:lnTo>
                  <a:lnTo>
                    <a:pt x="959" y="1953"/>
                  </a:lnTo>
                  <a:lnTo>
                    <a:pt x="899" y="1972"/>
                  </a:lnTo>
                  <a:lnTo>
                    <a:pt x="840" y="1991"/>
                  </a:lnTo>
                  <a:lnTo>
                    <a:pt x="783" y="2011"/>
                  </a:lnTo>
                  <a:lnTo>
                    <a:pt x="726" y="2033"/>
                  </a:lnTo>
                  <a:lnTo>
                    <a:pt x="673" y="2056"/>
                  </a:lnTo>
                  <a:lnTo>
                    <a:pt x="621" y="2080"/>
                  </a:lnTo>
                  <a:lnTo>
                    <a:pt x="569" y="2106"/>
                  </a:lnTo>
                  <a:lnTo>
                    <a:pt x="521" y="2134"/>
                  </a:lnTo>
                  <a:lnTo>
                    <a:pt x="474" y="2161"/>
                  </a:lnTo>
                  <a:lnTo>
                    <a:pt x="429" y="2190"/>
                  </a:lnTo>
                  <a:lnTo>
                    <a:pt x="385" y="2219"/>
                  </a:lnTo>
                  <a:lnTo>
                    <a:pt x="343" y="2250"/>
                  </a:lnTo>
                  <a:lnTo>
                    <a:pt x="304" y="2283"/>
                  </a:lnTo>
                  <a:lnTo>
                    <a:pt x="267" y="2315"/>
                  </a:lnTo>
                  <a:lnTo>
                    <a:pt x="231" y="2349"/>
                  </a:lnTo>
                  <a:lnTo>
                    <a:pt x="199" y="2383"/>
                  </a:lnTo>
                  <a:lnTo>
                    <a:pt x="168" y="2418"/>
                  </a:lnTo>
                  <a:lnTo>
                    <a:pt x="141" y="2454"/>
                  </a:lnTo>
                  <a:lnTo>
                    <a:pt x="115" y="2491"/>
                  </a:lnTo>
                  <a:lnTo>
                    <a:pt x="91" y="2529"/>
                  </a:lnTo>
                  <a:lnTo>
                    <a:pt x="71" y="2566"/>
                  </a:lnTo>
                  <a:lnTo>
                    <a:pt x="52" y="2606"/>
                  </a:lnTo>
                  <a:lnTo>
                    <a:pt x="37" y="2645"/>
                  </a:lnTo>
                  <a:lnTo>
                    <a:pt x="24" y="2685"/>
                  </a:lnTo>
                  <a:lnTo>
                    <a:pt x="15" y="2726"/>
                  </a:lnTo>
                  <a:lnTo>
                    <a:pt x="6" y="2766"/>
                  </a:lnTo>
                  <a:lnTo>
                    <a:pt x="2" y="2808"/>
                  </a:lnTo>
                  <a:lnTo>
                    <a:pt x="0" y="2850"/>
                  </a:lnTo>
                  <a:lnTo>
                    <a:pt x="0" y="3083"/>
                  </a:lnTo>
                  <a:lnTo>
                    <a:pt x="0" y="3083"/>
                  </a:lnTo>
                  <a:lnTo>
                    <a:pt x="2" y="3100"/>
                  </a:lnTo>
                  <a:lnTo>
                    <a:pt x="6" y="3114"/>
                  </a:lnTo>
                  <a:lnTo>
                    <a:pt x="15" y="3129"/>
                  </a:lnTo>
                  <a:lnTo>
                    <a:pt x="24" y="3140"/>
                  </a:lnTo>
                  <a:lnTo>
                    <a:pt x="37" y="3151"/>
                  </a:lnTo>
                  <a:lnTo>
                    <a:pt x="50" y="3158"/>
                  </a:lnTo>
                  <a:lnTo>
                    <a:pt x="66" y="3163"/>
                  </a:lnTo>
                  <a:lnTo>
                    <a:pt x="82" y="3164"/>
                  </a:lnTo>
                  <a:lnTo>
                    <a:pt x="1168" y="3164"/>
                  </a:lnTo>
                  <a:lnTo>
                    <a:pt x="1168" y="3164"/>
                  </a:lnTo>
                  <a:lnTo>
                    <a:pt x="1182" y="3163"/>
                  </a:lnTo>
                  <a:lnTo>
                    <a:pt x="1197" y="3160"/>
                  </a:lnTo>
                  <a:lnTo>
                    <a:pt x="1208" y="3155"/>
                  </a:lnTo>
                  <a:lnTo>
                    <a:pt x="1221" y="3147"/>
                  </a:lnTo>
                  <a:lnTo>
                    <a:pt x="1231" y="3137"/>
                  </a:lnTo>
                  <a:lnTo>
                    <a:pt x="1239" y="3127"/>
                  </a:lnTo>
                  <a:lnTo>
                    <a:pt x="1246" y="3114"/>
                  </a:lnTo>
                  <a:lnTo>
                    <a:pt x="1250" y="3101"/>
                  </a:lnTo>
                  <a:lnTo>
                    <a:pt x="1250" y="3101"/>
                  </a:lnTo>
                  <a:lnTo>
                    <a:pt x="1260" y="3061"/>
                  </a:lnTo>
                  <a:lnTo>
                    <a:pt x="1270" y="3020"/>
                  </a:lnTo>
                  <a:lnTo>
                    <a:pt x="1283" y="2982"/>
                  </a:lnTo>
                  <a:lnTo>
                    <a:pt x="1297" y="2943"/>
                  </a:lnTo>
                  <a:lnTo>
                    <a:pt x="1313" y="2904"/>
                  </a:lnTo>
                  <a:lnTo>
                    <a:pt x="1330" y="2865"/>
                  </a:lnTo>
                  <a:lnTo>
                    <a:pt x="1349" y="2828"/>
                  </a:lnTo>
                  <a:lnTo>
                    <a:pt x="1368" y="2791"/>
                  </a:lnTo>
                  <a:lnTo>
                    <a:pt x="1391" y="2753"/>
                  </a:lnTo>
                  <a:lnTo>
                    <a:pt x="1414" y="2716"/>
                  </a:lnTo>
                  <a:lnTo>
                    <a:pt x="1438" y="2681"/>
                  </a:lnTo>
                  <a:lnTo>
                    <a:pt x="1464" y="2645"/>
                  </a:lnTo>
                  <a:lnTo>
                    <a:pt x="1491" y="2609"/>
                  </a:lnTo>
                  <a:lnTo>
                    <a:pt x="1520" y="2575"/>
                  </a:lnTo>
                  <a:lnTo>
                    <a:pt x="1551" y="2541"/>
                  </a:lnTo>
                  <a:lnTo>
                    <a:pt x="1582" y="2507"/>
                  </a:lnTo>
                  <a:lnTo>
                    <a:pt x="1614" y="2474"/>
                  </a:lnTo>
                  <a:lnTo>
                    <a:pt x="1650" y="2441"/>
                  </a:lnTo>
                  <a:lnTo>
                    <a:pt x="1684" y="2409"/>
                  </a:lnTo>
                  <a:lnTo>
                    <a:pt x="1721" y="2378"/>
                  </a:lnTo>
                  <a:lnTo>
                    <a:pt x="1760" y="2347"/>
                  </a:lnTo>
                  <a:lnTo>
                    <a:pt x="1799" y="2317"/>
                  </a:lnTo>
                  <a:lnTo>
                    <a:pt x="1839" y="2286"/>
                  </a:lnTo>
                  <a:lnTo>
                    <a:pt x="1881" y="2258"/>
                  </a:lnTo>
                  <a:lnTo>
                    <a:pt x="1923" y="2229"/>
                  </a:lnTo>
                  <a:lnTo>
                    <a:pt x="1967" y="2202"/>
                  </a:lnTo>
                  <a:lnTo>
                    <a:pt x="2012" y="2174"/>
                  </a:lnTo>
                  <a:lnTo>
                    <a:pt x="2059" y="2148"/>
                  </a:lnTo>
                  <a:lnTo>
                    <a:pt x="2108" y="2122"/>
                  </a:lnTo>
                  <a:lnTo>
                    <a:pt x="2156" y="2097"/>
                  </a:lnTo>
                  <a:lnTo>
                    <a:pt x="2205" y="2072"/>
                  </a:lnTo>
                  <a:lnTo>
                    <a:pt x="2256" y="2050"/>
                  </a:lnTo>
                  <a:lnTo>
                    <a:pt x="2256" y="2050"/>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800">
                <a:solidFill>
                  <a:schemeClr val="lt1"/>
                </a:solidFill>
                <a:latin typeface="Corbel"/>
                <a:ea typeface="Corbel"/>
                <a:cs typeface="Corbel"/>
                <a:sym typeface="Corbel"/>
              </a:endParaRPr>
            </a:p>
          </p:txBody>
        </p:sp>
        <p:sp>
          <p:nvSpPr>
            <p:cNvPr id="1490" name="Google Shape;1490;p183"/>
            <p:cNvSpPr/>
            <p:nvPr/>
          </p:nvSpPr>
          <p:spPr>
            <a:xfrm>
              <a:off x="10899631" y="3173762"/>
              <a:ext cx="498804" cy="638179"/>
            </a:xfrm>
            <a:custGeom>
              <a:rect b="b" l="l" r="r" t="t"/>
              <a:pathLst>
                <a:path extrusionOk="0" h="3164" w="2473">
                  <a:moveTo>
                    <a:pt x="1261" y="1894"/>
                  </a:moveTo>
                  <a:lnTo>
                    <a:pt x="1261" y="1894"/>
                  </a:lnTo>
                  <a:lnTo>
                    <a:pt x="1242" y="1889"/>
                  </a:lnTo>
                  <a:lnTo>
                    <a:pt x="1226" y="1881"/>
                  </a:lnTo>
                  <a:lnTo>
                    <a:pt x="1211" y="1872"/>
                  </a:lnTo>
                  <a:lnTo>
                    <a:pt x="1198" y="1859"/>
                  </a:lnTo>
                  <a:lnTo>
                    <a:pt x="1189" y="1844"/>
                  </a:lnTo>
                  <a:lnTo>
                    <a:pt x="1181" y="1828"/>
                  </a:lnTo>
                  <a:lnTo>
                    <a:pt x="1176" y="1812"/>
                  </a:lnTo>
                  <a:lnTo>
                    <a:pt x="1174" y="1792"/>
                  </a:lnTo>
                  <a:lnTo>
                    <a:pt x="1174" y="1792"/>
                  </a:lnTo>
                  <a:lnTo>
                    <a:pt x="1174" y="1781"/>
                  </a:lnTo>
                  <a:lnTo>
                    <a:pt x="1177" y="1770"/>
                  </a:lnTo>
                  <a:lnTo>
                    <a:pt x="1181" y="1758"/>
                  </a:lnTo>
                  <a:lnTo>
                    <a:pt x="1184" y="1747"/>
                  </a:lnTo>
                  <a:lnTo>
                    <a:pt x="1190" y="1737"/>
                  </a:lnTo>
                  <a:lnTo>
                    <a:pt x="1197" y="1728"/>
                  </a:lnTo>
                  <a:lnTo>
                    <a:pt x="1205" y="1718"/>
                  </a:lnTo>
                  <a:lnTo>
                    <a:pt x="1215" y="1711"/>
                  </a:lnTo>
                  <a:lnTo>
                    <a:pt x="1215" y="1711"/>
                  </a:lnTo>
                  <a:lnTo>
                    <a:pt x="1234" y="1695"/>
                  </a:lnTo>
                  <a:lnTo>
                    <a:pt x="1255" y="1679"/>
                  </a:lnTo>
                  <a:lnTo>
                    <a:pt x="1273" y="1661"/>
                  </a:lnTo>
                  <a:lnTo>
                    <a:pt x="1291" y="1643"/>
                  </a:lnTo>
                  <a:lnTo>
                    <a:pt x="1308" y="1624"/>
                  </a:lnTo>
                  <a:lnTo>
                    <a:pt x="1325" y="1605"/>
                  </a:lnTo>
                  <a:lnTo>
                    <a:pt x="1339" y="1584"/>
                  </a:lnTo>
                  <a:lnTo>
                    <a:pt x="1354" y="1563"/>
                  </a:lnTo>
                  <a:lnTo>
                    <a:pt x="1367" y="1542"/>
                  </a:lnTo>
                  <a:lnTo>
                    <a:pt x="1380" y="1519"/>
                  </a:lnTo>
                  <a:lnTo>
                    <a:pt x="1404" y="1472"/>
                  </a:lnTo>
                  <a:lnTo>
                    <a:pt x="1423" y="1423"/>
                  </a:lnTo>
                  <a:lnTo>
                    <a:pt x="1441" y="1372"/>
                  </a:lnTo>
                  <a:lnTo>
                    <a:pt x="1456" y="1317"/>
                  </a:lnTo>
                  <a:lnTo>
                    <a:pt x="1469" y="1262"/>
                  </a:lnTo>
                  <a:lnTo>
                    <a:pt x="1478" y="1203"/>
                  </a:lnTo>
                  <a:lnTo>
                    <a:pt x="1486" y="1144"/>
                  </a:lnTo>
                  <a:lnTo>
                    <a:pt x="1493" y="1082"/>
                  </a:lnTo>
                  <a:lnTo>
                    <a:pt x="1496" y="1021"/>
                  </a:lnTo>
                  <a:lnTo>
                    <a:pt x="1499" y="956"/>
                  </a:lnTo>
                  <a:lnTo>
                    <a:pt x="1499" y="891"/>
                  </a:lnTo>
                  <a:lnTo>
                    <a:pt x="1499" y="891"/>
                  </a:lnTo>
                  <a:lnTo>
                    <a:pt x="1498" y="843"/>
                  </a:lnTo>
                  <a:lnTo>
                    <a:pt x="1496" y="794"/>
                  </a:lnTo>
                  <a:lnTo>
                    <a:pt x="1491" y="749"/>
                  </a:lnTo>
                  <a:lnTo>
                    <a:pt x="1485" y="702"/>
                  </a:lnTo>
                  <a:lnTo>
                    <a:pt x="1475" y="658"/>
                  </a:lnTo>
                  <a:lnTo>
                    <a:pt x="1465" y="614"/>
                  </a:lnTo>
                  <a:lnTo>
                    <a:pt x="1454" y="572"/>
                  </a:lnTo>
                  <a:lnTo>
                    <a:pt x="1441" y="530"/>
                  </a:lnTo>
                  <a:lnTo>
                    <a:pt x="1425" y="491"/>
                  </a:lnTo>
                  <a:lnTo>
                    <a:pt x="1409" y="453"/>
                  </a:lnTo>
                  <a:lnTo>
                    <a:pt x="1391" y="415"/>
                  </a:lnTo>
                  <a:lnTo>
                    <a:pt x="1371" y="378"/>
                  </a:lnTo>
                  <a:lnTo>
                    <a:pt x="1350" y="344"/>
                  </a:lnTo>
                  <a:lnTo>
                    <a:pt x="1328" y="310"/>
                  </a:lnTo>
                  <a:lnTo>
                    <a:pt x="1305" y="280"/>
                  </a:lnTo>
                  <a:lnTo>
                    <a:pt x="1279" y="249"/>
                  </a:lnTo>
                  <a:lnTo>
                    <a:pt x="1253" y="220"/>
                  </a:lnTo>
                  <a:lnTo>
                    <a:pt x="1226" y="194"/>
                  </a:lnTo>
                  <a:lnTo>
                    <a:pt x="1198" y="168"/>
                  </a:lnTo>
                  <a:lnTo>
                    <a:pt x="1169" y="144"/>
                  </a:lnTo>
                  <a:lnTo>
                    <a:pt x="1139" y="121"/>
                  </a:lnTo>
                  <a:lnTo>
                    <a:pt x="1106" y="102"/>
                  </a:lnTo>
                  <a:lnTo>
                    <a:pt x="1074" y="82"/>
                  </a:lnTo>
                  <a:lnTo>
                    <a:pt x="1041" y="66"/>
                  </a:lnTo>
                  <a:lnTo>
                    <a:pt x="1008" y="50"/>
                  </a:lnTo>
                  <a:lnTo>
                    <a:pt x="972" y="37"/>
                  </a:lnTo>
                  <a:lnTo>
                    <a:pt x="936" y="26"/>
                  </a:lnTo>
                  <a:lnTo>
                    <a:pt x="901" y="16"/>
                  </a:lnTo>
                  <a:lnTo>
                    <a:pt x="864" y="9"/>
                  </a:lnTo>
                  <a:lnTo>
                    <a:pt x="826" y="4"/>
                  </a:lnTo>
                  <a:lnTo>
                    <a:pt x="788" y="1"/>
                  </a:lnTo>
                  <a:lnTo>
                    <a:pt x="749" y="0"/>
                  </a:lnTo>
                  <a:lnTo>
                    <a:pt x="749" y="0"/>
                  </a:lnTo>
                  <a:lnTo>
                    <a:pt x="711" y="1"/>
                  </a:lnTo>
                  <a:lnTo>
                    <a:pt x="673" y="4"/>
                  </a:lnTo>
                  <a:lnTo>
                    <a:pt x="635" y="9"/>
                  </a:lnTo>
                  <a:lnTo>
                    <a:pt x="598" y="16"/>
                  </a:lnTo>
                  <a:lnTo>
                    <a:pt x="563" y="26"/>
                  </a:lnTo>
                  <a:lnTo>
                    <a:pt x="527" y="37"/>
                  </a:lnTo>
                  <a:lnTo>
                    <a:pt x="492" y="50"/>
                  </a:lnTo>
                  <a:lnTo>
                    <a:pt x="458" y="66"/>
                  </a:lnTo>
                  <a:lnTo>
                    <a:pt x="424" y="82"/>
                  </a:lnTo>
                  <a:lnTo>
                    <a:pt x="393" y="102"/>
                  </a:lnTo>
                  <a:lnTo>
                    <a:pt x="360" y="121"/>
                  </a:lnTo>
                  <a:lnTo>
                    <a:pt x="330" y="144"/>
                  </a:lnTo>
                  <a:lnTo>
                    <a:pt x="301" y="168"/>
                  </a:lnTo>
                  <a:lnTo>
                    <a:pt x="273" y="194"/>
                  </a:lnTo>
                  <a:lnTo>
                    <a:pt x="246" y="220"/>
                  </a:lnTo>
                  <a:lnTo>
                    <a:pt x="220" y="249"/>
                  </a:lnTo>
                  <a:lnTo>
                    <a:pt x="194" y="280"/>
                  </a:lnTo>
                  <a:lnTo>
                    <a:pt x="171" y="310"/>
                  </a:lnTo>
                  <a:lnTo>
                    <a:pt x="149" y="344"/>
                  </a:lnTo>
                  <a:lnTo>
                    <a:pt x="128" y="378"/>
                  </a:lnTo>
                  <a:lnTo>
                    <a:pt x="108" y="415"/>
                  </a:lnTo>
                  <a:lnTo>
                    <a:pt x="90" y="453"/>
                  </a:lnTo>
                  <a:lnTo>
                    <a:pt x="74" y="491"/>
                  </a:lnTo>
                  <a:lnTo>
                    <a:pt x="58" y="530"/>
                  </a:lnTo>
                  <a:lnTo>
                    <a:pt x="45" y="572"/>
                  </a:lnTo>
                  <a:lnTo>
                    <a:pt x="34" y="614"/>
                  </a:lnTo>
                  <a:lnTo>
                    <a:pt x="24" y="658"/>
                  </a:lnTo>
                  <a:lnTo>
                    <a:pt x="14" y="702"/>
                  </a:lnTo>
                  <a:lnTo>
                    <a:pt x="8" y="749"/>
                  </a:lnTo>
                  <a:lnTo>
                    <a:pt x="3" y="794"/>
                  </a:lnTo>
                  <a:lnTo>
                    <a:pt x="1" y="843"/>
                  </a:lnTo>
                  <a:lnTo>
                    <a:pt x="0" y="891"/>
                  </a:lnTo>
                  <a:lnTo>
                    <a:pt x="0" y="891"/>
                  </a:lnTo>
                  <a:lnTo>
                    <a:pt x="0" y="956"/>
                  </a:lnTo>
                  <a:lnTo>
                    <a:pt x="3" y="1021"/>
                  </a:lnTo>
                  <a:lnTo>
                    <a:pt x="6" y="1082"/>
                  </a:lnTo>
                  <a:lnTo>
                    <a:pt x="13" y="1144"/>
                  </a:lnTo>
                  <a:lnTo>
                    <a:pt x="21" y="1203"/>
                  </a:lnTo>
                  <a:lnTo>
                    <a:pt x="31" y="1262"/>
                  </a:lnTo>
                  <a:lnTo>
                    <a:pt x="43" y="1317"/>
                  </a:lnTo>
                  <a:lnTo>
                    <a:pt x="58" y="1372"/>
                  </a:lnTo>
                  <a:lnTo>
                    <a:pt x="76" y="1423"/>
                  </a:lnTo>
                  <a:lnTo>
                    <a:pt x="95" y="1472"/>
                  </a:lnTo>
                  <a:lnTo>
                    <a:pt x="119" y="1519"/>
                  </a:lnTo>
                  <a:lnTo>
                    <a:pt x="131" y="1542"/>
                  </a:lnTo>
                  <a:lnTo>
                    <a:pt x="145" y="1563"/>
                  </a:lnTo>
                  <a:lnTo>
                    <a:pt x="160" y="1584"/>
                  </a:lnTo>
                  <a:lnTo>
                    <a:pt x="174" y="1605"/>
                  </a:lnTo>
                  <a:lnTo>
                    <a:pt x="191" y="1624"/>
                  </a:lnTo>
                  <a:lnTo>
                    <a:pt x="208" y="1643"/>
                  </a:lnTo>
                  <a:lnTo>
                    <a:pt x="226" y="1661"/>
                  </a:lnTo>
                  <a:lnTo>
                    <a:pt x="244" y="1679"/>
                  </a:lnTo>
                  <a:lnTo>
                    <a:pt x="263" y="1695"/>
                  </a:lnTo>
                  <a:lnTo>
                    <a:pt x="284" y="1711"/>
                  </a:lnTo>
                  <a:lnTo>
                    <a:pt x="284" y="1711"/>
                  </a:lnTo>
                  <a:lnTo>
                    <a:pt x="294" y="1718"/>
                  </a:lnTo>
                  <a:lnTo>
                    <a:pt x="302" y="1728"/>
                  </a:lnTo>
                  <a:lnTo>
                    <a:pt x="309" y="1737"/>
                  </a:lnTo>
                  <a:lnTo>
                    <a:pt x="315" y="1747"/>
                  </a:lnTo>
                  <a:lnTo>
                    <a:pt x="318" y="1758"/>
                  </a:lnTo>
                  <a:lnTo>
                    <a:pt x="322" y="1770"/>
                  </a:lnTo>
                  <a:lnTo>
                    <a:pt x="323" y="1781"/>
                  </a:lnTo>
                  <a:lnTo>
                    <a:pt x="325" y="1792"/>
                  </a:lnTo>
                  <a:lnTo>
                    <a:pt x="325" y="1792"/>
                  </a:lnTo>
                  <a:lnTo>
                    <a:pt x="325" y="1792"/>
                  </a:lnTo>
                  <a:lnTo>
                    <a:pt x="323" y="1812"/>
                  </a:lnTo>
                  <a:lnTo>
                    <a:pt x="318" y="1828"/>
                  </a:lnTo>
                  <a:lnTo>
                    <a:pt x="310" y="1844"/>
                  </a:lnTo>
                  <a:lnTo>
                    <a:pt x="301" y="1859"/>
                  </a:lnTo>
                  <a:lnTo>
                    <a:pt x="288" y="1872"/>
                  </a:lnTo>
                  <a:lnTo>
                    <a:pt x="273" y="1881"/>
                  </a:lnTo>
                  <a:lnTo>
                    <a:pt x="255" y="1889"/>
                  </a:lnTo>
                  <a:lnTo>
                    <a:pt x="238" y="1894"/>
                  </a:lnTo>
                  <a:lnTo>
                    <a:pt x="238" y="1894"/>
                  </a:lnTo>
                  <a:lnTo>
                    <a:pt x="236" y="1894"/>
                  </a:lnTo>
                  <a:lnTo>
                    <a:pt x="236" y="1894"/>
                  </a:lnTo>
                  <a:lnTo>
                    <a:pt x="221" y="1899"/>
                  </a:lnTo>
                  <a:lnTo>
                    <a:pt x="208" y="1904"/>
                  </a:lnTo>
                  <a:lnTo>
                    <a:pt x="199" y="1912"/>
                  </a:lnTo>
                  <a:lnTo>
                    <a:pt x="189" y="1920"/>
                  </a:lnTo>
                  <a:lnTo>
                    <a:pt x="183" y="1930"/>
                  </a:lnTo>
                  <a:lnTo>
                    <a:pt x="176" y="1941"/>
                  </a:lnTo>
                  <a:lnTo>
                    <a:pt x="173" y="1953"/>
                  </a:lnTo>
                  <a:lnTo>
                    <a:pt x="170" y="1965"/>
                  </a:lnTo>
                  <a:lnTo>
                    <a:pt x="170" y="1977"/>
                  </a:lnTo>
                  <a:lnTo>
                    <a:pt x="171" y="1990"/>
                  </a:lnTo>
                  <a:lnTo>
                    <a:pt x="174" y="2001"/>
                  </a:lnTo>
                  <a:lnTo>
                    <a:pt x="179" y="2014"/>
                  </a:lnTo>
                  <a:lnTo>
                    <a:pt x="186" y="2024"/>
                  </a:lnTo>
                  <a:lnTo>
                    <a:pt x="194" y="2033"/>
                  </a:lnTo>
                  <a:lnTo>
                    <a:pt x="205" y="2043"/>
                  </a:lnTo>
                  <a:lnTo>
                    <a:pt x="218" y="2050"/>
                  </a:lnTo>
                  <a:lnTo>
                    <a:pt x="218" y="2050"/>
                  </a:lnTo>
                  <a:lnTo>
                    <a:pt x="268" y="2072"/>
                  </a:lnTo>
                  <a:lnTo>
                    <a:pt x="318" y="2097"/>
                  </a:lnTo>
                  <a:lnTo>
                    <a:pt x="367" y="2122"/>
                  </a:lnTo>
                  <a:lnTo>
                    <a:pt x="414" y="2148"/>
                  </a:lnTo>
                  <a:lnTo>
                    <a:pt x="461" y="2174"/>
                  </a:lnTo>
                  <a:lnTo>
                    <a:pt x="506" y="2202"/>
                  </a:lnTo>
                  <a:lnTo>
                    <a:pt x="550" y="2229"/>
                  </a:lnTo>
                  <a:lnTo>
                    <a:pt x="593" y="2258"/>
                  </a:lnTo>
                  <a:lnTo>
                    <a:pt x="634" y="2286"/>
                  </a:lnTo>
                  <a:lnTo>
                    <a:pt x="674" y="2317"/>
                  </a:lnTo>
                  <a:lnTo>
                    <a:pt x="715" y="2347"/>
                  </a:lnTo>
                  <a:lnTo>
                    <a:pt x="752" y="2378"/>
                  </a:lnTo>
                  <a:lnTo>
                    <a:pt x="789" y="2409"/>
                  </a:lnTo>
                  <a:lnTo>
                    <a:pt x="825" y="2441"/>
                  </a:lnTo>
                  <a:lnTo>
                    <a:pt x="859" y="2474"/>
                  </a:lnTo>
                  <a:lnTo>
                    <a:pt x="891" y="2507"/>
                  </a:lnTo>
                  <a:lnTo>
                    <a:pt x="923" y="2541"/>
                  </a:lnTo>
                  <a:lnTo>
                    <a:pt x="953" y="2575"/>
                  </a:lnTo>
                  <a:lnTo>
                    <a:pt x="982" y="2609"/>
                  </a:lnTo>
                  <a:lnTo>
                    <a:pt x="1009" y="2645"/>
                  </a:lnTo>
                  <a:lnTo>
                    <a:pt x="1035" y="2681"/>
                  </a:lnTo>
                  <a:lnTo>
                    <a:pt x="1059" y="2716"/>
                  </a:lnTo>
                  <a:lnTo>
                    <a:pt x="1084" y="2753"/>
                  </a:lnTo>
                  <a:lnTo>
                    <a:pt x="1105" y="2791"/>
                  </a:lnTo>
                  <a:lnTo>
                    <a:pt x="1124" y="2828"/>
                  </a:lnTo>
                  <a:lnTo>
                    <a:pt x="1143" y="2865"/>
                  </a:lnTo>
                  <a:lnTo>
                    <a:pt x="1161" y="2904"/>
                  </a:lnTo>
                  <a:lnTo>
                    <a:pt x="1176" y="2943"/>
                  </a:lnTo>
                  <a:lnTo>
                    <a:pt x="1190" y="2982"/>
                  </a:lnTo>
                  <a:lnTo>
                    <a:pt x="1203" y="3020"/>
                  </a:lnTo>
                  <a:lnTo>
                    <a:pt x="1215" y="3061"/>
                  </a:lnTo>
                  <a:lnTo>
                    <a:pt x="1224" y="3101"/>
                  </a:lnTo>
                  <a:lnTo>
                    <a:pt x="1224" y="3101"/>
                  </a:lnTo>
                  <a:lnTo>
                    <a:pt x="1227" y="3114"/>
                  </a:lnTo>
                  <a:lnTo>
                    <a:pt x="1234" y="3127"/>
                  </a:lnTo>
                  <a:lnTo>
                    <a:pt x="1242" y="3137"/>
                  </a:lnTo>
                  <a:lnTo>
                    <a:pt x="1253" y="3147"/>
                  </a:lnTo>
                  <a:lnTo>
                    <a:pt x="1265" y="3155"/>
                  </a:lnTo>
                  <a:lnTo>
                    <a:pt x="1278" y="3160"/>
                  </a:lnTo>
                  <a:lnTo>
                    <a:pt x="1291" y="3163"/>
                  </a:lnTo>
                  <a:lnTo>
                    <a:pt x="1305" y="3164"/>
                  </a:lnTo>
                  <a:lnTo>
                    <a:pt x="2391" y="3164"/>
                  </a:lnTo>
                  <a:lnTo>
                    <a:pt x="2391" y="3164"/>
                  </a:lnTo>
                  <a:lnTo>
                    <a:pt x="2408" y="3163"/>
                  </a:lnTo>
                  <a:lnTo>
                    <a:pt x="2423" y="3158"/>
                  </a:lnTo>
                  <a:lnTo>
                    <a:pt x="2437" y="3151"/>
                  </a:lnTo>
                  <a:lnTo>
                    <a:pt x="2449" y="3140"/>
                  </a:lnTo>
                  <a:lnTo>
                    <a:pt x="2458" y="3129"/>
                  </a:lnTo>
                  <a:lnTo>
                    <a:pt x="2467" y="3114"/>
                  </a:lnTo>
                  <a:lnTo>
                    <a:pt x="2471" y="3100"/>
                  </a:lnTo>
                  <a:lnTo>
                    <a:pt x="2473" y="3083"/>
                  </a:lnTo>
                  <a:lnTo>
                    <a:pt x="2473" y="2850"/>
                  </a:lnTo>
                  <a:lnTo>
                    <a:pt x="2473" y="2850"/>
                  </a:lnTo>
                  <a:lnTo>
                    <a:pt x="2471" y="2808"/>
                  </a:lnTo>
                  <a:lnTo>
                    <a:pt x="2467" y="2766"/>
                  </a:lnTo>
                  <a:lnTo>
                    <a:pt x="2460" y="2726"/>
                  </a:lnTo>
                  <a:lnTo>
                    <a:pt x="2450" y="2685"/>
                  </a:lnTo>
                  <a:lnTo>
                    <a:pt x="2437" y="2645"/>
                  </a:lnTo>
                  <a:lnTo>
                    <a:pt x="2421" y="2606"/>
                  </a:lnTo>
                  <a:lnTo>
                    <a:pt x="2403" y="2566"/>
                  </a:lnTo>
                  <a:lnTo>
                    <a:pt x="2382" y="2529"/>
                  </a:lnTo>
                  <a:lnTo>
                    <a:pt x="2360" y="2491"/>
                  </a:lnTo>
                  <a:lnTo>
                    <a:pt x="2334" y="2454"/>
                  </a:lnTo>
                  <a:lnTo>
                    <a:pt x="2305" y="2418"/>
                  </a:lnTo>
                  <a:lnTo>
                    <a:pt x="2274" y="2383"/>
                  </a:lnTo>
                  <a:lnTo>
                    <a:pt x="2242" y="2349"/>
                  </a:lnTo>
                  <a:lnTo>
                    <a:pt x="2206" y="2315"/>
                  </a:lnTo>
                  <a:lnTo>
                    <a:pt x="2169" y="2283"/>
                  </a:lnTo>
                  <a:lnTo>
                    <a:pt x="2130" y="2250"/>
                  </a:lnTo>
                  <a:lnTo>
                    <a:pt x="2088" y="2219"/>
                  </a:lnTo>
                  <a:lnTo>
                    <a:pt x="2046" y="2190"/>
                  </a:lnTo>
                  <a:lnTo>
                    <a:pt x="2001" y="2161"/>
                  </a:lnTo>
                  <a:lnTo>
                    <a:pt x="1952" y="2134"/>
                  </a:lnTo>
                  <a:lnTo>
                    <a:pt x="1904" y="2106"/>
                  </a:lnTo>
                  <a:lnTo>
                    <a:pt x="1853" y="2080"/>
                  </a:lnTo>
                  <a:lnTo>
                    <a:pt x="1800" y="2056"/>
                  </a:lnTo>
                  <a:lnTo>
                    <a:pt x="1747" y="2033"/>
                  </a:lnTo>
                  <a:lnTo>
                    <a:pt x="1690" y="2011"/>
                  </a:lnTo>
                  <a:lnTo>
                    <a:pt x="1633" y="1991"/>
                  </a:lnTo>
                  <a:lnTo>
                    <a:pt x="1575" y="1972"/>
                  </a:lnTo>
                  <a:lnTo>
                    <a:pt x="1514" y="1953"/>
                  </a:lnTo>
                  <a:lnTo>
                    <a:pt x="1452" y="1936"/>
                  </a:lnTo>
                  <a:lnTo>
                    <a:pt x="1391" y="1920"/>
                  </a:lnTo>
                  <a:lnTo>
                    <a:pt x="1326" y="1907"/>
                  </a:lnTo>
                  <a:lnTo>
                    <a:pt x="1261" y="1894"/>
                  </a:lnTo>
                  <a:lnTo>
                    <a:pt x="1261" y="1894"/>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None/>
              </a:pPr>
              <a:r>
                <a:t/>
              </a:r>
              <a:endParaRPr sz="800">
                <a:solidFill>
                  <a:schemeClr val="lt1"/>
                </a:solidFill>
                <a:latin typeface="Corbel"/>
                <a:ea typeface="Corbel"/>
                <a:cs typeface="Corbel"/>
                <a:sym typeface="Corbel"/>
              </a:endParaRPr>
            </a:p>
          </p:txBody>
        </p:sp>
      </p:grpSp>
      <p:grpSp>
        <p:nvGrpSpPr>
          <p:cNvPr id="1491" name="Google Shape;1491;p183"/>
          <p:cNvGrpSpPr/>
          <p:nvPr/>
        </p:nvGrpSpPr>
        <p:grpSpPr>
          <a:xfrm>
            <a:off x="3615100" y="2728437"/>
            <a:ext cx="846689" cy="921544"/>
            <a:chOff x="4820133" y="3637916"/>
            <a:chExt cx="1128919" cy="1228725"/>
          </a:xfrm>
        </p:grpSpPr>
        <p:sp>
          <p:nvSpPr>
            <p:cNvPr id="1492" name="Google Shape;1492;p183"/>
            <p:cNvSpPr/>
            <p:nvPr/>
          </p:nvSpPr>
          <p:spPr>
            <a:xfrm>
              <a:off x="4956864" y="3637916"/>
              <a:ext cx="992188" cy="1228725"/>
            </a:xfrm>
            <a:custGeom>
              <a:rect b="b" l="l" r="r" t="t"/>
              <a:pathLst>
                <a:path extrusionOk="0" h="326" w="263">
                  <a:moveTo>
                    <a:pt x="71" y="326"/>
                  </a:moveTo>
                  <a:cubicBezTo>
                    <a:pt x="71" y="326"/>
                    <a:pt x="22" y="240"/>
                    <a:pt x="0" y="205"/>
                  </a:cubicBezTo>
                  <a:cubicBezTo>
                    <a:pt x="62" y="155"/>
                    <a:pt x="106" y="78"/>
                    <a:pt x="119" y="0"/>
                  </a:cubicBezTo>
                  <a:cubicBezTo>
                    <a:pt x="193" y="0"/>
                    <a:pt x="240" y="0"/>
                    <a:pt x="263" y="0"/>
                  </a:cubicBezTo>
                  <a:cubicBezTo>
                    <a:pt x="250" y="126"/>
                    <a:pt x="182" y="251"/>
                    <a:pt x="71" y="326"/>
                  </a:cubicBezTo>
                  <a:close/>
                </a:path>
              </a:pathLst>
            </a:custGeom>
            <a:gradFill>
              <a:gsLst>
                <a:gs pos="0">
                  <a:srgbClr val="88CE71"/>
                </a:gs>
                <a:gs pos="11000">
                  <a:srgbClr val="88CE71"/>
                </a:gs>
                <a:gs pos="100000">
                  <a:srgbClr val="54A838"/>
                </a:gs>
              </a:gsLst>
              <a:lin ang="2700006"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sp>
          <p:nvSpPr>
            <p:cNvPr id="1493" name="Google Shape;1493;p183"/>
            <p:cNvSpPr txBox="1"/>
            <p:nvPr/>
          </p:nvSpPr>
          <p:spPr>
            <a:xfrm>
              <a:off x="4820133" y="3983373"/>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200">
                  <a:solidFill>
                    <a:schemeClr val="dk1"/>
                  </a:solidFill>
                  <a:latin typeface="Poppins"/>
                  <a:ea typeface="Poppins"/>
                  <a:cs typeface="Poppins"/>
                  <a:sym typeface="Poppins"/>
                </a:rPr>
                <a:t>03</a:t>
              </a:r>
              <a:endParaRPr sz="900"/>
            </a:p>
          </p:txBody>
        </p:sp>
      </p:grpSp>
      <p:sp>
        <p:nvSpPr>
          <p:cNvPr id="1494" name="Google Shape;1494;p183"/>
          <p:cNvSpPr txBox="1"/>
          <p:nvPr/>
        </p:nvSpPr>
        <p:spPr>
          <a:xfrm>
            <a:off x="2532359" y="1672575"/>
            <a:ext cx="502500" cy="5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3600">
                <a:solidFill>
                  <a:srgbClr val="22C1FF"/>
                </a:solidFill>
                <a:latin typeface="Corbel"/>
                <a:ea typeface="Corbel"/>
                <a:cs typeface="Corbel"/>
                <a:sym typeface="Corbel"/>
              </a:rPr>
              <a:t>6</a:t>
            </a:r>
            <a:endParaRPr sz="900"/>
          </a:p>
        </p:txBody>
      </p:sp>
      <p:grpSp>
        <p:nvGrpSpPr>
          <p:cNvPr id="1495" name="Google Shape;1495;p183"/>
          <p:cNvGrpSpPr/>
          <p:nvPr/>
        </p:nvGrpSpPr>
        <p:grpSpPr>
          <a:xfrm>
            <a:off x="3624772" y="1484234"/>
            <a:ext cx="828682" cy="933450"/>
            <a:chOff x="4833029" y="1978978"/>
            <a:chExt cx="1104910" cy="1244600"/>
          </a:xfrm>
        </p:grpSpPr>
        <p:sp>
          <p:nvSpPr>
            <p:cNvPr id="1496" name="Google Shape;1496;p183"/>
            <p:cNvSpPr/>
            <p:nvPr/>
          </p:nvSpPr>
          <p:spPr>
            <a:xfrm>
              <a:off x="4964801" y="1978978"/>
              <a:ext cx="973138" cy="1244600"/>
            </a:xfrm>
            <a:custGeom>
              <a:rect b="b" l="l" r="r" t="t"/>
              <a:pathLst>
                <a:path extrusionOk="0" h="330" w="258">
                  <a:moveTo>
                    <a:pt x="258" y="329"/>
                  </a:moveTo>
                  <a:cubicBezTo>
                    <a:pt x="258" y="329"/>
                    <a:pt x="159" y="329"/>
                    <a:pt x="117" y="330"/>
                  </a:cubicBezTo>
                  <a:cubicBezTo>
                    <a:pt x="106" y="251"/>
                    <a:pt x="61" y="175"/>
                    <a:pt x="0" y="125"/>
                  </a:cubicBezTo>
                  <a:cubicBezTo>
                    <a:pt x="36" y="61"/>
                    <a:pt x="60" y="20"/>
                    <a:pt x="71" y="0"/>
                  </a:cubicBezTo>
                  <a:cubicBezTo>
                    <a:pt x="174" y="74"/>
                    <a:pt x="248" y="196"/>
                    <a:pt x="258" y="329"/>
                  </a:cubicBezTo>
                  <a:close/>
                </a:path>
              </a:pathLst>
            </a:custGeom>
            <a:gradFill>
              <a:gsLst>
                <a:gs pos="0">
                  <a:srgbClr val="7E9532"/>
                </a:gs>
                <a:gs pos="24000">
                  <a:srgbClr val="7E9532"/>
                </a:gs>
                <a:gs pos="100000">
                  <a:srgbClr val="9CB93E"/>
                </a:gs>
              </a:gsLst>
              <a:lin ang="660013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sp>
          <p:nvSpPr>
            <p:cNvPr id="1497" name="Google Shape;1497;p183"/>
            <p:cNvSpPr txBox="1"/>
            <p:nvPr/>
          </p:nvSpPr>
          <p:spPr>
            <a:xfrm>
              <a:off x="4833029" y="2505093"/>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200">
                  <a:solidFill>
                    <a:schemeClr val="dk1"/>
                  </a:solidFill>
                  <a:latin typeface="Poppins"/>
                  <a:ea typeface="Poppins"/>
                  <a:cs typeface="Poppins"/>
                  <a:sym typeface="Poppins"/>
                </a:rPr>
                <a:t>02</a:t>
              </a:r>
              <a:endParaRPr sz="900"/>
            </a:p>
          </p:txBody>
        </p:sp>
      </p:grpSp>
      <p:grpSp>
        <p:nvGrpSpPr>
          <p:cNvPr id="1498" name="Google Shape;1498;p183"/>
          <p:cNvGrpSpPr/>
          <p:nvPr/>
        </p:nvGrpSpPr>
        <p:grpSpPr>
          <a:xfrm>
            <a:off x="1973382" y="110252"/>
            <a:ext cx="2287191" cy="1345406"/>
            <a:chOff x="2631176" y="147003"/>
            <a:chExt cx="3049588" cy="1793875"/>
          </a:xfrm>
        </p:grpSpPr>
        <p:sp>
          <p:nvSpPr>
            <p:cNvPr id="1499" name="Google Shape;1499;p183"/>
            <p:cNvSpPr/>
            <p:nvPr/>
          </p:nvSpPr>
          <p:spPr>
            <a:xfrm>
              <a:off x="2631176" y="147003"/>
              <a:ext cx="3049588" cy="1793875"/>
            </a:xfrm>
            <a:custGeom>
              <a:rect b="b" l="l" r="r" t="t"/>
              <a:pathLst>
                <a:path extrusionOk="0" h="476" w="809">
                  <a:moveTo>
                    <a:pt x="0" y="141"/>
                  </a:moveTo>
                  <a:cubicBezTo>
                    <a:pt x="240" y="0"/>
                    <a:pt x="571" y="1"/>
                    <a:pt x="809" y="140"/>
                  </a:cubicBezTo>
                  <a:cubicBezTo>
                    <a:pt x="745" y="254"/>
                    <a:pt x="637" y="441"/>
                    <a:pt x="617" y="475"/>
                  </a:cubicBezTo>
                  <a:cubicBezTo>
                    <a:pt x="484" y="407"/>
                    <a:pt x="314" y="407"/>
                    <a:pt x="193" y="476"/>
                  </a:cubicBezTo>
                  <a:cubicBezTo>
                    <a:pt x="116" y="344"/>
                    <a:pt x="0" y="141"/>
                    <a:pt x="0" y="141"/>
                  </a:cubicBezTo>
                  <a:close/>
                </a:path>
              </a:pathLst>
            </a:custGeom>
            <a:gradFill>
              <a:gsLst>
                <a:gs pos="0">
                  <a:schemeClr val="accent3"/>
                </a:gs>
                <a:gs pos="100000">
                  <a:srgbClr val="089CA2"/>
                </a:gs>
              </a:gsLst>
              <a:lin ang="360000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grpSp>
          <p:nvGrpSpPr>
            <p:cNvPr id="1500" name="Google Shape;1500;p183"/>
            <p:cNvGrpSpPr/>
            <p:nvPr/>
          </p:nvGrpSpPr>
          <p:grpSpPr>
            <a:xfrm>
              <a:off x="2867744" y="394235"/>
              <a:ext cx="2617470" cy="1056064"/>
              <a:chOff x="4953000" y="450507"/>
              <a:chExt cx="2286000" cy="1056064"/>
            </a:xfrm>
          </p:grpSpPr>
          <p:sp>
            <p:nvSpPr>
              <p:cNvPr id="1501" name="Google Shape;1501;p183"/>
              <p:cNvSpPr txBox="1"/>
              <p:nvPr/>
            </p:nvSpPr>
            <p:spPr>
              <a:xfrm>
                <a:off x="4953000" y="450507"/>
                <a:ext cx="2286000" cy="3693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None/>
                </a:pPr>
                <a:r>
                  <a:rPr b="1" lang="en" sz="1200">
                    <a:solidFill>
                      <a:schemeClr val="dk1"/>
                    </a:solidFill>
                    <a:latin typeface="Calibri"/>
                    <a:ea typeface="Calibri"/>
                    <a:cs typeface="Calibri"/>
                    <a:sym typeface="Calibri"/>
                  </a:rPr>
                  <a:t>ముఖ్యమైన సేవలు</a:t>
                </a:r>
                <a:endParaRPr sz="900"/>
              </a:p>
            </p:txBody>
          </p:sp>
          <p:sp>
            <p:nvSpPr>
              <p:cNvPr id="1502" name="Google Shape;1502;p183"/>
              <p:cNvSpPr txBox="1"/>
              <p:nvPr/>
            </p:nvSpPr>
            <p:spPr>
              <a:xfrm>
                <a:off x="5250977" y="787471"/>
                <a:ext cx="1793100" cy="719100"/>
              </a:xfrm>
              <a:prstGeom prst="rect">
                <a:avLst/>
              </a:prstGeom>
              <a:noFill/>
              <a:ln>
                <a:noFill/>
              </a:ln>
            </p:spPr>
            <p:txBody>
              <a:bodyPr anchorCtr="0" anchor="t" bIns="34275" lIns="68575" spcFirstLastPara="1" rIns="68575" wrap="square" tIns="34275">
                <a:noAutofit/>
              </a:bodyPr>
              <a:lstStyle/>
              <a:p>
                <a:pPr indent="0" lvl="0" marL="0" marR="0" rtl="0" algn="ctr">
                  <a:lnSpc>
                    <a:spcPct val="88888"/>
                  </a:lnSpc>
                  <a:spcBef>
                    <a:spcPts val="0"/>
                  </a:spcBef>
                  <a:spcAft>
                    <a:spcPts val="0"/>
                  </a:spcAft>
                  <a:buNone/>
                </a:pPr>
                <a:r>
                  <a:rPr lang="en" sz="1100">
                    <a:solidFill>
                      <a:schemeClr val="dk1"/>
                    </a:solidFill>
                    <a:latin typeface="Calibri"/>
                    <a:ea typeface="Calibri"/>
                    <a:cs typeface="Calibri"/>
                    <a:sym typeface="Calibri"/>
                  </a:rPr>
                  <a:t>ప్రాథమిక నైపుణ్యాలను నేర్పించడం</a:t>
                </a:r>
                <a:endParaRPr sz="800"/>
              </a:p>
              <a:p>
                <a:pPr indent="0" lvl="0" marL="0" marR="0" rtl="0" algn="ctr">
                  <a:lnSpc>
                    <a:spcPct val="88888"/>
                  </a:lnSpc>
                  <a:spcBef>
                    <a:spcPts val="0"/>
                  </a:spcBef>
                  <a:spcAft>
                    <a:spcPts val="0"/>
                  </a:spcAft>
                  <a:buNone/>
                </a:pPr>
                <a:r>
                  <a:rPr lang="en" sz="1100">
                    <a:solidFill>
                      <a:schemeClr val="dk1"/>
                    </a:solidFill>
                    <a:latin typeface="Calibri"/>
                    <a:ea typeface="Calibri"/>
                    <a:cs typeface="Calibri"/>
                    <a:sym typeface="Calibri"/>
                  </a:rPr>
                  <a:t>డిజిటల్ అక్షరాస్యత</a:t>
                </a:r>
                <a:endParaRPr sz="800"/>
              </a:p>
              <a:p>
                <a:pPr indent="0" lvl="0" marL="0" marR="0" rtl="0" algn="ctr">
                  <a:lnSpc>
                    <a:spcPct val="88888"/>
                  </a:lnSpc>
                  <a:spcBef>
                    <a:spcPts val="0"/>
                  </a:spcBef>
                  <a:spcAft>
                    <a:spcPts val="0"/>
                  </a:spcAft>
                  <a:buNone/>
                </a:pPr>
                <a:r>
                  <a:rPr lang="en" sz="1100">
                    <a:solidFill>
                      <a:schemeClr val="dk1"/>
                    </a:solidFill>
                    <a:latin typeface="Calibri"/>
                    <a:ea typeface="Calibri"/>
                    <a:cs typeface="Calibri"/>
                    <a:sym typeface="Calibri"/>
                  </a:rPr>
                  <a:t>PSEకి పురోగమించడం</a:t>
                </a:r>
                <a:endParaRPr sz="800"/>
              </a:p>
              <a:p>
                <a:pPr indent="0" lvl="0" marL="0" marR="0" rtl="0" algn="ctr">
                  <a:lnSpc>
                    <a:spcPct val="88888"/>
                  </a:lnSpc>
                  <a:spcBef>
                    <a:spcPts val="0"/>
                  </a:spcBef>
                  <a:spcAft>
                    <a:spcPts val="0"/>
                  </a:spcAft>
                  <a:buNone/>
                </a:pPr>
                <a:r>
                  <a:t/>
                </a:r>
                <a:endParaRPr sz="1100">
                  <a:solidFill>
                    <a:schemeClr val="dk1"/>
                  </a:solidFill>
                  <a:latin typeface="Calibri"/>
                  <a:ea typeface="Calibri"/>
                  <a:cs typeface="Calibri"/>
                  <a:sym typeface="Calibri"/>
                </a:endParaRPr>
              </a:p>
            </p:txBody>
          </p:sp>
        </p:grpSp>
      </p:grpSp>
      <p:grpSp>
        <p:nvGrpSpPr>
          <p:cNvPr id="1503" name="Google Shape;1503;p183"/>
          <p:cNvGrpSpPr/>
          <p:nvPr/>
        </p:nvGrpSpPr>
        <p:grpSpPr>
          <a:xfrm>
            <a:off x="3785513" y="548402"/>
            <a:ext cx="1773915" cy="2696364"/>
            <a:chOff x="5047351" y="731203"/>
            <a:chExt cx="2365220" cy="3595152"/>
          </a:xfrm>
        </p:grpSpPr>
        <p:sp>
          <p:nvSpPr>
            <p:cNvPr id="1504" name="Google Shape;1504;p183"/>
            <p:cNvSpPr/>
            <p:nvPr/>
          </p:nvSpPr>
          <p:spPr>
            <a:xfrm>
              <a:off x="5047351" y="731203"/>
              <a:ext cx="2259013" cy="2643189"/>
            </a:xfrm>
            <a:custGeom>
              <a:rect b="b" l="l" r="r" t="t"/>
              <a:pathLst>
                <a:path extrusionOk="0" h="701" w="599">
                  <a:moveTo>
                    <a:pt x="598" y="701"/>
                  </a:moveTo>
                  <a:cubicBezTo>
                    <a:pt x="599" y="423"/>
                    <a:pt x="433" y="137"/>
                    <a:pt x="194" y="0"/>
                  </a:cubicBezTo>
                  <a:cubicBezTo>
                    <a:pt x="127" y="112"/>
                    <a:pt x="19" y="299"/>
                    <a:pt x="0" y="334"/>
                  </a:cubicBezTo>
                  <a:cubicBezTo>
                    <a:pt x="126" y="415"/>
                    <a:pt x="210" y="562"/>
                    <a:pt x="211" y="701"/>
                  </a:cubicBezTo>
                  <a:cubicBezTo>
                    <a:pt x="364" y="701"/>
                    <a:pt x="598" y="701"/>
                    <a:pt x="598" y="701"/>
                  </a:cubicBezTo>
                  <a:close/>
                </a:path>
              </a:pathLst>
            </a:custGeom>
            <a:gradFill>
              <a:gsLst>
                <a:gs pos="0">
                  <a:srgbClr val="7E9532"/>
                </a:gs>
                <a:gs pos="72000">
                  <a:schemeClr val="accent6"/>
                </a:gs>
                <a:gs pos="100000">
                  <a:schemeClr val="accent6"/>
                </a:gs>
              </a:gsLst>
              <a:lin ang="660013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grpSp>
          <p:nvGrpSpPr>
            <p:cNvPr id="1505" name="Google Shape;1505;p183"/>
            <p:cNvGrpSpPr/>
            <p:nvPr/>
          </p:nvGrpSpPr>
          <p:grpSpPr>
            <a:xfrm>
              <a:off x="5204278" y="1464228"/>
              <a:ext cx="2208293" cy="2862127"/>
              <a:chOff x="7196706" y="3320284"/>
              <a:chExt cx="2208293" cy="2862127"/>
            </a:xfrm>
          </p:grpSpPr>
          <p:sp>
            <p:nvSpPr>
              <p:cNvPr id="1506" name="Google Shape;1506;p183"/>
              <p:cNvSpPr txBox="1"/>
              <p:nvPr/>
            </p:nvSpPr>
            <p:spPr>
              <a:xfrm>
                <a:off x="7196706" y="3320284"/>
                <a:ext cx="1945200" cy="422400"/>
              </a:xfrm>
              <a:prstGeom prst="rect">
                <a:avLst/>
              </a:prstGeom>
              <a:noFill/>
              <a:ln>
                <a:noFill/>
              </a:ln>
            </p:spPr>
            <p:txBody>
              <a:bodyPr anchorCtr="0" anchor="t" bIns="34275" lIns="68575" spcFirstLastPara="1" rIns="68575" wrap="square" tIns="34275">
                <a:normAutofit fontScale="77500" lnSpcReduction="20000"/>
              </a:bodyPr>
              <a:lstStyle/>
              <a:p>
                <a:pPr indent="0" lvl="0" marL="0" marR="0" rtl="0" algn="l">
                  <a:spcBef>
                    <a:spcPts val="0"/>
                  </a:spcBef>
                  <a:spcAft>
                    <a:spcPts val="0"/>
                  </a:spcAft>
                  <a:buNone/>
                </a:pPr>
                <a:r>
                  <a:rPr b="1" lang="en" sz="1300">
                    <a:solidFill>
                      <a:schemeClr val="dk1"/>
                    </a:solidFill>
                    <a:latin typeface="Calibri"/>
                    <a:ea typeface="Calibri"/>
                    <a:cs typeface="Calibri"/>
                    <a:sym typeface="Calibri"/>
                  </a:rPr>
                  <a:t> </a:t>
                </a:r>
                <a:r>
                  <a:rPr b="1" lang="en" sz="1300">
                    <a:solidFill>
                      <a:schemeClr val="dk1"/>
                    </a:solidFill>
                    <a:latin typeface="Calibri"/>
                    <a:ea typeface="Calibri"/>
                    <a:cs typeface="Calibri"/>
                    <a:sym typeface="Calibri"/>
                  </a:rPr>
                  <a:t>HSE మరియు ఆపై స్థాయి విద్య</a:t>
                </a:r>
                <a:endParaRPr sz="900"/>
              </a:p>
            </p:txBody>
          </p:sp>
          <p:sp>
            <p:nvSpPr>
              <p:cNvPr id="1507" name="Google Shape;1507;p183"/>
              <p:cNvSpPr txBox="1"/>
              <p:nvPr/>
            </p:nvSpPr>
            <p:spPr>
              <a:xfrm>
                <a:off x="7850100" y="3711011"/>
                <a:ext cx="1554900" cy="2471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000">
                    <a:solidFill>
                      <a:schemeClr val="dk1"/>
                    </a:solidFill>
                    <a:latin typeface="Calibri"/>
                    <a:ea typeface="Calibri"/>
                    <a:cs typeface="Calibri"/>
                    <a:sym typeface="Calibri"/>
                  </a:rPr>
                  <a:t>ఉన్నత పాఠశాల విద్యతో సమానత్వం</a:t>
                </a:r>
                <a:endParaRPr sz="900"/>
              </a:p>
              <a:p>
                <a:pPr indent="0" lvl="0" marL="0" marR="0" rtl="0" algn="l">
                  <a:lnSpc>
                    <a:spcPct val="100000"/>
                  </a:lnSpc>
                  <a:spcBef>
                    <a:spcPts val="0"/>
                  </a:spcBef>
                  <a:spcAft>
                    <a:spcPts val="0"/>
                  </a:spcAft>
                  <a:buNone/>
                </a:pPr>
                <a:r>
                  <a:rPr lang="en" sz="1000">
                    <a:solidFill>
                      <a:schemeClr val="dk1"/>
                    </a:solidFill>
                    <a:latin typeface="Calibri"/>
                    <a:ea typeface="Calibri"/>
                    <a:cs typeface="Calibri"/>
                    <a:sym typeface="Calibri"/>
                  </a:rPr>
                  <a:t>పోస్ట్ సెకండరీకి మార్పు</a:t>
                </a:r>
                <a:endParaRPr sz="900"/>
              </a:p>
              <a:p>
                <a:pPr indent="0" lvl="0" marL="0" marR="0" rtl="0" algn="l">
                  <a:lnSpc>
                    <a:spcPct val="100000"/>
                  </a:lnSpc>
                  <a:spcBef>
                    <a:spcPts val="0"/>
                  </a:spcBef>
                  <a:spcAft>
                    <a:spcPts val="0"/>
                  </a:spcAft>
                  <a:buNone/>
                </a:pPr>
                <a:r>
                  <a:rPr lang="en" sz="1000">
                    <a:solidFill>
                      <a:schemeClr val="dk1"/>
                    </a:solidFill>
                    <a:latin typeface="Calibri"/>
                    <a:ea typeface="Calibri"/>
                    <a:cs typeface="Calibri"/>
                    <a:sym typeface="Calibri"/>
                  </a:rPr>
                  <a:t>వృత్తి అన్వేషణ</a:t>
                </a:r>
                <a:endParaRPr sz="900"/>
              </a:p>
            </p:txBody>
          </p:sp>
        </p:grpSp>
      </p:grpSp>
      <p:grpSp>
        <p:nvGrpSpPr>
          <p:cNvPr id="1508" name="Google Shape;1508;p183"/>
          <p:cNvGrpSpPr/>
          <p:nvPr/>
        </p:nvGrpSpPr>
        <p:grpSpPr>
          <a:xfrm>
            <a:off x="1766738" y="1484234"/>
            <a:ext cx="826425" cy="933450"/>
            <a:chOff x="2355650" y="1978978"/>
            <a:chExt cx="1101900" cy="1244600"/>
          </a:xfrm>
        </p:grpSpPr>
        <p:sp>
          <p:nvSpPr>
            <p:cNvPr id="1509" name="Google Shape;1509;p183"/>
            <p:cNvSpPr/>
            <p:nvPr/>
          </p:nvSpPr>
          <p:spPr>
            <a:xfrm>
              <a:off x="2370826" y="1978978"/>
              <a:ext cx="973138" cy="1244600"/>
            </a:xfrm>
            <a:custGeom>
              <a:rect b="b" l="l" r="r" t="t"/>
              <a:pathLst>
                <a:path extrusionOk="0" h="330" w="258">
                  <a:moveTo>
                    <a:pt x="0" y="329"/>
                  </a:moveTo>
                  <a:cubicBezTo>
                    <a:pt x="0" y="329"/>
                    <a:pt x="99" y="329"/>
                    <a:pt x="141" y="330"/>
                  </a:cubicBezTo>
                  <a:cubicBezTo>
                    <a:pt x="152" y="251"/>
                    <a:pt x="197" y="175"/>
                    <a:pt x="258" y="125"/>
                  </a:cubicBezTo>
                  <a:cubicBezTo>
                    <a:pt x="222" y="61"/>
                    <a:pt x="198" y="20"/>
                    <a:pt x="187" y="0"/>
                  </a:cubicBezTo>
                  <a:cubicBezTo>
                    <a:pt x="84" y="74"/>
                    <a:pt x="10" y="196"/>
                    <a:pt x="0" y="329"/>
                  </a:cubicBezTo>
                  <a:close/>
                </a:path>
              </a:pathLst>
            </a:custGeom>
            <a:solidFill>
              <a:srgbClr val="31538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sp>
          <p:nvSpPr>
            <p:cNvPr id="1510" name="Google Shape;1510;p183"/>
            <p:cNvSpPr txBox="1"/>
            <p:nvPr/>
          </p:nvSpPr>
          <p:spPr>
            <a:xfrm>
              <a:off x="2355650" y="2512419"/>
              <a:ext cx="1101900" cy="381900"/>
            </a:xfrm>
            <a:prstGeom prst="rect">
              <a:avLst/>
            </a:prstGeom>
            <a:solidFill>
              <a:srgbClr val="31538F"/>
            </a:solid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200">
                  <a:solidFill>
                    <a:schemeClr val="lt1"/>
                  </a:solidFill>
                  <a:latin typeface="Poppins"/>
                  <a:ea typeface="Poppins"/>
                  <a:cs typeface="Poppins"/>
                  <a:sym typeface="Poppins"/>
                </a:rPr>
                <a:t>06</a:t>
              </a:r>
              <a:endParaRPr sz="900">
                <a:solidFill>
                  <a:schemeClr val="lt1"/>
                </a:solidFill>
              </a:endParaRPr>
            </a:p>
          </p:txBody>
        </p:sp>
      </p:grpSp>
      <p:grpSp>
        <p:nvGrpSpPr>
          <p:cNvPr id="1511" name="Google Shape;1511;p183"/>
          <p:cNvGrpSpPr/>
          <p:nvPr/>
        </p:nvGrpSpPr>
        <p:grpSpPr>
          <a:xfrm>
            <a:off x="751801" y="548402"/>
            <a:ext cx="1694260" cy="2053892"/>
            <a:chOff x="1002401" y="731203"/>
            <a:chExt cx="2259013" cy="2738522"/>
          </a:xfrm>
        </p:grpSpPr>
        <p:sp>
          <p:nvSpPr>
            <p:cNvPr id="1512" name="Google Shape;1512;p183"/>
            <p:cNvSpPr/>
            <p:nvPr/>
          </p:nvSpPr>
          <p:spPr>
            <a:xfrm>
              <a:off x="1002401" y="731203"/>
              <a:ext cx="2259013" cy="2643189"/>
            </a:xfrm>
            <a:custGeom>
              <a:rect b="b" l="l" r="r" t="t"/>
              <a:pathLst>
                <a:path extrusionOk="0" h="701" w="599">
                  <a:moveTo>
                    <a:pt x="1" y="701"/>
                  </a:moveTo>
                  <a:cubicBezTo>
                    <a:pt x="0" y="423"/>
                    <a:pt x="166" y="137"/>
                    <a:pt x="405" y="0"/>
                  </a:cubicBezTo>
                  <a:cubicBezTo>
                    <a:pt x="472" y="112"/>
                    <a:pt x="580" y="299"/>
                    <a:pt x="599" y="334"/>
                  </a:cubicBezTo>
                  <a:cubicBezTo>
                    <a:pt x="473" y="415"/>
                    <a:pt x="389" y="562"/>
                    <a:pt x="388" y="701"/>
                  </a:cubicBezTo>
                  <a:cubicBezTo>
                    <a:pt x="235" y="701"/>
                    <a:pt x="1" y="701"/>
                    <a:pt x="1" y="701"/>
                  </a:cubicBezTo>
                  <a:close/>
                </a:path>
              </a:pathLst>
            </a:custGeom>
            <a:solidFill>
              <a:srgbClr val="0B539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grpSp>
          <p:nvGrpSpPr>
            <p:cNvPr id="1513" name="Google Shape;1513;p183"/>
            <p:cNvGrpSpPr/>
            <p:nvPr/>
          </p:nvGrpSpPr>
          <p:grpSpPr>
            <a:xfrm>
              <a:off x="1117955" y="1256833"/>
              <a:ext cx="1749780" cy="2212892"/>
              <a:chOff x="3018942" y="2895719"/>
              <a:chExt cx="1749780" cy="2212892"/>
            </a:xfrm>
          </p:grpSpPr>
          <p:sp>
            <p:nvSpPr>
              <p:cNvPr id="1514" name="Google Shape;1514;p183"/>
              <p:cNvSpPr txBox="1"/>
              <p:nvPr/>
            </p:nvSpPr>
            <p:spPr>
              <a:xfrm>
                <a:off x="3340122" y="2895719"/>
                <a:ext cx="1428600" cy="5679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1" lang="en" sz="1200">
                    <a:solidFill>
                      <a:schemeClr val="lt1"/>
                    </a:solidFill>
                    <a:latin typeface="Calibri"/>
                    <a:ea typeface="Calibri"/>
                    <a:cs typeface="Calibri"/>
                    <a:sym typeface="Calibri"/>
                  </a:rPr>
                  <a:t>వృత్తి మార్గాలు</a:t>
                </a:r>
                <a:endParaRPr sz="900"/>
              </a:p>
            </p:txBody>
          </p:sp>
          <p:sp>
            <p:nvSpPr>
              <p:cNvPr id="1515" name="Google Shape;1515;p183"/>
              <p:cNvSpPr txBox="1"/>
              <p:nvPr/>
            </p:nvSpPr>
            <p:spPr>
              <a:xfrm>
                <a:off x="3018942" y="3226711"/>
                <a:ext cx="1386900" cy="18819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None/>
                </a:pPr>
                <a:r>
                  <a:t/>
                </a:r>
                <a:endParaRPr sz="10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000">
                    <a:solidFill>
                      <a:schemeClr val="lt1"/>
                    </a:solidFill>
                    <a:latin typeface="Calibri"/>
                    <a:ea typeface="Calibri"/>
                    <a:cs typeface="Calibri"/>
                    <a:sym typeface="Calibri"/>
                  </a:rPr>
                  <a:t>ఇంటిగ్రేటెడ్ విద్య మరియు ట్రైనింగ్</a:t>
                </a:r>
                <a:endParaRPr sz="900"/>
              </a:p>
              <a:p>
                <a:pPr indent="0" lvl="0" marL="0" marR="0" rtl="0" algn="r">
                  <a:lnSpc>
                    <a:spcPct val="100000"/>
                  </a:lnSpc>
                  <a:spcBef>
                    <a:spcPts val="0"/>
                  </a:spcBef>
                  <a:spcAft>
                    <a:spcPts val="0"/>
                  </a:spcAft>
                  <a:buNone/>
                </a:pPr>
                <a:r>
                  <a:t/>
                </a:r>
                <a:endParaRPr sz="1000">
                  <a:solidFill>
                    <a:schemeClr val="lt1"/>
                  </a:solidFill>
                  <a:latin typeface="Calibri"/>
                  <a:ea typeface="Calibri"/>
                  <a:cs typeface="Calibri"/>
                  <a:sym typeface="Calibri"/>
                </a:endParaRPr>
              </a:p>
              <a:p>
                <a:pPr indent="0" lvl="0" marL="0" marR="0" rtl="0" algn="r">
                  <a:lnSpc>
                    <a:spcPct val="100000"/>
                  </a:lnSpc>
                  <a:spcBef>
                    <a:spcPts val="0"/>
                  </a:spcBef>
                  <a:spcAft>
                    <a:spcPts val="0"/>
                  </a:spcAft>
                  <a:buNone/>
                </a:pPr>
                <a:r>
                  <a:rPr lang="en" sz="1000">
                    <a:solidFill>
                      <a:schemeClr val="lt1"/>
                    </a:solidFill>
                    <a:latin typeface="Calibri"/>
                    <a:ea typeface="Calibri"/>
                    <a:cs typeface="Calibri"/>
                    <a:sym typeface="Calibri"/>
                  </a:rPr>
                  <a:t>వర్క్ ఫోర్స్ తయారీ</a:t>
                </a:r>
                <a:endParaRPr sz="900"/>
              </a:p>
            </p:txBody>
          </p:sp>
        </p:grpSp>
      </p:grpSp>
      <p:grpSp>
        <p:nvGrpSpPr>
          <p:cNvPr id="1516" name="Google Shape;1516;p183"/>
          <p:cNvGrpSpPr/>
          <p:nvPr/>
        </p:nvGrpSpPr>
        <p:grpSpPr>
          <a:xfrm>
            <a:off x="2581792" y="3466624"/>
            <a:ext cx="1071563" cy="508397"/>
            <a:chOff x="3442389" y="4622166"/>
            <a:chExt cx="1428750" cy="677863"/>
          </a:xfrm>
        </p:grpSpPr>
        <p:sp>
          <p:nvSpPr>
            <p:cNvPr id="1517" name="Google Shape;1517;p183"/>
            <p:cNvSpPr/>
            <p:nvPr/>
          </p:nvSpPr>
          <p:spPr>
            <a:xfrm>
              <a:off x="3442389" y="4622166"/>
              <a:ext cx="1428750" cy="677863"/>
            </a:xfrm>
            <a:custGeom>
              <a:rect b="b" l="l" r="r" t="t"/>
              <a:pathLst>
                <a:path extrusionOk="0" h="180" w="379">
                  <a:moveTo>
                    <a:pt x="379" y="121"/>
                  </a:moveTo>
                  <a:cubicBezTo>
                    <a:pt x="379" y="121"/>
                    <a:pt x="329" y="37"/>
                    <a:pt x="309" y="0"/>
                  </a:cubicBezTo>
                  <a:cubicBezTo>
                    <a:pt x="235" y="29"/>
                    <a:pt x="146" y="28"/>
                    <a:pt x="73" y="0"/>
                  </a:cubicBezTo>
                  <a:cubicBezTo>
                    <a:pt x="35" y="64"/>
                    <a:pt x="12" y="104"/>
                    <a:pt x="0" y="124"/>
                  </a:cubicBezTo>
                  <a:cubicBezTo>
                    <a:pt x="116" y="177"/>
                    <a:pt x="258" y="180"/>
                    <a:pt x="379" y="121"/>
                  </a:cubicBezTo>
                  <a:close/>
                </a:path>
              </a:pathLst>
            </a:custGeom>
            <a:gradFill>
              <a:gsLst>
                <a:gs pos="0">
                  <a:schemeClr val="accent4"/>
                </a:gs>
                <a:gs pos="7000">
                  <a:schemeClr val="accent4"/>
                </a:gs>
                <a:gs pos="100000">
                  <a:srgbClr val="0B9B74"/>
                </a:gs>
              </a:gsLst>
              <a:lin ang="9000021"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sp>
          <p:nvSpPr>
            <p:cNvPr id="1518" name="Google Shape;1518;p183"/>
            <p:cNvSpPr txBox="1"/>
            <p:nvPr/>
          </p:nvSpPr>
          <p:spPr>
            <a:xfrm>
              <a:off x="3593899" y="4690567"/>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200">
                  <a:solidFill>
                    <a:schemeClr val="dk1"/>
                  </a:solidFill>
                  <a:latin typeface="Poppins"/>
                  <a:ea typeface="Poppins"/>
                  <a:cs typeface="Poppins"/>
                  <a:sym typeface="Poppins"/>
                </a:rPr>
                <a:t>04</a:t>
              </a:r>
              <a:endParaRPr sz="900"/>
            </a:p>
          </p:txBody>
        </p:sp>
      </p:grpSp>
      <p:grpSp>
        <p:nvGrpSpPr>
          <p:cNvPr id="1519" name="Google Shape;1519;p183"/>
          <p:cNvGrpSpPr/>
          <p:nvPr/>
        </p:nvGrpSpPr>
        <p:grpSpPr>
          <a:xfrm>
            <a:off x="3783132" y="2609375"/>
            <a:ext cx="2004021" cy="1984772"/>
            <a:chOff x="5044176" y="3479166"/>
            <a:chExt cx="2672028" cy="2646363"/>
          </a:xfrm>
        </p:grpSpPr>
        <p:sp>
          <p:nvSpPr>
            <p:cNvPr id="1520" name="Google Shape;1520;p183"/>
            <p:cNvSpPr/>
            <p:nvPr/>
          </p:nvSpPr>
          <p:spPr>
            <a:xfrm>
              <a:off x="5044176" y="3479166"/>
              <a:ext cx="2257424" cy="2646363"/>
            </a:xfrm>
            <a:custGeom>
              <a:rect b="b" l="l" r="r" t="t"/>
              <a:pathLst>
                <a:path extrusionOk="0" h="702" w="599">
                  <a:moveTo>
                    <a:pt x="194" y="702"/>
                  </a:moveTo>
                  <a:cubicBezTo>
                    <a:pt x="435" y="564"/>
                    <a:pt x="599" y="277"/>
                    <a:pt x="599" y="1"/>
                  </a:cubicBezTo>
                  <a:cubicBezTo>
                    <a:pt x="468" y="0"/>
                    <a:pt x="252" y="0"/>
                    <a:pt x="212" y="0"/>
                  </a:cubicBezTo>
                  <a:cubicBezTo>
                    <a:pt x="205" y="150"/>
                    <a:pt x="120" y="297"/>
                    <a:pt x="0" y="367"/>
                  </a:cubicBezTo>
                  <a:cubicBezTo>
                    <a:pt x="76" y="499"/>
                    <a:pt x="194" y="702"/>
                    <a:pt x="194" y="702"/>
                  </a:cubicBezTo>
                  <a:close/>
                </a:path>
              </a:pathLst>
            </a:custGeom>
            <a:gradFill>
              <a:gsLst>
                <a:gs pos="0">
                  <a:srgbClr val="88CE71"/>
                </a:gs>
                <a:gs pos="100000">
                  <a:schemeClr val="accent5"/>
                </a:gs>
              </a:gsLst>
              <a:lin ang="2700006"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grpSp>
          <p:nvGrpSpPr>
            <p:cNvPr id="1521" name="Google Shape;1521;p183"/>
            <p:cNvGrpSpPr/>
            <p:nvPr/>
          </p:nvGrpSpPr>
          <p:grpSpPr>
            <a:xfrm>
              <a:off x="5044405" y="3612314"/>
              <a:ext cx="2671800" cy="1942586"/>
              <a:chOff x="6986716" y="3612314"/>
              <a:chExt cx="2671800" cy="1942586"/>
            </a:xfrm>
          </p:grpSpPr>
          <p:sp>
            <p:nvSpPr>
              <p:cNvPr id="1522" name="Google Shape;1522;p183"/>
              <p:cNvSpPr txBox="1"/>
              <p:nvPr/>
            </p:nvSpPr>
            <p:spPr>
              <a:xfrm>
                <a:off x="6986716" y="3612314"/>
                <a:ext cx="2671800" cy="3693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None/>
                </a:pPr>
                <a:r>
                  <a:rPr b="1" lang="en" sz="1200">
                    <a:solidFill>
                      <a:schemeClr val="dk1"/>
                    </a:solidFill>
                    <a:latin typeface="Calibri"/>
                    <a:ea typeface="Calibri"/>
                    <a:cs typeface="Calibri"/>
                    <a:sym typeface="Calibri"/>
                  </a:rPr>
                  <a:t>భాషా పటిమ</a:t>
                </a:r>
                <a:endParaRPr sz="900"/>
              </a:p>
            </p:txBody>
          </p:sp>
          <p:sp>
            <p:nvSpPr>
              <p:cNvPr id="1523" name="Google Shape;1523;p183"/>
              <p:cNvSpPr txBox="1"/>
              <p:nvPr/>
            </p:nvSpPr>
            <p:spPr>
              <a:xfrm>
                <a:off x="7307180" y="4049800"/>
                <a:ext cx="1750200" cy="150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000">
                    <a:solidFill>
                      <a:schemeClr val="dk1"/>
                    </a:solidFill>
                    <a:latin typeface="Calibri"/>
                    <a:ea typeface="Calibri"/>
                    <a:cs typeface="Calibri"/>
                    <a:sym typeface="Calibri"/>
                  </a:rPr>
                  <a:t>ఇంగ్లీష్ భాష మరియు పౌర శాస్త్ర విద్య మరియు</a:t>
                </a:r>
                <a:endParaRPr sz="900"/>
              </a:p>
              <a:p>
                <a:pPr indent="0" lvl="0" marL="0" marR="0" rtl="0" algn="l">
                  <a:lnSpc>
                    <a:spcPct val="100000"/>
                  </a:lnSpc>
                  <a:spcBef>
                    <a:spcPts val="0"/>
                  </a:spcBef>
                  <a:spcAft>
                    <a:spcPts val="0"/>
                  </a:spcAft>
                  <a:buNone/>
                </a:pPr>
                <a:r>
                  <a:rPr lang="en" sz="1000">
                    <a:solidFill>
                      <a:schemeClr val="dk1"/>
                    </a:solidFill>
                    <a:latin typeface="Calibri"/>
                    <a:ea typeface="Calibri"/>
                    <a:cs typeface="Calibri"/>
                    <a:sym typeface="Calibri"/>
                  </a:rPr>
                  <a:t>(ITP)కి అవసరమైన సేవలు</a:t>
                </a:r>
                <a:endParaRPr sz="900"/>
              </a:p>
              <a:p>
                <a:pPr indent="0" lvl="0" marL="0" marR="0" rtl="0" algn="l">
                  <a:lnSpc>
                    <a:spcPct val="100000"/>
                  </a:lnSpc>
                  <a:spcBef>
                    <a:spcPts val="0"/>
                  </a:spcBef>
                  <a:spcAft>
                    <a:spcPts val="0"/>
                  </a:spcAft>
                  <a:buNone/>
                </a:pPr>
                <a:r>
                  <a:rPr lang="en" sz="1000">
                    <a:solidFill>
                      <a:schemeClr val="dk1"/>
                    </a:solidFill>
                    <a:latin typeface="Calibri"/>
                    <a:ea typeface="Calibri"/>
                    <a:cs typeface="Calibri"/>
                    <a:sym typeface="Calibri"/>
                  </a:rPr>
                  <a:t>నైపుణ్యం కలిగిన వలసదారులు</a:t>
                </a:r>
                <a:endParaRPr sz="900"/>
              </a:p>
            </p:txBody>
          </p:sp>
        </p:grpSp>
      </p:grpSp>
      <p:grpSp>
        <p:nvGrpSpPr>
          <p:cNvPr id="1524" name="Google Shape;1524;p183"/>
          <p:cNvGrpSpPr/>
          <p:nvPr/>
        </p:nvGrpSpPr>
        <p:grpSpPr>
          <a:xfrm>
            <a:off x="1961551" y="3658322"/>
            <a:ext cx="2288382" cy="1343025"/>
            <a:chOff x="2615401" y="4877763"/>
            <a:chExt cx="3051176" cy="1790700"/>
          </a:xfrm>
        </p:grpSpPr>
        <p:sp>
          <p:nvSpPr>
            <p:cNvPr id="1525" name="Google Shape;1525;p183"/>
            <p:cNvSpPr/>
            <p:nvPr/>
          </p:nvSpPr>
          <p:spPr>
            <a:xfrm>
              <a:off x="2615401" y="4877763"/>
              <a:ext cx="3051176" cy="1790700"/>
            </a:xfrm>
            <a:custGeom>
              <a:rect b="b" l="l" r="r" t="t"/>
              <a:pathLst>
                <a:path extrusionOk="0" h="475" w="809">
                  <a:moveTo>
                    <a:pt x="809" y="335"/>
                  </a:moveTo>
                  <a:cubicBezTo>
                    <a:pt x="569" y="475"/>
                    <a:pt x="238" y="474"/>
                    <a:pt x="0" y="336"/>
                  </a:cubicBezTo>
                  <a:cubicBezTo>
                    <a:pt x="64" y="222"/>
                    <a:pt x="172" y="34"/>
                    <a:pt x="192" y="0"/>
                  </a:cubicBezTo>
                  <a:cubicBezTo>
                    <a:pt x="325" y="69"/>
                    <a:pt x="495" y="69"/>
                    <a:pt x="615" y="0"/>
                  </a:cubicBezTo>
                  <a:cubicBezTo>
                    <a:pt x="692" y="132"/>
                    <a:pt x="809" y="335"/>
                    <a:pt x="809" y="335"/>
                  </a:cubicBezTo>
                  <a:close/>
                </a:path>
              </a:pathLst>
            </a:custGeom>
            <a:gradFill>
              <a:gsLst>
                <a:gs pos="0">
                  <a:schemeClr val="accent4"/>
                </a:gs>
                <a:gs pos="100000">
                  <a:srgbClr val="0DB285"/>
                </a:gs>
              </a:gsLst>
              <a:lin ang="9000021"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alibri"/>
                <a:ea typeface="Calibri"/>
                <a:cs typeface="Calibri"/>
                <a:sym typeface="Calibri"/>
              </a:endParaRPr>
            </a:p>
          </p:txBody>
        </p:sp>
        <p:grpSp>
          <p:nvGrpSpPr>
            <p:cNvPr id="1526" name="Google Shape;1526;p183"/>
            <p:cNvGrpSpPr/>
            <p:nvPr/>
          </p:nvGrpSpPr>
          <p:grpSpPr>
            <a:xfrm>
              <a:off x="3002781" y="5200538"/>
              <a:ext cx="2368020" cy="1153967"/>
              <a:chOff x="5115833" y="554097"/>
              <a:chExt cx="2026200" cy="1153967"/>
            </a:xfrm>
          </p:grpSpPr>
          <p:sp>
            <p:nvSpPr>
              <p:cNvPr id="1527" name="Google Shape;1527;p183"/>
              <p:cNvSpPr txBox="1"/>
              <p:nvPr/>
            </p:nvSpPr>
            <p:spPr>
              <a:xfrm>
                <a:off x="5115833" y="554097"/>
                <a:ext cx="2026200" cy="5277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200">
                    <a:solidFill>
                      <a:schemeClr val="dk1"/>
                    </a:solidFill>
                    <a:latin typeface="Calibri"/>
                    <a:ea typeface="Calibri"/>
                    <a:cs typeface="Calibri"/>
                    <a:sym typeface="Calibri"/>
                  </a:rPr>
                  <a:t>దిద్దుబాట్ల విద్య</a:t>
                </a:r>
                <a:endParaRPr sz="900"/>
              </a:p>
            </p:txBody>
          </p:sp>
          <p:sp>
            <p:nvSpPr>
              <p:cNvPr id="1528" name="Google Shape;1528;p183"/>
              <p:cNvSpPr txBox="1"/>
              <p:nvPr/>
            </p:nvSpPr>
            <p:spPr>
              <a:xfrm>
                <a:off x="5115833" y="966764"/>
                <a:ext cx="1793100" cy="7413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None/>
                </a:pPr>
                <a:r>
                  <a:rPr lang="en" sz="1000">
                    <a:solidFill>
                      <a:schemeClr val="dk1"/>
                    </a:solidFill>
                    <a:latin typeface="Calibri"/>
                    <a:ea typeface="Calibri"/>
                    <a:cs typeface="Calibri"/>
                    <a:sym typeface="Calibri"/>
                  </a:rPr>
                  <a:t>రీ-ఎంట్రీ మరియు పోస్ట్ రిలీజ్ సేవలు.</a:t>
                </a:r>
                <a:endParaRPr sz="900"/>
              </a:p>
            </p:txBody>
          </p:sp>
        </p:grpSp>
      </p:grpSp>
      <p:grpSp>
        <p:nvGrpSpPr>
          <p:cNvPr id="1529" name="Google Shape;1529;p183"/>
          <p:cNvGrpSpPr/>
          <p:nvPr/>
        </p:nvGrpSpPr>
        <p:grpSpPr>
          <a:xfrm>
            <a:off x="1769786" y="2728437"/>
            <a:ext cx="828872" cy="921544"/>
            <a:chOff x="2359714" y="3637916"/>
            <a:chExt cx="1105163" cy="1228725"/>
          </a:xfrm>
        </p:grpSpPr>
        <p:sp>
          <p:nvSpPr>
            <p:cNvPr id="1530" name="Google Shape;1530;p183"/>
            <p:cNvSpPr/>
            <p:nvPr/>
          </p:nvSpPr>
          <p:spPr>
            <a:xfrm>
              <a:off x="2359714" y="3637916"/>
              <a:ext cx="992188" cy="1228725"/>
            </a:xfrm>
            <a:custGeom>
              <a:rect b="b" l="l" r="r" t="t"/>
              <a:pathLst>
                <a:path extrusionOk="0" h="326" w="263">
                  <a:moveTo>
                    <a:pt x="192" y="326"/>
                  </a:moveTo>
                  <a:cubicBezTo>
                    <a:pt x="192" y="326"/>
                    <a:pt x="241" y="241"/>
                    <a:pt x="263" y="205"/>
                  </a:cubicBezTo>
                  <a:cubicBezTo>
                    <a:pt x="201" y="156"/>
                    <a:pt x="156" y="78"/>
                    <a:pt x="144" y="1"/>
                  </a:cubicBezTo>
                  <a:cubicBezTo>
                    <a:pt x="70" y="0"/>
                    <a:pt x="23" y="0"/>
                    <a:pt x="0" y="0"/>
                  </a:cubicBezTo>
                  <a:cubicBezTo>
                    <a:pt x="13" y="127"/>
                    <a:pt x="81" y="251"/>
                    <a:pt x="192" y="326"/>
                  </a:cubicBezTo>
                  <a:close/>
                </a:path>
              </a:pathLst>
            </a:custGeom>
            <a:gradFill>
              <a:gsLst>
                <a:gs pos="0">
                  <a:srgbClr val="22C1FF"/>
                </a:gs>
                <a:gs pos="22000">
                  <a:srgbClr val="22C1FF"/>
                </a:gs>
                <a:gs pos="86000">
                  <a:srgbClr val="00B1F6"/>
                </a:gs>
                <a:gs pos="100000">
                  <a:srgbClr val="00B1F6"/>
                </a:gs>
              </a:gsLst>
              <a:lin ang="1020013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sp>
          <p:nvSpPr>
            <p:cNvPr id="1531" name="Google Shape;1531;p183"/>
            <p:cNvSpPr txBox="1"/>
            <p:nvPr/>
          </p:nvSpPr>
          <p:spPr>
            <a:xfrm>
              <a:off x="2362977" y="3988062"/>
              <a:ext cx="1101900" cy="381900"/>
            </a:xfrm>
            <a:prstGeom prst="rect">
              <a:avLst/>
            </a:prstGeom>
            <a:noFill/>
            <a:ln>
              <a:noFill/>
            </a:ln>
          </p:spPr>
          <p:txBody>
            <a:bodyPr anchorCtr="0" anchor="t" bIns="34275" lIns="68575" spcFirstLastPara="1" rIns="68575" wrap="square" tIns="34275">
              <a:normAutofit/>
            </a:bodyPr>
            <a:lstStyle/>
            <a:p>
              <a:pPr indent="0" lvl="0" marL="0" marR="0" rtl="0" algn="ctr">
                <a:spcBef>
                  <a:spcPts val="0"/>
                </a:spcBef>
                <a:spcAft>
                  <a:spcPts val="0"/>
                </a:spcAft>
                <a:buNone/>
              </a:pPr>
              <a:r>
                <a:rPr b="1" lang="en" sz="1200">
                  <a:solidFill>
                    <a:schemeClr val="dk1"/>
                  </a:solidFill>
                  <a:latin typeface="Poppins"/>
                  <a:ea typeface="Poppins"/>
                  <a:cs typeface="Poppins"/>
                  <a:sym typeface="Poppins"/>
                </a:rPr>
                <a:t>05</a:t>
              </a:r>
              <a:endParaRPr sz="900"/>
            </a:p>
          </p:txBody>
        </p:sp>
      </p:grpSp>
      <p:grpSp>
        <p:nvGrpSpPr>
          <p:cNvPr id="1532" name="Google Shape;1532;p183"/>
          <p:cNvGrpSpPr/>
          <p:nvPr/>
        </p:nvGrpSpPr>
        <p:grpSpPr>
          <a:xfrm>
            <a:off x="755373" y="2609375"/>
            <a:ext cx="1693068" cy="1984772"/>
            <a:chOff x="1007164" y="3479166"/>
            <a:chExt cx="2257424" cy="2646363"/>
          </a:xfrm>
        </p:grpSpPr>
        <p:sp>
          <p:nvSpPr>
            <p:cNvPr id="1533" name="Google Shape;1533;p183"/>
            <p:cNvSpPr/>
            <p:nvPr/>
          </p:nvSpPr>
          <p:spPr>
            <a:xfrm>
              <a:off x="1007164" y="3479166"/>
              <a:ext cx="2257424" cy="2646363"/>
            </a:xfrm>
            <a:custGeom>
              <a:rect b="b" l="l" r="r" t="t"/>
              <a:pathLst>
                <a:path extrusionOk="0" h="702" w="599">
                  <a:moveTo>
                    <a:pt x="406" y="702"/>
                  </a:moveTo>
                  <a:cubicBezTo>
                    <a:pt x="165" y="564"/>
                    <a:pt x="0" y="277"/>
                    <a:pt x="0" y="1"/>
                  </a:cubicBezTo>
                  <a:cubicBezTo>
                    <a:pt x="131" y="0"/>
                    <a:pt x="347" y="0"/>
                    <a:pt x="387" y="0"/>
                  </a:cubicBezTo>
                  <a:cubicBezTo>
                    <a:pt x="394" y="150"/>
                    <a:pt x="479" y="297"/>
                    <a:pt x="599" y="367"/>
                  </a:cubicBezTo>
                  <a:cubicBezTo>
                    <a:pt x="523" y="499"/>
                    <a:pt x="406" y="702"/>
                    <a:pt x="406" y="702"/>
                  </a:cubicBezTo>
                  <a:close/>
                </a:path>
              </a:pathLst>
            </a:custGeom>
            <a:gradFill>
              <a:gsLst>
                <a:gs pos="0">
                  <a:srgbClr val="22C1FF"/>
                </a:gs>
                <a:gs pos="100000">
                  <a:srgbClr val="05B9FF"/>
                </a:gs>
              </a:gsLst>
              <a:lin ang="10200138"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chemeClr val="lt1"/>
                </a:solidFill>
                <a:latin typeface="Corbel"/>
                <a:ea typeface="Corbel"/>
                <a:cs typeface="Corbel"/>
                <a:sym typeface="Corbel"/>
              </a:endParaRPr>
            </a:p>
          </p:txBody>
        </p:sp>
        <p:grpSp>
          <p:nvGrpSpPr>
            <p:cNvPr id="1534" name="Google Shape;1534;p183"/>
            <p:cNvGrpSpPr/>
            <p:nvPr/>
          </p:nvGrpSpPr>
          <p:grpSpPr>
            <a:xfrm>
              <a:off x="1079232" y="3797300"/>
              <a:ext cx="1720800" cy="1764265"/>
              <a:chOff x="7019114" y="3792611"/>
              <a:chExt cx="1720800" cy="1764265"/>
            </a:xfrm>
          </p:grpSpPr>
          <p:sp>
            <p:nvSpPr>
              <p:cNvPr id="1535" name="Google Shape;1535;p183"/>
              <p:cNvSpPr txBox="1"/>
              <p:nvPr/>
            </p:nvSpPr>
            <p:spPr>
              <a:xfrm>
                <a:off x="7019114" y="3792611"/>
                <a:ext cx="1720800" cy="727200"/>
              </a:xfrm>
              <a:prstGeom prst="rect">
                <a:avLst/>
              </a:prstGeom>
              <a:noFill/>
              <a:ln>
                <a:noFill/>
              </a:ln>
            </p:spPr>
            <p:txBody>
              <a:bodyPr anchorCtr="0" anchor="t" bIns="34275" lIns="68575" spcFirstLastPara="1" rIns="68575" wrap="square" tIns="34275">
                <a:normAutofit lnSpcReduction="20000"/>
              </a:bodyPr>
              <a:lstStyle/>
              <a:p>
                <a:pPr indent="0" lvl="0" marL="0" marR="0" rtl="0" algn="ctr">
                  <a:spcBef>
                    <a:spcPts val="0"/>
                  </a:spcBef>
                  <a:spcAft>
                    <a:spcPts val="0"/>
                  </a:spcAft>
                  <a:buNone/>
                </a:pPr>
                <a:r>
                  <a:rPr b="1" lang="en" sz="1200">
                    <a:solidFill>
                      <a:schemeClr val="dk1"/>
                    </a:solidFill>
                    <a:latin typeface="Calibri"/>
                    <a:ea typeface="Calibri"/>
                    <a:cs typeface="Calibri"/>
                    <a:sym typeface="Calibri"/>
                  </a:rPr>
                  <a:t>ఉద్యోగ ప్రదాతతో సంప్రదింపులు</a:t>
                </a:r>
                <a:endParaRPr sz="900"/>
              </a:p>
            </p:txBody>
          </p:sp>
          <p:sp>
            <p:nvSpPr>
              <p:cNvPr id="1536" name="Google Shape;1536;p183"/>
              <p:cNvSpPr txBox="1"/>
              <p:nvPr/>
            </p:nvSpPr>
            <p:spPr>
              <a:xfrm>
                <a:off x="7288094" y="4447176"/>
                <a:ext cx="1426800" cy="1109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lang="en" sz="1000">
                    <a:solidFill>
                      <a:schemeClr val="dk1"/>
                    </a:solidFill>
                    <a:latin typeface="Calibri"/>
                    <a:ea typeface="Calibri"/>
                    <a:cs typeface="Calibri"/>
                    <a:sym typeface="Calibri"/>
                  </a:rPr>
                  <a:t>ఆఫీసులో అవసరమయ్యే అక్షర విజ్ఞానం </a:t>
                </a:r>
                <a:endParaRPr sz="900"/>
              </a:p>
            </p:txBody>
          </p:sp>
        </p:grpSp>
      </p:grpSp>
      <p:sp>
        <p:nvSpPr>
          <p:cNvPr id="1537" name="Google Shape;1537;p183"/>
          <p:cNvSpPr txBox="1"/>
          <p:nvPr/>
        </p:nvSpPr>
        <p:spPr>
          <a:xfrm>
            <a:off x="5710441" y="43766"/>
            <a:ext cx="3082200" cy="1129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000">
                <a:solidFill>
                  <a:srgbClr val="ECC07C"/>
                </a:solidFill>
                <a:latin typeface="Corbel"/>
                <a:ea typeface="Corbel"/>
                <a:cs typeface="Corbel"/>
                <a:sym typeface="Corbel"/>
              </a:rPr>
              <a:t>సమగ్ర - వయోజన విద్య మరియు అక్షరాస్యత సేవలు</a:t>
            </a:r>
            <a:endParaRPr sz="1300">
              <a:solidFill>
                <a:srgbClr val="ECC07C"/>
              </a:solidFill>
            </a:endParaRPr>
          </a:p>
        </p:txBody>
      </p:sp>
      <p:sp>
        <p:nvSpPr>
          <p:cNvPr id="1538" name="Google Shape;1538;p183"/>
          <p:cNvSpPr txBox="1"/>
          <p:nvPr/>
        </p:nvSpPr>
        <p:spPr>
          <a:xfrm>
            <a:off x="6012209" y="3048424"/>
            <a:ext cx="2609700" cy="2001300"/>
          </a:xfrm>
          <a:prstGeom prst="rect">
            <a:avLst/>
          </a:prstGeom>
          <a:noFill/>
          <a:ln>
            <a:noFill/>
          </a:ln>
        </p:spPr>
        <p:txBody>
          <a:bodyPr anchorCtr="0" anchor="t" bIns="34275" lIns="68575" spcFirstLastPara="1" rIns="68575" wrap="square" tIns="34275">
            <a:noAutofit/>
          </a:bodyPr>
          <a:lstStyle/>
          <a:p>
            <a:pPr indent="0" lvl="0" marL="0" marR="0" rtl="0" algn="ctr">
              <a:lnSpc>
                <a:spcPct val="111111"/>
              </a:lnSpc>
              <a:spcBef>
                <a:spcPts val="0"/>
              </a:spcBef>
              <a:spcAft>
                <a:spcPts val="0"/>
              </a:spcAft>
              <a:buNone/>
            </a:pPr>
            <a:r>
              <a:rPr b="1" lang="en">
                <a:solidFill>
                  <a:srgbClr val="ECC07C"/>
                </a:solidFill>
                <a:latin typeface="Corbel"/>
                <a:ea typeface="Corbel"/>
                <a:cs typeface="Corbel"/>
                <a:sym typeface="Corbel"/>
              </a:rPr>
              <a:t> విద్యాభ్యాసం మరియు వృత్తి పురోగతికి అవసరమైన పునాది ఫ్రేమ్‌వర్క్.</a:t>
            </a:r>
            <a:endParaRPr sz="1100">
              <a:solidFill>
                <a:srgbClr val="ECC07C"/>
              </a:solidFill>
            </a:endParaRPr>
          </a:p>
          <a:p>
            <a:pPr indent="0" lvl="0" marL="0" marR="0" rtl="0" algn="ctr">
              <a:lnSpc>
                <a:spcPct val="111111"/>
              </a:lnSpc>
              <a:spcBef>
                <a:spcPts val="0"/>
              </a:spcBef>
              <a:spcAft>
                <a:spcPts val="0"/>
              </a:spcAft>
              <a:buNone/>
            </a:pPr>
            <a:r>
              <a:t/>
            </a:r>
            <a:endParaRPr b="1" sz="1400">
              <a:solidFill>
                <a:schemeClr val="lt1"/>
              </a:solidFill>
              <a:latin typeface="Corbel"/>
              <a:ea typeface="Corbel"/>
              <a:cs typeface="Corbel"/>
              <a:sym typeface="Corbel"/>
            </a:endParaRPr>
          </a:p>
          <a:p>
            <a:pPr indent="0" lvl="0" marL="0" marR="0" rtl="0" algn="ctr">
              <a:lnSpc>
                <a:spcPct val="100000"/>
              </a:lnSpc>
              <a:spcBef>
                <a:spcPts val="0"/>
              </a:spcBef>
              <a:spcAft>
                <a:spcPts val="0"/>
              </a:spcAft>
              <a:buNone/>
            </a:pPr>
            <a:r>
              <a:rPr b="1" lang="en" sz="2100">
                <a:solidFill>
                  <a:srgbClr val="AFDF9F"/>
                </a:solidFill>
                <a:latin typeface="Calibri"/>
                <a:ea typeface="Calibri"/>
                <a:cs typeface="Calibri"/>
                <a:sym typeface="Calibri"/>
              </a:rPr>
              <a:t>వయోజన విద్య‌తో ముందుకు సాగండి</a:t>
            </a:r>
            <a:endParaRPr sz="1100"/>
          </a:p>
        </p:txBody>
      </p:sp>
      <p:grpSp>
        <p:nvGrpSpPr>
          <p:cNvPr id="1539" name="Google Shape;1539;p183"/>
          <p:cNvGrpSpPr/>
          <p:nvPr/>
        </p:nvGrpSpPr>
        <p:grpSpPr>
          <a:xfrm>
            <a:off x="7167674" y="1121936"/>
            <a:ext cx="298766" cy="269283"/>
            <a:chOff x="5133441" y="305084"/>
            <a:chExt cx="666591" cy="600810"/>
          </a:xfrm>
        </p:grpSpPr>
        <p:sp>
          <p:nvSpPr>
            <p:cNvPr id="1540" name="Google Shape;1540;p183"/>
            <p:cNvSpPr/>
            <p:nvPr/>
          </p:nvSpPr>
          <p:spPr>
            <a:xfrm>
              <a:off x="5133441" y="305084"/>
              <a:ext cx="666591" cy="510176"/>
            </a:xfrm>
            <a:custGeom>
              <a:rect b="b" l="l" r="r" t="t"/>
              <a:pathLst>
                <a:path extrusionOk="0" h="349" w="456">
                  <a:moveTo>
                    <a:pt x="150" y="256"/>
                  </a:moveTo>
                  <a:lnTo>
                    <a:pt x="150" y="256"/>
                  </a:lnTo>
                  <a:lnTo>
                    <a:pt x="155" y="257"/>
                  </a:lnTo>
                  <a:lnTo>
                    <a:pt x="158" y="261"/>
                  </a:lnTo>
                  <a:lnTo>
                    <a:pt x="160" y="262"/>
                  </a:lnTo>
                  <a:lnTo>
                    <a:pt x="181" y="310"/>
                  </a:lnTo>
                  <a:lnTo>
                    <a:pt x="181" y="310"/>
                  </a:lnTo>
                  <a:lnTo>
                    <a:pt x="183" y="311"/>
                  </a:lnTo>
                  <a:lnTo>
                    <a:pt x="184" y="315"/>
                  </a:lnTo>
                  <a:lnTo>
                    <a:pt x="191" y="316"/>
                  </a:lnTo>
                  <a:lnTo>
                    <a:pt x="191" y="316"/>
                  </a:lnTo>
                  <a:lnTo>
                    <a:pt x="196" y="315"/>
                  </a:lnTo>
                  <a:lnTo>
                    <a:pt x="199" y="313"/>
                  </a:lnTo>
                  <a:lnTo>
                    <a:pt x="394" y="117"/>
                  </a:lnTo>
                  <a:lnTo>
                    <a:pt x="394" y="117"/>
                  </a:lnTo>
                  <a:lnTo>
                    <a:pt x="398" y="114"/>
                  </a:lnTo>
                  <a:lnTo>
                    <a:pt x="403" y="114"/>
                  </a:lnTo>
                  <a:lnTo>
                    <a:pt x="403" y="114"/>
                  </a:lnTo>
                  <a:lnTo>
                    <a:pt x="406" y="114"/>
                  </a:lnTo>
                  <a:lnTo>
                    <a:pt x="411" y="117"/>
                  </a:lnTo>
                  <a:lnTo>
                    <a:pt x="437" y="145"/>
                  </a:lnTo>
                  <a:lnTo>
                    <a:pt x="437" y="145"/>
                  </a:lnTo>
                  <a:lnTo>
                    <a:pt x="440" y="147"/>
                  </a:lnTo>
                  <a:lnTo>
                    <a:pt x="445" y="148"/>
                  </a:lnTo>
                  <a:lnTo>
                    <a:pt x="445" y="148"/>
                  </a:lnTo>
                  <a:lnTo>
                    <a:pt x="450" y="147"/>
                  </a:lnTo>
                  <a:lnTo>
                    <a:pt x="453" y="145"/>
                  </a:lnTo>
                  <a:lnTo>
                    <a:pt x="455" y="142"/>
                  </a:lnTo>
                  <a:lnTo>
                    <a:pt x="456" y="137"/>
                  </a:lnTo>
                  <a:lnTo>
                    <a:pt x="456" y="11"/>
                  </a:lnTo>
                  <a:lnTo>
                    <a:pt x="456" y="11"/>
                  </a:lnTo>
                  <a:lnTo>
                    <a:pt x="455" y="6"/>
                  </a:lnTo>
                  <a:lnTo>
                    <a:pt x="453" y="3"/>
                  </a:lnTo>
                  <a:lnTo>
                    <a:pt x="450" y="0"/>
                  </a:lnTo>
                  <a:lnTo>
                    <a:pt x="445" y="0"/>
                  </a:lnTo>
                  <a:lnTo>
                    <a:pt x="319" y="0"/>
                  </a:lnTo>
                  <a:lnTo>
                    <a:pt x="319" y="0"/>
                  </a:lnTo>
                  <a:lnTo>
                    <a:pt x="319" y="0"/>
                  </a:lnTo>
                  <a:lnTo>
                    <a:pt x="319" y="0"/>
                  </a:lnTo>
                  <a:lnTo>
                    <a:pt x="316" y="0"/>
                  </a:lnTo>
                  <a:lnTo>
                    <a:pt x="313" y="1"/>
                  </a:lnTo>
                  <a:lnTo>
                    <a:pt x="310" y="6"/>
                  </a:lnTo>
                  <a:lnTo>
                    <a:pt x="308" y="13"/>
                  </a:lnTo>
                  <a:lnTo>
                    <a:pt x="310" y="16"/>
                  </a:lnTo>
                  <a:lnTo>
                    <a:pt x="311" y="18"/>
                  </a:lnTo>
                  <a:lnTo>
                    <a:pt x="342" y="49"/>
                  </a:lnTo>
                  <a:lnTo>
                    <a:pt x="342" y="49"/>
                  </a:lnTo>
                  <a:lnTo>
                    <a:pt x="344" y="52"/>
                  </a:lnTo>
                  <a:lnTo>
                    <a:pt x="345" y="57"/>
                  </a:lnTo>
                  <a:lnTo>
                    <a:pt x="344" y="60"/>
                  </a:lnTo>
                  <a:lnTo>
                    <a:pt x="342" y="65"/>
                  </a:lnTo>
                  <a:lnTo>
                    <a:pt x="222" y="184"/>
                  </a:lnTo>
                  <a:lnTo>
                    <a:pt x="222" y="184"/>
                  </a:lnTo>
                  <a:lnTo>
                    <a:pt x="218" y="186"/>
                  </a:lnTo>
                  <a:lnTo>
                    <a:pt x="213" y="187"/>
                  </a:lnTo>
                  <a:lnTo>
                    <a:pt x="213" y="187"/>
                  </a:lnTo>
                  <a:lnTo>
                    <a:pt x="209" y="186"/>
                  </a:lnTo>
                  <a:lnTo>
                    <a:pt x="205" y="182"/>
                  </a:lnTo>
                  <a:lnTo>
                    <a:pt x="204" y="181"/>
                  </a:lnTo>
                  <a:lnTo>
                    <a:pt x="183" y="134"/>
                  </a:lnTo>
                  <a:lnTo>
                    <a:pt x="183" y="134"/>
                  </a:lnTo>
                  <a:lnTo>
                    <a:pt x="181" y="132"/>
                  </a:lnTo>
                  <a:lnTo>
                    <a:pt x="179" y="129"/>
                  </a:lnTo>
                  <a:lnTo>
                    <a:pt x="173" y="127"/>
                  </a:lnTo>
                  <a:lnTo>
                    <a:pt x="173" y="127"/>
                  </a:lnTo>
                  <a:lnTo>
                    <a:pt x="169" y="129"/>
                  </a:lnTo>
                  <a:lnTo>
                    <a:pt x="165" y="130"/>
                  </a:lnTo>
                  <a:lnTo>
                    <a:pt x="3" y="292"/>
                  </a:lnTo>
                  <a:lnTo>
                    <a:pt x="3" y="292"/>
                  </a:lnTo>
                  <a:lnTo>
                    <a:pt x="0" y="297"/>
                  </a:lnTo>
                  <a:lnTo>
                    <a:pt x="0" y="300"/>
                  </a:lnTo>
                  <a:lnTo>
                    <a:pt x="0" y="305"/>
                  </a:lnTo>
                  <a:lnTo>
                    <a:pt x="3" y="308"/>
                  </a:lnTo>
                  <a:lnTo>
                    <a:pt x="41" y="346"/>
                  </a:lnTo>
                  <a:lnTo>
                    <a:pt x="41" y="346"/>
                  </a:lnTo>
                  <a:lnTo>
                    <a:pt x="44" y="347"/>
                  </a:lnTo>
                  <a:lnTo>
                    <a:pt x="47" y="349"/>
                  </a:lnTo>
                  <a:lnTo>
                    <a:pt x="47" y="349"/>
                  </a:lnTo>
                  <a:lnTo>
                    <a:pt x="52" y="347"/>
                  </a:lnTo>
                  <a:lnTo>
                    <a:pt x="55" y="346"/>
                  </a:lnTo>
                  <a:lnTo>
                    <a:pt x="142" y="259"/>
                  </a:lnTo>
                  <a:lnTo>
                    <a:pt x="142" y="259"/>
                  </a:lnTo>
                  <a:lnTo>
                    <a:pt x="145" y="257"/>
                  </a:lnTo>
                  <a:lnTo>
                    <a:pt x="150" y="256"/>
                  </a:lnTo>
                  <a:lnTo>
                    <a:pt x="150" y="25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1" name="Google Shape;1541;p183"/>
            <p:cNvSpPr/>
            <p:nvPr/>
          </p:nvSpPr>
          <p:spPr>
            <a:xfrm>
              <a:off x="5342482"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2" name="Google Shape;1542;p183"/>
            <p:cNvSpPr/>
            <p:nvPr/>
          </p:nvSpPr>
          <p:spPr>
            <a:xfrm>
              <a:off x="5348329" y="679311"/>
              <a:ext cx="0" cy="1462"/>
            </a:xfrm>
            <a:custGeom>
              <a:rect b="b" l="l" r="r" t="t"/>
              <a:pathLst>
                <a:path extrusionOk="0" h="1" w="120000">
                  <a:moveTo>
                    <a:pt x="0" y="1"/>
                  </a:moveTo>
                  <a:lnTo>
                    <a:pt x="0" y="1"/>
                  </a:lnTo>
                  <a:lnTo>
                    <a:pt x="0" y="0"/>
                  </a:lnTo>
                  <a:lnTo>
                    <a:pt x="0" y="0"/>
                  </a:lnTo>
                  <a:lnTo>
                    <a:pt x="0" y="1"/>
                  </a:lnTo>
                  <a:lnTo>
                    <a:pt x="0" y="1"/>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3" name="Google Shape;1543;p183"/>
            <p:cNvSpPr/>
            <p:nvPr/>
          </p:nvSpPr>
          <p:spPr>
            <a:xfrm>
              <a:off x="5349791"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4" name="Google Shape;1544;p183"/>
            <p:cNvSpPr/>
            <p:nvPr/>
          </p:nvSpPr>
          <p:spPr>
            <a:xfrm>
              <a:off x="5361485" y="680772"/>
              <a:ext cx="0" cy="2924"/>
            </a:xfrm>
            <a:custGeom>
              <a:rect b="b" l="l" r="r" t="t"/>
              <a:pathLst>
                <a:path extrusionOk="0" h="2" w="120000">
                  <a:moveTo>
                    <a:pt x="0" y="0"/>
                  </a:moveTo>
                  <a:lnTo>
                    <a:pt x="0" y="0"/>
                  </a:lnTo>
                  <a:lnTo>
                    <a:pt x="0" y="2"/>
                  </a:lnTo>
                  <a:lnTo>
                    <a:pt x="0" y="2"/>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5" name="Google Shape;1545;p183"/>
            <p:cNvSpPr/>
            <p:nvPr/>
          </p:nvSpPr>
          <p:spPr>
            <a:xfrm>
              <a:off x="5352714" y="679311"/>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6" name="Google Shape;1546;p183"/>
            <p:cNvSpPr/>
            <p:nvPr/>
          </p:nvSpPr>
          <p:spPr>
            <a:xfrm>
              <a:off x="5357100" y="680772"/>
              <a:ext cx="2924" cy="0"/>
            </a:xfrm>
            <a:custGeom>
              <a:rect b="b" l="l" r="r" t="t"/>
              <a:pathLst>
                <a:path extrusionOk="0" h="120000" w="2">
                  <a:moveTo>
                    <a:pt x="0" y="0"/>
                  </a:moveTo>
                  <a:lnTo>
                    <a:pt x="0" y="0"/>
                  </a:lnTo>
                  <a:lnTo>
                    <a:pt x="2" y="0"/>
                  </a:lnTo>
                  <a:lnTo>
                    <a:pt x="2"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7" name="Google Shape;1547;p183"/>
            <p:cNvSpPr/>
            <p:nvPr/>
          </p:nvSpPr>
          <p:spPr>
            <a:xfrm>
              <a:off x="5285470" y="750940"/>
              <a:ext cx="108175" cy="154953"/>
            </a:xfrm>
            <a:custGeom>
              <a:rect b="b" l="l" r="r" t="t"/>
              <a:pathLst>
                <a:path extrusionOk="0" h="106" w="74">
                  <a:moveTo>
                    <a:pt x="46" y="18"/>
                  </a:moveTo>
                  <a:lnTo>
                    <a:pt x="39" y="0"/>
                  </a:lnTo>
                  <a:lnTo>
                    <a:pt x="0" y="37"/>
                  </a:lnTo>
                  <a:lnTo>
                    <a:pt x="0" y="88"/>
                  </a:lnTo>
                  <a:lnTo>
                    <a:pt x="0" y="88"/>
                  </a:lnTo>
                  <a:lnTo>
                    <a:pt x="2" y="94"/>
                  </a:lnTo>
                  <a:lnTo>
                    <a:pt x="5" y="101"/>
                  </a:lnTo>
                  <a:lnTo>
                    <a:pt x="12" y="104"/>
                  </a:lnTo>
                  <a:lnTo>
                    <a:pt x="18" y="106"/>
                  </a:lnTo>
                  <a:lnTo>
                    <a:pt x="56" y="106"/>
                  </a:lnTo>
                  <a:lnTo>
                    <a:pt x="56" y="106"/>
                  </a:lnTo>
                  <a:lnTo>
                    <a:pt x="62" y="104"/>
                  </a:lnTo>
                  <a:lnTo>
                    <a:pt x="69" y="101"/>
                  </a:lnTo>
                  <a:lnTo>
                    <a:pt x="74" y="94"/>
                  </a:lnTo>
                  <a:lnTo>
                    <a:pt x="74" y="88"/>
                  </a:lnTo>
                  <a:lnTo>
                    <a:pt x="74" y="42"/>
                  </a:lnTo>
                  <a:lnTo>
                    <a:pt x="74" y="42"/>
                  </a:lnTo>
                  <a:lnTo>
                    <a:pt x="65" y="37"/>
                  </a:lnTo>
                  <a:lnTo>
                    <a:pt x="57" y="32"/>
                  </a:lnTo>
                  <a:lnTo>
                    <a:pt x="51" y="26"/>
                  </a:lnTo>
                  <a:lnTo>
                    <a:pt x="46" y="18"/>
                  </a:lnTo>
                  <a:lnTo>
                    <a:pt x="46" y="1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8" name="Google Shape;1548;p183"/>
            <p:cNvSpPr/>
            <p:nvPr/>
          </p:nvSpPr>
          <p:spPr>
            <a:xfrm>
              <a:off x="5364409" y="686620"/>
              <a:ext cx="29236" cy="64320"/>
            </a:xfrm>
            <a:custGeom>
              <a:rect b="b" l="l" r="r" t="t"/>
              <a:pathLst>
                <a:path extrusionOk="0" h="44" w="20">
                  <a:moveTo>
                    <a:pt x="20" y="44"/>
                  </a:moveTo>
                  <a:lnTo>
                    <a:pt x="20" y="44"/>
                  </a:lnTo>
                  <a:lnTo>
                    <a:pt x="2" y="1"/>
                  </a:lnTo>
                  <a:lnTo>
                    <a:pt x="2" y="1"/>
                  </a:lnTo>
                  <a:lnTo>
                    <a:pt x="0" y="0"/>
                  </a:lnTo>
                  <a:lnTo>
                    <a:pt x="0" y="0"/>
                  </a:lnTo>
                  <a:lnTo>
                    <a:pt x="2" y="1"/>
                  </a:lnTo>
                  <a:lnTo>
                    <a:pt x="20" y="4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9" name="Google Shape;1549;p183"/>
            <p:cNvSpPr/>
            <p:nvPr/>
          </p:nvSpPr>
          <p:spPr>
            <a:xfrm>
              <a:off x="5447733" y="629609"/>
              <a:ext cx="109637" cy="106713"/>
            </a:xfrm>
            <a:custGeom>
              <a:rect b="b" l="l" r="r" t="t"/>
              <a:pathLst>
                <a:path extrusionOk="0" h="73" w="75">
                  <a:moveTo>
                    <a:pt x="75" y="0"/>
                  </a:moveTo>
                  <a:lnTo>
                    <a:pt x="0" y="73"/>
                  </a:lnTo>
                  <a:lnTo>
                    <a:pt x="0" y="73"/>
                  </a:lnTo>
                  <a:lnTo>
                    <a:pt x="75" y="0"/>
                  </a:lnTo>
                  <a:lnTo>
                    <a:pt x="75"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0" name="Google Shape;1550;p183"/>
            <p:cNvSpPr/>
            <p:nvPr/>
          </p:nvSpPr>
          <p:spPr>
            <a:xfrm>
              <a:off x="5447733" y="695391"/>
              <a:ext cx="109637" cy="210503"/>
            </a:xfrm>
            <a:custGeom>
              <a:rect b="b" l="l" r="r" t="t"/>
              <a:pathLst>
                <a:path extrusionOk="0" h="144" w="75">
                  <a:moveTo>
                    <a:pt x="7" y="69"/>
                  </a:moveTo>
                  <a:lnTo>
                    <a:pt x="7" y="69"/>
                  </a:lnTo>
                  <a:lnTo>
                    <a:pt x="0" y="74"/>
                  </a:lnTo>
                  <a:lnTo>
                    <a:pt x="0" y="126"/>
                  </a:lnTo>
                  <a:lnTo>
                    <a:pt x="0" y="126"/>
                  </a:lnTo>
                  <a:lnTo>
                    <a:pt x="2" y="132"/>
                  </a:lnTo>
                  <a:lnTo>
                    <a:pt x="7" y="139"/>
                  </a:lnTo>
                  <a:lnTo>
                    <a:pt x="12" y="142"/>
                  </a:lnTo>
                  <a:lnTo>
                    <a:pt x="20" y="144"/>
                  </a:lnTo>
                  <a:lnTo>
                    <a:pt x="56" y="144"/>
                  </a:lnTo>
                  <a:lnTo>
                    <a:pt x="56" y="144"/>
                  </a:lnTo>
                  <a:lnTo>
                    <a:pt x="64" y="142"/>
                  </a:lnTo>
                  <a:lnTo>
                    <a:pt x="70" y="139"/>
                  </a:lnTo>
                  <a:lnTo>
                    <a:pt x="73" y="132"/>
                  </a:lnTo>
                  <a:lnTo>
                    <a:pt x="75" y="126"/>
                  </a:lnTo>
                  <a:lnTo>
                    <a:pt x="75" y="0"/>
                  </a:lnTo>
                  <a:lnTo>
                    <a:pt x="7" y="6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1" name="Google Shape;1551;p183"/>
            <p:cNvSpPr/>
            <p:nvPr/>
          </p:nvSpPr>
          <p:spPr>
            <a:xfrm>
              <a:off x="5715246" y="474655"/>
              <a:ext cx="0" cy="0"/>
            </a:xfrm>
            <a:custGeom>
              <a:rect b="b" l="l" r="r" t="t"/>
              <a:pathLst>
                <a:path extrusionOk="0" h="120000" w="120000">
                  <a:moveTo>
                    <a:pt x="0" y="0"/>
                  </a:moveTo>
                  <a:lnTo>
                    <a:pt x="0" y="0"/>
                  </a:lnTo>
                  <a:lnTo>
                    <a:pt x="0" y="0"/>
                  </a:lnTo>
                  <a:lnTo>
                    <a:pt x="0" y="0"/>
                  </a:lnTo>
                  <a:lnTo>
                    <a:pt x="0" y="0"/>
                  </a:lnTo>
                  <a:lnTo>
                    <a:pt x="0" y="0"/>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2" name="Google Shape;1552;p183"/>
            <p:cNvSpPr/>
            <p:nvPr/>
          </p:nvSpPr>
          <p:spPr>
            <a:xfrm>
              <a:off x="5612919" y="533128"/>
              <a:ext cx="106713" cy="372765"/>
            </a:xfrm>
            <a:custGeom>
              <a:rect b="b" l="l" r="r" t="t"/>
              <a:pathLst>
                <a:path extrusionOk="0" h="255" w="73">
                  <a:moveTo>
                    <a:pt x="0" y="74"/>
                  </a:moveTo>
                  <a:lnTo>
                    <a:pt x="0" y="237"/>
                  </a:lnTo>
                  <a:lnTo>
                    <a:pt x="0" y="237"/>
                  </a:lnTo>
                  <a:lnTo>
                    <a:pt x="1" y="243"/>
                  </a:lnTo>
                  <a:lnTo>
                    <a:pt x="4" y="250"/>
                  </a:lnTo>
                  <a:lnTo>
                    <a:pt x="11" y="253"/>
                  </a:lnTo>
                  <a:lnTo>
                    <a:pt x="17" y="255"/>
                  </a:lnTo>
                  <a:lnTo>
                    <a:pt x="55" y="255"/>
                  </a:lnTo>
                  <a:lnTo>
                    <a:pt x="55" y="255"/>
                  </a:lnTo>
                  <a:lnTo>
                    <a:pt x="61" y="253"/>
                  </a:lnTo>
                  <a:lnTo>
                    <a:pt x="68" y="250"/>
                  </a:lnTo>
                  <a:lnTo>
                    <a:pt x="71" y="243"/>
                  </a:lnTo>
                  <a:lnTo>
                    <a:pt x="73" y="237"/>
                  </a:lnTo>
                  <a:lnTo>
                    <a:pt x="73" y="0"/>
                  </a:lnTo>
                  <a:lnTo>
                    <a:pt x="0" y="7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553" name="Google Shape;1553;p183"/>
          <p:cNvSpPr txBox="1"/>
          <p:nvPr/>
        </p:nvSpPr>
        <p:spPr>
          <a:xfrm>
            <a:off x="2064725" y="2082900"/>
            <a:ext cx="2129400" cy="933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500">
                <a:solidFill>
                  <a:srgbClr val="094B3E"/>
                </a:solidFill>
                <a:latin typeface="Calibri"/>
                <a:ea typeface="Calibri"/>
                <a:cs typeface="Calibri"/>
                <a:sym typeface="Calibri"/>
              </a:rPr>
              <a:t>AEL </a:t>
            </a:r>
            <a:r>
              <a:rPr b="1" lang="en" sz="2500">
                <a:solidFill>
                  <a:srgbClr val="094B3E"/>
                </a:solidFill>
                <a:latin typeface="Calibri"/>
                <a:ea typeface="Calibri"/>
                <a:cs typeface="Calibri"/>
                <a:sym typeface="Calibri"/>
              </a:rPr>
              <a:t>కార్యకలాపాలు</a:t>
            </a:r>
            <a:endParaRPr sz="900">
              <a:solidFill>
                <a:srgbClr val="094B3E"/>
              </a:solidFill>
            </a:endParaRPr>
          </a:p>
        </p:txBody>
      </p:sp>
      <p:pic>
        <p:nvPicPr>
          <p:cNvPr id="1554" name="Google Shape;1554;p183"/>
          <p:cNvPicPr preferRelativeResize="0"/>
          <p:nvPr/>
        </p:nvPicPr>
        <p:blipFill rotWithShape="1">
          <a:blip r:embed="rId3">
            <a:alphaModFix/>
          </a:blip>
          <a:srcRect b="0" l="0" r="0" t="0"/>
          <a:stretch/>
        </p:blipFill>
        <p:spPr>
          <a:xfrm>
            <a:off x="-48474" y="5473231"/>
            <a:ext cx="9240952" cy="5161080"/>
          </a:xfrm>
          <a:prstGeom prst="rect">
            <a:avLst/>
          </a:prstGeom>
          <a:noFill/>
          <a:ln>
            <a:noFill/>
          </a:ln>
        </p:spPr>
      </p:pic>
      <p:pic>
        <p:nvPicPr>
          <p:cNvPr id="1555" name="Google Shape;1555;p183"/>
          <p:cNvPicPr preferRelativeResize="0"/>
          <p:nvPr/>
        </p:nvPicPr>
        <p:blipFill rotWithShape="1">
          <a:blip r:embed="rId4">
            <a:alphaModFix/>
          </a:blip>
          <a:srcRect b="0" l="0" r="0" t="0"/>
          <a:stretch/>
        </p:blipFill>
        <p:spPr>
          <a:xfrm>
            <a:off x="8438296" y="4580982"/>
            <a:ext cx="502500" cy="486194"/>
          </a:xfrm>
          <a:prstGeom prst="rect">
            <a:avLst/>
          </a:prstGeom>
          <a:noFill/>
          <a:ln>
            <a:noFill/>
          </a:ln>
        </p:spPr>
      </p:pic>
      <p:sp>
        <p:nvSpPr>
          <p:cNvPr id="1556" name="Google Shape;1556;p183"/>
          <p:cNvSpPr txBox="1"/>
          <p:nvPr/>
        </p:nvSpPr>
        <p:spPr>
          <a:xfrm>
            <a:off x="2099999" y="2511513"/>
            <a:ext cx="4818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lt1"/>
                </a:solidFill>
                <a:latin typeface="Arial Black"/>
                <a:ea typeface="Arial Black"/>
                <a:cs typeface="Arial Black"/>
                <a:sym typeface="Arial Black"/>
              </a:rPr>
              <a:t>06</a:t>
            </a:r>
            <a:endParaRPr sz="9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8"/>
                                        </p:tgtEl>
                                        <p:attrNameLst>
                                          <p:attrName>style.visibility</p:attrName>
                                        </p:attrNameLst>
                                      </p:cBhvr>
                                      <p:to>
                                        <p:strVal val="visible"/>
                                      </p:to>
                                    </p:set>
                                    <p:animEffect filter="fade" transition="in">
                                      <p:cBhvr>
                                        <p:cTn dur="500"/>
                                        <p:tgtEl>
                                          <p:spTgt spid="1498"/>
                                        </p:tgtEl>
                                      </p:cBhvr>
                                    </p:animEffect>
                                  </p:childTnLst>
                                </p:cTn>
                              </p:par>
                              <p:par>
                                <p:cTn fill="hold" nodeType="withEffect" presetClass="entr" presetID="23" presetSubtype="16">
                                  <p:stCondLst>
                                    <p:cond delay="500"/>
                                  </p:stCondLst>
                                  <p:childTnLst>
                                    <p:set>
                                      <p:cBhvr>
                                        <p:cTn dur="1" fill="hold">
                                          <p:stCondLst>
                                            <p:cond delay="0"/>
                                          </p:stCondLst>
                                        </p:cTn>
                                        <p:tgtEl>
                                          <p:spTgt spid="1484"/>
                                        </p:tgtEl>
                                        <p:attrNameLst>
                                          <p:attrName>style.visibility</p:attrName>
                                        </p:attrNameLst>
                                      </p:cBhvr>
                                      <p:to>
                                        <p:strVal val="visible"/>
                                      </p:to>
                                    </p:set>
                                    <p:anim calcmode="lin" valueType="num">
                                      <p:cBhvr additive="base">
                                        <p:cTn dur="500"/>
                                        <p:tgtEl>
                                          <p:spTgt spid="1484"/>
                                        </p:tgtEl>
                                        <p:attrNameLst>
                                          <p:attrName>ppt_w</p:attrName>
                                        </p:attrNameLst>
                                      </p:cBhvr>
                                      <p:tavLst>
                                        <p:tav fmla="" tm="0">
                                          <p:val>
                                            <p:strVal val="0"/>
                                          </p:val>
                                        </p:tav>
                                        <p:tav fmla="" tm="100000">
                                          <p:val>
                                            <p:strVal val="#ppt_w"/>
                                          </p:val>
                                        </p:tav>
                                      </p:tavLst>
                                    </p:anim>
                                    <p:anim calcmode="lin" valueType="num">
                                      <p:cBhvr additive="base">
                                        <p:cTn dur="500"/>
                                        <p:tgtEl>
                                          <p:spTgt spid="148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3"/>
                                        </p:tgtEl>
                                        <p:attrNameLst>
                                          <p:attrName>style.visibility</p:attrName>
                                        </p:attrNameLst>
                                      </p:cBhvr>
                                      <p:to>
                                        <p:strVal val="visible"/>
                                      </p:to>
                                    </p:set>
                                    <p:animEffect filter="fade" transition="in">
                                      <p:cBhvr>
                                        <p:cTn dur="500"/>
                                        <p:tgtEl>
                                          <p:spTgt spid="1503"/>
                                        </p:tgtEl>
                                      </p:cBhvr>
                                    </p:animEffect>
                                  </p:childTnLst>
                                </p:cTn>
                              </p:par>
                              <p:par>
                                <p:cTn fill="hold" nodeType="withEffect" presetClass="entr" presetID="23" presetSubtype="16">
                                  <p:stCondLst>
                                    <p:cond delay="500"/>
                                  </p:stCondLst>
                                  <p:childTnLst>
                                    <p:set>
                                      <p:cBhvr>
                                        <p:cTn dur="1" fill="hold">
                                          <p:stCondLst>
                                            <p:cond delay="0"/>
                                          </p:stCondLst>
                                        </p:cTn>
                                        <p:tgtEl>
                                          <p:spTgt spid="1495"/>
                                        </p:tgtEl>
                                        <p:attrNameLst>
                                          <p:attrName>style.visibility</p:attrName>
                                        </p:attrNameLst>
                                      </p:cBhvr>
                                      <p:to>
                                        <p:strVal val="visible"/>
                                      </p:to>
                                    </p:set>
                                    <p:anim calcmode="lin" valueType="num">
                                      <p:cBhvr additive="base">
                                        <p:cTn dur="500"/>
                                        <p:tgtEl>
                                          <p:spTgt spid="1495"/>
                                        </p:tgtEl>
                                        <p:attrNameLst>
                                          <p:attrName>ppt_w</p:attrName>
                                        </p:attrNameLst>
                                      </p:cBhvr>
                                      <p:tavLst>
                                        <p:tav fmla="" tm="0">
                                          <p:val>
                                            <p:strVal val="0"/>
                                          </p:val>
                                        </p:tav>
                                        <p:tav fmla="" tm="100000">
                                          <p:val>
                                            <p:strVal val="#ppt_w"/>
                                          </p:val>
                                        </p:tav>
                                      </p:tavLst>
                                    </p:anim>
                                    <p:anim calcmode="lin" valueType="num">
                                      <p:cBhvr additive="base">
                                        <p:cTn dur="500"/>
                                        <p:tgtEl>
                                          <p:spTgt spid="14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9"/>
                                        </p:tgtEl>
                                        <p:attrNameLst>
                                          <p:attrName>style.visibility</p:attrName>
                                        </p:attrNameLst>
                                      </p:cBhvr>
                                      <p:to>
                                        <p:strVal val="visible"/>
                                      </p:to>
                                    </p:set>
                                    <p:animEffect filter="fade" transition="in">
                                      <p:cBhvr>
                                        <p:cTn dur="500"/>
                                        <p:tgtEl>
                                          <p:spTgt spid="1519"/>
                                        </p:tgtEl>
                                      </p:cBhvr>
                                    </p:animEffect>
                                  </p:childTnLst>
                                </p:cTn>
                              </p:par>
                              <p:par>
                                <p:cTn fill="hold" nodeType="withEffect" presetClass="entr" presetID="23" presetSubtype="16">
                                  <p:stCondLst>
                                    <p:cond delay="500"/>
                                  </p:stCondLst>
                                  <p:childTnLst>
                                    <p:set>
                                      <p:cBhvr>
                                        <p:cTn dur="1" fill="hold">
                                          <p:stCondLst>
                                            <p:cond delay="0"/>
                                          </p:stCondLst>
                                        </p:cTn>
                                        <p:tgtEl>
                                          <p:spTgt spid="1491"/>
                                        </p:tgtEl>
                                        <p:attrNameLst>
                                          <p:attrName>style.visibility</p:attrName>
                                        </p:attrNameLst>
                                      </p:cBhvr>
                                      <p:to>
                                        <p:strVal val="visible"/>
                                      </p:to>
                                    </p:set>
                                    <p:anim calcmode="lin" valueType="num">
                                      <p:cBhvr additive="base">
                                        <p:cTn dur="500"/>
                                        <p:tgtEl>
                                          <p:spTgt spid="1491"/>
                                        </p:tgtEl>
                                        <p:attrNameLst>
                                          <p:attrName>ppt_w</p:attrName>
                                        </p:attrNameLst>
                                      </p:cBhvr>
                                      <p:tavLst>
                                        <p:tav fmla="" tm="0">
                                          <p:val>
                                            <p:strVal val="0"/>
                                          </p:val>
                                        </p:tav>
                                        <p:tav fmla="" tm="100000">
                                          <p:val>
                                            <p:strVal val="#ppt_w"/>
                                          </p:val>
                                        </p:tav>
                                      </p:tavLst>
                                    </p:anim>
                                    <p:anim calcmode="lin" valueType="num">
                                      <p:cBhvr additive="base">
                                        <p:cTn dur="500"/>
                                        <p:tgtEl>
                                          <p:spTgt spid="149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gtEl>
                                        <p:attrNameLst>
                                          <p:attrName>style.visibility</p:attrName>
                                        </p:attrNameLst>
                                      </p:cBhvr>
                                      <p:to>
                                        <p:strVal val="visible"/>
                                      </p:to>
                                    </p:set>
                                    <p:animEffect filter="fade" transition="in">
                                      <p:cBhvr>
                                        <p:cTn dur="500"/>
                                        <p:tgtEl>
                                          <p:spTgt spid="1524"/>
                                        </p:tgtEl>
                                      </p:cBhvr>
                                    </p:animEffect>
                                  </p:childTnLst>
                                </p:cTn>
                              </p:par>
                              <p:par>
                                <p:cTn fill="hold" nodeType="withEffect" presetClass="entr" presetID="23" presetSubtype="16">
                                  <p:stCondLst>
                                    <p:cond delay="500"/>
                                  </p:stCondLst>
                                  <p:childTnLst>
                                    <p:set>
                                      <p:cBhvr>
                                        <p:cTn dur="1" fill="hold">
                                          <p:stCondLst>
                                            <p:cond delay="0"/>
                                          </p:stCondLst>
                                        </p:cTn>
                                        <p:tgtEl>
                                          <p:spTgt spid="1516"/>
                                        </p:tgtEl>
                                        <p:attrNameLst>
                                          <p:attrName>style.visibility</p:attrName>
                                        </p:attrNameLst>
                                      </p:cBhvr>
                                      <p:to>
                                        <p:strVal val="visible"/>
                                      </p:to>
                                    </p:set>
                                    <p:anim calcmode="lin" valueType="num">
                                      <p:cBhvr additive="base">
                                        <p:cTn dur="500"/>
                                        <p:tgtEl>
                                          <p:spTgt spid="1516"/>
                                        </p:tgtEl>
                                        <p:attrNameLst>
                                          <p:attrName>ppt_w</p:attrName>
                                        </p:attrNameLst>
                                      </p:cBhvr>
                                      <p:tavLst>
                                        <p:tav fmla="" tm="0">
                                          <p:val>
                                            <p:strVal val="0"/>
                                          </p:val>
                                        </p:tav>
                                        <p:tav fmla="" tm="100000">
                                          <p:val>
                                            <p:strVal val="#ppt_w"/>
                                          </p:val>
                                        </p:tav>
                                      </p:tavLst>
                                    </p:anim>
                                    <p:anim calcmode="lin" valueType="num">
                                      <p:cBhvr additive="base">
                                        <p:cTn dur="500"/>
                                        <p:tgtEl>
                                          <p:spTgt spid="151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2"/>
                                        </p:tgtEl>
                                        <p:attrNameLst>
                                          <p:attrName>style.visibility</p:attrName>
                                        </p:attrNameLst>
                                      </p:cBhvr>
                                      <p:to>
                                        <p:strVal val="visible"/>
                                      </p:to>
                                    </p:set>
                                    <p:animEffect filter="fade" transition="in">
                                      <p:cBhvr>
                                        <p:cTn dur="500"/>
                                        <p:tgtEl>
                                          <p:spTgt spid="1532"/>
                                        </p:tgtEl>
                                      </p:cBhvr>
                                    </p:animEffect>
                                  </p:childTnLst>
                                </p:cTn>
                              </p:par>
                              <p:par>
                                <p:cTn fill="hold" nodeType="withEffect" presetClass="entr" presetID="23" presetSubtype="16">
                                  <p:stCondLst>
                                    <p:cond delay="500"/>
                                  </p:stCondLst>
                                  <p:childTnLst>
                                    <p:set>
                                      <p:cBhvr>
                                        <p:cTn dur="1" fill="hold">
                                          <p:stCondLst>
                                            <p:cond delay="0"/>
                                          </p:stCondLst>
                                        </p:cTn>
                                        <p:tgtEl>
                                          <p:spTgt spid="1529"/>
                                        </p:tgtEl>
                                        <p:attrNameLst>
                                          <p:attrName>style.visibility</p:attrName>
                                        </p:attrNameLst>
                                      </p:cBhvr>
                                      <p:to>
                                        <p:strVal val="visible"/>
                                      </p:to>
                                    </p:set>
                                    <p:anim calcmode="lin" valueType="num">
                                      <p:cBhvr additive="base">
                                        <p:cTn dur="500"/>
                                        <p:tgtEl>
                                          <p:spTgt spid="1529"/>
                                        </p:tgtEl>
                                        <p:attrNameLst>
                                          <p:attrName>ppt_w</p:attrName>
                                        </p:attrNameLst>
                                      </p:cBhvr>
                                      <p:tavLst>
                                        <p:tav fmla="" tm="0">
                                          <p:val>
                                            <p:strVal val="0"/>
                                          </p:val>
                                        </p:tav>
                                        <p:tav fmla="" tm="100000">
                                          <p:val>
                                            <p:strVal val="#ppt_w"/>
                                          </p:val>
                                        </p:tav>
                                      </p:tavLst>
                                    </p:anim>
                                    <p:anim calcmode="lin" valueType="num">
                                      <p:cBhvr additive="base">
                                        <p:cTn dur="500"/>
                                        <p:tgtEl>
                                          <p:spTgt spid="152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1"/>
                                        </p:tgtEl>
                                        <p:attrNameLst>
                                          <p:attrName>style.visibility</p:attrName>
                                        </p:attrNameLst>
                                      </p:cBhvr>
                                      <p:to>
                                        <p:strVal val="visible"/>
                                      </p:to>
                                    </p:set>
                                    <p:animEffect filter="fade" transition="in">
                                      <p:cBhvr>
                                        <p:cTn dur="500"/>
                                        <p:tgtEl>
                                          <p:spTgt spid="1511"/>
                                        </p:tgtEl>
                                      </p:cBhvr>
                                    </p:animEffect>
                                  </p:childTnLst>
                                </p:cTn>
                              </p:par>
                              <p:par>
                                <p:cTn fill="hold" nodeType="withEffect" presetClass="entr" presetID="23" presetSubtype="16">
                                  <p:stCondLst>
                                    <p:cond delay="500"/>
                                  </p:stCondLst>
                                  <p:childTnLst>
                                    <p:set>
                                      <p:cBhvr>
                                        <p:cTn dur="1" fill="hold">
                                          <p:stCondLst>
                                            <p:cond delay="0"/>
                                          </p:stCondLst>
                                        </p:cTn>
                                        <p:tgtEl>
                                          <p:spTgt spid="1508"/>
                                        </p:tgtEl>
                                        <p:attrNameLst>
                                          <p:attrName>style.visibility</p:attrName>
                                        </p:attrNameLst>
                                      </p:cBhvr>
                                      <p:to>
                                        <p:strVal val="visible"/>
                                      </p:to>
                                    </p:set>
                                    <p:anim calcmode="lin" valueType="num">
                                      <p:cBhvr additive="base">
                                        <p:cTn dur="500"/>
                                        <p:tgtEl>
                                          <p:spTgt spid="1508"/>
                                        </p:tgtEl>
                                        <p:attrNameLst>
                                          <p:attrName>ppt_w</p:attrName>
                                        </p:attrNameLst>
                                      </p:cBhvr>
                                      <p:tavLst>
                                        <p:tav fmla="" tm="0">
                                          <p:val>
                                            <p:strVal val="0"/>
                                          </p:val>
                                        </p:tav>
                                        <p:tav fmla="" tm="100000">
                                          <p:val>
                                            <p:strVal val="#ppt_w"/>
                                          </p:val>
                                        </p:tav>
                                      </p:tavLst>
                                    </p:anim>
                                    <p:anim calcmode="lin" valueType="num">
                                      <p:cBhvr additive="base">
                                        <p:cTn dur="500"/>
                                        <p:tgtEl>
                                          <p:spTgt spid="1508"/>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500"/>
                                  </p:stCondLst>
                                  <p:childTnLst>
                                    <p:set>
                                      <p:cBhvr>
                                        <p:cTn dur="1" fill="hold">
                                          <p:stCondLst>
                                            <p:cond delay="0"/>
                                          </p:stCondLst>
                                        </p:cTn>
                                        <p:tgtEl>
                                          <p:spTgt spid="1494"/>
                                        </p:tgtEl>
                                        <p:attrNameLst>
                                          <p:attrName>style.visibility</p:attrName>
                                        </p:attrNameLst>
                                      </p:cBhvr>
                                      <p:to>
                                        <p:strVal val="visible"/>
                                      </p:to>
                                    </p:set>
                                    <p:animEffect filter="fade" transition="in">
                                      <p:cBhvr>
                                        <p:cTn dur="500"/>
                                        <p:tgtEl>
                                          <p:spTgt spid="1494"/>
                                        </p:tgtEl>
                                      </p:cBhvr>
                                    </p:animEffect>
                                  </p:childTnLst>
                                </p:cTn>
                              </p:par>
                              <p:par>
                                <p:cTn fill="hold" nodeType="withEffect" presetClass="entr" presetID="10" presetSubtype="0">
                                  <p:stCondLst>
                                    <p:cond delay="1100"/>
                                  </p:stCondLst>
                                  <p:childTnLst>
                                    <p:set>
                                      <p:cBhvr>
                                        <p:cTn dur="1" fill="hold">
                                          <p:stCondLst>
                                            <p:cond delay="0"/>
                                          </p:stCondLst>
                                        </p:cTn>
                                        <p:tgtEl>
                                          <p:spTgt spid="1553"/>
                                        </p:tgtEl>
                                        <p:attrNameLst>
                                          <p:attrName>style.visibility</p:attrName>
                                        </p:attrNameLst>
                                      </p:cBhvr>
                                      <p:to>
                                        <p:strVal val="visible"/>
                                      </p:to>
                                    </p:set>
                                    <p:animEffect filter="fade" transition="in">
                                      <p:cBhvr>
                                        <p:cTn dur="500"/>
                                        <p:tgtEl>
                                          <p:spTgt spid="1553"/>
                                        </p:tgtEl>
                                      </p:cBhvr>
                                    </p:animEffect>
                                  </p:childTnLst>
                                </p:cTn>
                              </p:par>
                              <p:par>
                                <p:cTn fill="hold" nodeType="withEffect" presetClass="entr" presetID="23" presetSubtype="16">
                                  <p:stCondLst>
                                    <p:cond delay="1700"/>
                                  </p:stCondLst>
                                  <p:childTnLst>
                                    <p:set>
                                      <p:cBhvr>
                                        <p:cTn dur="1" fill="hold">
                                          <p:stCondLst>
                                            <p:cond delay="0"/>
                                          </p:stCondLst>
                                        </p:cTn>
                                        <p:tgtEl>
                                          <p:spTgt spid="1487"/>
                                        </p:tgtEl>
                                        <p:attrNameLst>
                                          <p:attrName>style.visibility</p:attrName>
                                        </p:attrNameLst>
                                      </p:cBhvr>
                                      <p:to>
                                        <p:strVal val="visible"/>
                                      </p:to>
                                    </p:set>
                                    <p:anim calcmode="lin" valueType="num">
                                      <p:cBhvr additive="base">
                                        <p:cTn dur="500"/>
                                        <p:tgtEl>
                                          <p:spTgt spid="1487"/>
                                        </p:tgtEl>
                                        <p:attrNameLst>
                                          <p:attrName>ppt_w</p:attrName>
                                        </p:attrNameLst>
                                      </p:cBhvr>
                                      <p:tavLst>
                                        <p:tav fmla="" tm="0">
                                          <p:val>
                                            <p:strVal val="0"/>
                                          </p:val>
                                        </p:tav>
                                        <p:tav fmla="" tm="100000">
                                          <p:val>
                                            <p:strVal val="#ppt_w"/>
                                          </p:val>
                                        </p:tav>
                                      </p:tavLst>
                                    </p:anim>
                                    <p:anim calcmode="lin" valueType="num">
                                      <p:cBhvr additive="base">
                                        <p:cTn dur="500"/>
                                        <p:tgtEl>
                                          <p:spTgt spid="14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7"/>
                                        </p:tgtEl>
                                        <p:attrNameLst>
                                          <p:attrName>style.visibility</p:attrName>
                                        </p:attrNameLst>
                                      </p:cBhvr>
                                      <p:to>
                                        <p:strVal val="visible"/>
                                      </p:to>
                                    </p:set>
                                    <p:animEffect filter="fade" transition="in">
                                      <p:cBhvr>
                                        <p:cTn dur="500"/>
                                        <p:tgtEl>
                                          <p:spTgt spid="1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9"/>
                                        </p:tgtEl>
                                        <p:attrNameLst>
                                          <p:attrName>style.visibility</p:attrName>
                                        </p:attrNameLst>
                                      </p:cBhvr>
                                      <p:to>
                                        <p:strVal val="visible"/>
                                      </p:to>
                                    </p:set>
                                    <p:animEffect filter="fade" transition="in">
                                      <p:cBhvr>
                                        <p:cTn dur="500"/>
                                        <p:tgtEl>
                                          <p:spTgt spid="1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8"/>
                                        </p:tgtEl>
                                        <p:attrNameLst>
                                          <p:attrName>style.visibility</p:attrName>
                                        </p:attrNameLst>
                                      </p:cBhvr>
                                      <p:to>
                                        <p:strVal val="visible"/>
                                      </p:to>
                                    </p:set>
                                    <p:animEffect filter="fade" transition="in">
                                      <p:cBhvr>
                                        <p:cTn dur="500"/>
                                        <p:tgtEl>
                                          <p:spTgt spid="1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60" name="Shape 1560"/>
        <p:cNvGrpSpPr/>
        <p:nvPr/>
      </p:nvGrpSpPr>
      <p:grpSpPr>
        <a:xfrm>
          <a:off x="0" y="0"/>
          <a:ext cx="0" cy="0"/>
          <a:chOff x="0" y="0"/>
          <a:chExt cx="0" cy="0"/>
        </a:xfrm>
      </p:grpSpPr>
      <p:sp>
        <p:nvSpPr>
          <p:cNvPr id="1561" name="Google Shape;1561;p184"/>
          <p:cNvSpPr/>
          <p:nvPr/>
        </p:nvSpPr>
        <p:spPr>
          <a:xfrm>
            <a:off x="2286" y="132082"/>
            <a:ext cx="9141714" cy="1234439"/>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62" name="Google Shape;1562;p184"/>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chemeClr val="dk2"/>
              </a:buClr>
              <a:buSzPts val="3000"/>
              <a:buFont typeface="Corbel"/>
              <a:buNone/>
            </a:pPr>
            <a:r>
              <a:rPr lang="en"/>
              <a:t>STATE LEADERSHIP PROJECTS</a:t>
            </a:r>
            <a:endParaRPr/>
          </a:p>
          <a:p>
            <a:pPr indent="0" lvl="0" marL="0" rtl="0" algn="l">
              <a:lnSpc>
                <a:spcPct val="85000"/>
              </a:lnSpc>
              <a:spcBef>
                <a:spcPts val="0"/>
              </a:spcBef>
              <a:spcAft>
                <a:spcPts val="0"/>
              </a:spcAft>
              <a:buClr>
                <a:schemeClr val="dk2"/>
              </a:buClr>
              <a:buSzPts val="3000"/>
              <a:buFont typeface="Corbel"/>
              <a:buNone/>
            </a:pPr>
            <a:r>
              <a:rPr lang="en">
                <a:solidFill>
                  <a:srgbClr val="F16038"/>
                </a:solidFill>
              </a:rPr>
              <a:t>రాష్ట్ర నాయకత్వ ప్రాజెక్టులు</a:t>
            </a:r>
            <a:endParaRPr>
              <a:solidFill>
                <a:srgbClr val="F16038"/>
              </a:solidFill>
            </a:endParaRPr>
          </a:p>
        </p:txBody>
      </p:sp>
      <p:sp>
        <p:nvSpPr>
          <p:cNvPr id="1563" name="Google Shape;1563;p184"/>
          <p:cNvSpPr txBox="1"/>
          <p:nvPr>
            <p:ph idx="2" type="body"/>
          </p:nvPr>
        </p:nvSpPr>
        <p:spPr>
          <a:xfrm>
            <a:off x="116400" y="1481650"/>
            <a:ext cx="8986500" cy="36618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800"/>
              <a:buFont typeface="Noto Sans Symbols"/>
              <a:buChar char="▪"/>
            </a:pPr>
            <a:r>
              <a:rPr lang="en" sz="1800"/>
              <a:t>Free Math Assistance for Families</a:t>
            </a:r>
            <a:endParaRPr sz="1800"/>
          </a:p>
          <a:p>
            <a:pPr indent="0" lvl="0" marL="457200" rtl="0" algn="l">
              <a:lnSpc>
                <a:spcPct val="90000"/>
              </a:lnSpc>
              <a:spcBef>
                <a:spcPts val="0"/>
              </a:spcBef>
              <a:spcAft>
                <a:spcPts val="0"/>
              </a:spcAft>
              <a:buNone/>
            </a:pPr>
            <a:r>
              <a:rPr lang="en" sz="1800">
                <a:solidFill>
                  <a:srgbClr val="F08B54"/>
                </a:solidFill>
              </a:rPr>
              <a:t>కుటుంబాలకు ఉచిత గణిత సహాయం</a:t>
            </a:r>
            <a:endParaRPr sz="1800">
              <a:solidFill>
                <a:srgbClr val="F08B54"/>
              </a:solidFill>
            </a:endParaRPr>
          </a:p>
          <a:p>
            <a:pPr indent="0" lvl="0" marL="0" rtl="0" algn="l">
              <a:lnSpc>
                <a:spcPct val="90000"/>
              </a:lnSpc>
              <a:spcBef>
                <a:spcPts val="1100"/>
              </a:spcBef>
              <a:spcAft>
                <a:spcPts val="0"/>
              </a:spcAft>
              <a:buSzPts val="1800"/>
              <a:buFont typeface="Noto Sans Symbols"/>
              <a:buChar char="▪"/>
            </a:pPr>
            <a:r>
              <a:rPr lang="en" sz="1800"/>
              <a:t>Do not have to be an AEL enrolled participant </a:t>
            </a:r>
            <a:endParaRPr sz="1800"/>
          </a:p>
          <a:p>
            <a:pPr indent="0" lvl="0" marL="457200" rtl="0" algn="l">
              <a:lnSpc>
                <a:spcPct val="90000"/>
              </a:lnSpc>
              <a:spcBef>
                <a:spcPts val="0"/>
              </a:spcBef>
              <a:spcAft>
                <a:spcPts val="0"/>
              </a:spcAft>
              <a:buNone/>
            </a:pPr>
            <a:r>
              <a:rPr lang="en" sz="1800">
                <a:solidFill>
                  <a:srgbClr val="F08B54"/>
                </a:solidFill>
              </a:rPr>
              <a:t>పాల్గొనేవారు AELలో నమోదు చేసుకున్నవారే కానవసరం లేదు</a:t>
            </a:r>
            <a:endParaRPr>
              <a:solidFill>
                <a:srgbClr val="F08B54"/>
              </a:solidFill>
            </a:endParaRPr>
          </a:p>
          <a:p>
            <a:pPr indent="0" lvl="0" marL="0" rtl="0" algn="l">
              <a:lnSpc>
                <a:spcPct val="90000"/>
              </a:lnSpc>
              <a:spcBef>
                <a:spcPts val="1100"/>
              </a:spcBef>
              <a:spcAft>
                <a:spcPts val="0"/>
              </a:spcAft>
              <a:buSzPts val="1800"/>
              <a:buFont typeface="Noto Sans Symbols"/>
              <a:buChar char="▪"/>
            </a:pPr>
            <a:r>
              <a:rPr lang="en" sz="1800"/>
              <a:t>Visit / </a:t>
            </a:r>
            <a:r>
              <a:rPr lang="en" sz="1800">
                <a:solidFill>
                  <a:srgbClr val="F08B54"/>
                </a:solidFill>
              </a:rPr>
              <a:t>సందర్శించండి </a:t>
            </a:r>
            <a:r>
              <a:rPr lang="en" sz="1800"/>
              <a:t>-</a:t>
            </a:r>
            <a:r>
              <a:rPr lang="en" sz="1800" u="sng">
                <a:solidFill>
                  <a:srgbClr val="AFDF9F"/>
                </a:solidFill>
                <a:hlinkClick r:id="rId3">
                  <a:extLst>
                    <a:ext uri="{A12FA001-AC4F-418D-AE19-62706E023703}">
                      <ahyp:hlinkClr val="tx"/>
                    </a:ext>
                  </a:extLst>
                </a:hlinkClick>
              </a:rPr>
              <a:t>www.hcde-Texas.org/FMLI</a:t>
            </a:r>
            <a:endParaRPr sz="1800">
              <a:solidFill>
                <a:srgbClr val="AFDF9F"/>
              </a:solidFill>
            </a:endParaRPr>
          </a:p>
          <a:p>
            <a:pPr indent="0" lvl="0" marL="0" rtl="0" algn="l">
              <a:lnSpc>
                <a:spcPct val="90000"/>
              </a:lnSpc>
              <a:spcBef>
                <a:spcPts val="1100"/>
              </a:spcBef>
              <a:spcAft>
                <a:spcPts val="0"/>
              </a:spcAft>
              <a:buSzPts val="1800"/>
              <a:buFont typeface="Noto Sans Symbols"/>
              <a:buChar char="▪"/>
            </a:pPr>
            <a:r>
              <a:rPr lang="en" sz="1800"/>
              <a:t>Call / </a:t>
            </a:r>
            <a:r>
              <a:rPr lang="en" sz="1800">
                <a:solidFill>
                  <a:srgbClr val="F08B54"/>
                </a:solidFill>
              </a:rPr>
              <a:t>కాల్ చేయండి </a:t>
            </a:r>
            <a:r>
              <a:rPr lang="en" sz="1800"/>
              <a:t>1-800-831-7676</a:t>
            </a:r>
            <a:endParaRPr/>
          </a:p>
          <a:p>
            <a:pPr indent="0" lvl="0" marL="0" rtl="0" algn="l">
              <a:lnSpc>
                <a:spcPct val="90000"/>
              </a:lnSpc>
              <a:spcBef>
                <a:spcPts val="1100"/>
              </a:spcBef>
              <a:spcAft>
                <a:spcPts val="0"/>
              </a:spcAft>
              <a:buSzPts val="1800"/>
              <a:buFont typeface="Noto Sans Symbols"/>
              <a:buChar char="▪"/>
            </a:pPr>
            <a:r>
              <a:rPr lang="en" sz="1800"/>
              <a:t>Email / </a:t>
            </a:r>
            <a:r>
              <a:rPr lang="en" sz="1800">
                <a:solidFill>
                  <a:srgbClr val="F08B54"/>
                </a:solidFill>
              </a:rPr>
              <a:t>ఈమెయిల్</a:t>
            </a:r>
            <a:r>
              <a:rPr lang="en" sz="1800">
                <a:solidFill>
                  <a:srgbClr val="AFDF9F"/>
                </a:solidFill>
              </a:rPr>
              <a:t> </a:t>
            </a:r>
            <a:r>
              <a:rPr lang="en" sz="1800" u="sng">
                <a:solidFill>
                  <a:srgbClr val="AFDF9F"/>
                </a:solidFill>
                <a:hlinkClick r:id="rId4">
                  <a:extLst>
                    <a:ext uri="{A12FA001-AC4F-418D-AE19-62706E023703}">
                      <ahyp:hlinkClr val="tx"/>
                    </a:ext>
                  </a:extLst>
                </a:hlinkClick>
              </a:rPr>
              <a:t>fmli@hcde-Texas.org</a:t>
            </a:r>
            <a:endParaRPr sz="1800">
              <a:solidFill>
                <a:srgbClr val="AFDF9F"/>
              </a:solidFill>
            </a:endParaRPr>
          </a:p>
          <a:p>
            <a:pPr indent="0" lvl="0" marL="0" rtl="0" algn="l">
              <a:lnSpc>
                <a:spcPct val="90000"/>
              </a:lnSpc>
              <a:spcBef>
                <a:spcPts val="1100"/>
              </a:spcBef>
              <a:spcAft>
                <a:spcPts val="0"/>
              </a:spcAft>
              <a:buSzPts val="1800"/>
              <a:buFont typeface="Noto Sans Symbols"/>
              <a:buChar char="▪"/>
            </a:pPr>
            <a:r>
              <a:rPr lang="en" sz="1800"/>
              <a:t>Assistance can be provided in multiple languages</a:t>
            </a:r>
            <a:endParaRPr sz="1800"/>
          </a:p>
          <a:p>
            <a:pPr indent="0" lvl="0" marL="457200" rtl="0" algn="l">
              <a:lnSpc>
                <a:spcPct val="90000"/>
              </a:lnSpc>
              <a:spcBef>
                <a:spcPts val="0"/>
              </a:spcBef>
              <a:spcAft>
                <a:spcPts val="0"/>
              </a:spcAft>
              <a:buNone/>
            </a:pPr>
            <a:r>
              <a:rPr lang="en" sz="1800">
                <a:solidFill>
                  <a:srgbClr val="F08B54"/>
                </a:solidFill>
              </a:rPr>
              <a:t>అనేక భాషలలో సహాయం అందించబడుతుంది</a:t>
            </a:r>
            <a:endParaRPr>
              <a:solidFill>
                <a:srgbClr val="F08B54"/>
              </a:solidFill>
            </a:endParaRPr>
          </a:p>
          <a:p>
            <a:pPr indent="0" lvl="0" marL="0" rtl="0" algn="l">
              <a:lnSpc>
                <a:spcPct val="90000"/>
              </a:lnSpc>
              <a:spcBef>
                <a:spcPts val="1100"/>
              </a:spcBef>
              <a:spcAft>
                <a:spcPts val="0"/>
              </a:spcAft>
              <a:buSzPts val="1800"/>
              <a:buFont typeface="Noto Sans Symbols"/>
              <a:buChar char="▪"/>
            </a:pPr>
            <a:r>
              <a:rPr lang="en" sz="1800"/>
              <a:t>Focus is to support parents and their children with math</a:t>
            </a:r>
            <a:r>
              <a:rPr lang="en" sz="1800"/>
              <a:t> </a:t>
            </a:r>
            <a:endParaRPr sz="1800"/>
          </a:p>
          <a:p>
            <a:pPr indent="0" lvl="0" marL="457200" rtl="0" algn="l">
              <a:lnSpc>
                <a:spcPct val="90000"/>
              </a:lnSpc>
              <a:spcBef>
                <a:spcPts val="0"/>
              </a:spcBef>
              <a:spcAft>
                <a:spcPts val="0"/>
              </a:spcAft>
              <a:buNone/>
            </a:pPr>
            <a:r>
              <a:rPr lang="en" sz="1500">
                <a:solidFill>
                  <a:srgbClr val="F08B54"/>
                </a:solidFill>
              </a:rPr>
              <a:t>గణితంలో తల్లిదండ్రులు మరియు వారి పిల్లలకు మద్దతు ఇవ్వడంపై దృష్టి పెట్టడం దీని ఉద్దేశ్యం</a:t>
            </a:r>
            <a:endParaRPr sz="1100">
              <a:solidFill>
                <a:srgbClr val="F08B54"/>
              </a:solidFill>
            </a:endParaRPr>
          </a:p>
          <a:p>
            <a:pPr indent="88900" lvl="0" marL="0" rtl="0" algn="l">
              <a:lnSpc>
                <a:spcPct val="90000"/>
              </a:lnSpc>
              <a:spcBef>
                <a:spcPts val="1100"/>
              </a:spcBef>
              <a:spcAft>
                <a:spcPts val="0"/>
              </a:spcAft>
              <a:buSzPts val="1400"/>
              <a:buFont typeface="Noto Sans Symbols"/>
              <a:buNone/>
            </a:pPr>
            <a:r>
              <a:t/>
            </a:r>
            <a:endParaRPr/>
          </a:p>
        </p:txBody>
      </p:sp>
      <p:pic>
        <p:nvPicPr>
          <p:cNvPr id="1564" name="Google Shape;1564;p184"/>
          <p:cNvPicPr preferRelativeResize="0"/>
          <p:nvPr/>
        </p:nvPicPr>
        <p:blipFill rotWithShape="1">
          <a:blip r:embed="rId5">
            <a:alphaModFix/>
          </a:blip>
          <a:srcRect b="0" l="0" r="0" t="0"/>
          <a:stretch/>
        </p:blipFill>
        <p:spPr>
          <a:xfrm>
            <a:off x="7089002" y="1899277"/>
            <a:ext cx="1890525" cy="2444126"/>
          </a:xfrm>
          <a:prstGeom prst="rect">
            <a:avLst/>
          </a:prstGeom>
          <a:noFill/>
          <a:ln>
            <a:noFill/>
          </a:ln>
        </p:spPr>
      </p:pic>
      <p:pic>
        <p:nvPicPr>
          <p:cNvPr id="1565" name="Google Shape;1565;p184"/>
          <p:cNvPicPr preferRelativeResize="0"/>
          <p:nvPr/>
        </p:nvPicPr>
        <p:blipFill rotWithShape="1">
          <a:blip r:embed="rId6">
            <a:alphaModFix/>
          </a:blip>
          <a:srcRect b="0" l="0" r="0" t="0"/>
          <a:stretch/>
        </p:blipFill>
        <p:spPr>
          <a:xfrm>
            <a:off x="7769286" y="340071"/>
            <a:ext cx="845893" cy="8184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85"/>
          <p:cNvSpPr txBox="1"/>
          <p:nvPr>
            <p:ph type="title"/>
          </p:nvPr>
        </p:nvSpPr>
        <p:spPr>
          <a:xfrm>
            <a:off x="479576" y="450850"/>
            <a:ext cx="7197000" cy="743100"/>
          </a:xfrm>
          <a:prstGeom prst="rect">
            <a:avLst/>
          </a:prstGeom>
          <a:noFill/>
          <a:ln>
            <a:noFill/>
          </a:ln>
        </p:spPr>
        <p:txBody>
          <a:bodyPr anchorCtr="0" anchor="ctr" bIns="34275" lIns="68575" spcFirstLastPara="1" rIns="68575" wrap="square" tIns="34275">
            <a:noAutofit/>
          </a:bodyPr>
          <a:lstStyle/>
          <a:p>
            <a:pPr indent="0" lvl="0" marL="0" rtl="0" algn="l">
              <a:lnSpc>
                <a:spcPct val="85000"/>
              </a:lnSpc>
              <a:spcBef>
                <a:spcPts val="0"/>
              </a:spcBef>
              <a:spcAft>
                <a:spcPts val="0"/>
              </a:spcAft>
              <a:buClr>
                <a:schemeClr val="dk2"/>
              </a:buClr>
              <a:buSzPts val="3000"/>
              <a:buFont typeface="Corbel"/>
              <a:buNone/>
            </a:pPr>
            <a:r>
              <a:rPr lang="en" sz="2800"/>
              <a:t>WHO IS ELIGIBLE FOR SERVICES / </a:t>
            </a:r>
            <a:endParaRPr sz="2800"/>
          </a:p>
          <a:p>
            <a:pPr indent="0" lvl="0" marL="0" rtl="0" algn="l">
              <a:lnSpc>
                <a:spcPct val="85000"/>
              </a:lnSpc>
              <a:spcBef>
                <a:spcPts val="0"/>
              </a:spcBef>
              <a:spcAft>
                <a:spcPts val="0"/>
              </a:spcAft>
              <a:buClr>
                <a:schemeClr val="dk2"/>
              </a:buClr>
              <a:buSzPts val="3000"/>
              <a:buFont typeface="Corbel"/>
              <a:buNone/>
            </a:pPr>
            <a:r>
              <a:rPr lang="en" sz="2800">
                <a:solidFill>
                  <a:srgbClr val="F16038"/>
                </a:solidFill>
              </a:rPr>
              <a:t>సర్వీసులకు ఎవరు అర్హులు</a:t>
            </a:r>
            <a:endParaRPr sz="2800">
              <a:solidFill>
                <a:srgbClr val="F16038"/>
              </a:solidFill>
            </a:endParaRPr>
          </a:p>
        </p:txBody>
      </p:sp>
      <p:sp>
        <p:nvSpPr>
          <p:cNvPr id="1572" name="Google Shape;1572;p185"/>
          <p:cNvSpPr txBox="1"/>
          <p:nvPr>
            <p:ph idx="1" type="body"/>
          </p:nvPr>
        </p:nvSpPr>
        <p:spPr>
          <a:xfrm>
            <a:off x="265675" y="1458100"/>
            <a:ext cx="8754900" cy="3685500"/>
          </a:xfrm>
          <a:prstGeom prst="rect">
            <a:avLst/>
          </a:prstGeom>
          <a:noFill/>
          <a:ln>
            <a:noFill/>
          </a:ln>
        </p:spPr>
        <p:txBody>
          <a:bodyPr anchorCtr="0" anchor="t" bIns="34275" lIns="68575" spcFirstLastPara="1" rIns="68575" wrap="square" tIns="34275">
            <a:normAutofit fontScale="77500" lnSpcReduction="10000"/>
          </a:bodyPr>
          <a:lstStyle/>
          <a:p>
            <a:pPr indent="-240585" lvl="0" marL="254000" rtl="0" algn="l">
              <a:lnSpc>
                <a:spcPct val="100000"/>
              </a:lnSpc>
              <a:spcBef>
                <a:spcPts val="1100"/>
              </a:spcBef>
              <a:spcAft>
                <a:spcPts val="0"/>
              </a:spcAft>
              <a:buClr>
                <a:srgbClr val="FFFFFF"/>
              </a:buClr>
              <a:buSzPct val="100000"/>
              <a:buFont typeface="Noto Sans Symbols"/>
              <a:buChar char="❖"/>
            </a:pPr>
            <a:r>
              <a:rPr lang="en" sz="2308"/>
              <a:t>Ages 16+ (additional document requirements needed for ages 16 -18) </a:t>
            </a:r>
            <a:endParaRPr sz="2308"/>
          </a:p>
          <a:p>
            <a:pPr indent="0" lvl="0" marL="228600" rtl="0" algn="l">
              <a:lnSpc>
                <a:spcPct val="100000"/>
              </a:lnSpc>
              <a:spcBef>
                <a:spcPts val="0"/>
              </a:spcBef>
              <a:spcAft>
                <a:spcPts val="0"/>
              </a:spcAft>
              <a:buNone/>
            </a:pPr>
            <a:r>
              <a:rPr lang="en" sz="2308">
                <a:solidFill>
                  <a:srgbClr val="F08B54"/>
                </a:solidFill>
              </a:rPr>
              <a:t>వయస్సు 16+ (16 -18 ఏళ్ల వయస్సు వారికి అదనపు డాక్యుమెంట్ అవసరం అవుతుంది)</a:t>
            </a:r>
            <a:endParaRPr sz="2308">
              <a:solidFill>
                <a:srgbClr val="F08B54"/>
              </a:solidFill>
            </a:endParaRPr>
          </a:p>
          <a:p>
            <a:pPr indent="-240585" lvl="0" marL="254000" rtl="0" algn="l">
              <a:lnSpc>
                <a:spcPct val="100000"/>
              </a:lnSpc>
              <a:spcBef>
                <a:spcPts val="1100"/>
              </a:spcBef>
              <a:spcAft>
                <a:spcPts val="0"/>
              </a:spcAft>
              <a:buClr>
                <a:srgbClr val="FFFFFF"/>
              </a:buClr>
              <a:buSzPct val="100000"/>
              <a:buFont typeface="Noto Sans Symbols"/>
              <a:buChar char="❖"/>
            </a:pPr>
            <a:r>
              <a:rPr lang="en" sz="2308"/>
              <a:t>Those showing a need to improve  foundational skills after taking a state approved test.</a:t>
            </a:r>
            <a:endParaRPr sz="2308"/>
          </a:p>
          <a:p>
            <a:pPr indent="0" lvl="0" marL="228600" rtl="0" algn="l">
              <a:lnSpc>
                <a:spcPct val="100000"/>
              </a:lnSpc>
              <a:spcBef>
                <a:spcPts val="0"/>
              </a:spcBef>
              <a:spcAft>
                <a:spcPts val="0"/>
              </a:spcAft>
              <a:buNone/>
            </a:pPr>
            <a:r>
              <a:rPr lang="en" sz="2308">
                <a:solidFill>
                  <a:srgbClr val="F08B54"/>
                </a:solidFill>
              </a:rPr>
              <a:t>రాష్ట్ర ఆమోదం పొందిన పరీక్ష రాసిన తర్వాత ప్రాథమిక నైపుణ్యాలను మెరుగుపరచుకోవాల్సిన అవసరాన్ని కనపరిచేవారు.</a:t>
            </a:r>
            <a:endParaRPr sz="2308">
              <a:solidFill>
                <a:srgbClr val="F08B54"/>
              </a:solidFill>
            </a:endParaRPr>
          </a:p>
          <a:p>
            <a:pPr indent="0" lvl="0" marL="0" rtl="0" algn="ctr">
              <a:lnSpc>
                <a:spcPct val="100000"/>
              </a:lnSpc>
              <a:spcBef>
                <a:spcPts val="1100"/>
              </a:spcBef>
              <a:spcAft>
                <a:spcPts val="0"/>
              </a:spcAft>
              <a:buClr>
                <a:srgbClr val="FFFFFF"/>
              </a:buClr>
              <a:buSzPct val="100000"/>
              <a:buNone/>
            </a:pPr>
            <a:r>
              <a:rPr b="1" lang="en" sz="2100"/>
              <a:t>And / Or - </a:t>
            </a:r>
            <a:r>
              <a:rPr b="1" lang="en" sz="2100">
                <a:solidFill>
                  <a:srgbClr val="F08B54"/>
                </a:solidFill>
              </a:rPr>
              <a:t>మరియు / లేదా</a:t>
            </a:r>
            <a:endParaRPr b="1">
              <a:solidFill>
                <a:srgbClr val="F08B54"/>
              </a:solidFill>
            </a:endParaRPr>
          </a:p>
          <a:p>
            <a:pPr indent="-237728" lvl="0" marL="254000" rtl="0" algn="l">
              <a:lnSpc>
                <a:spcPct val="100000"/>
              </a:lnSpc>
              <a:spcBef>
                <a:spcPts val="1100"/>
              </a:spcBef>
              <a:spcAft>
                <a:spcPts val="0"/>
              </a:spcAft>
              <a:buClr>
                <a:srgbClr val="FFFFFF"/>
              </a:buClr>
              <a:buSzPct val="100000"/>
              <a:buFont typeface="Noto Sans Symbols"/>
              <a:buChar char="❖"/>
            </a:pPr>
            <a:r>
              <a:rPr lang="en" sz="2250"/>
              <a:t>English Language Learner</a:t>
            </a:r>
            <a:r>
              <a:rPr lang="en" sz="2250"/>
              <a:t> based on a state approved assessment </a:t>
            </a:r>
            <a:endParaRPr sz="2250"/>
          </a:p>
          <a:p>
            <a:pPr indent="0" lvl="0" marL="285750" rtl="0" algn="l">
              <a:lnSpc>
                <a:spcPct val="100000"/>
              </a:lnSpc>
              <a:spcBef>
                <a:spcPts val="0"/>
              </a:spcBef>
              <a:spcAft>
                <a:spcPts val="0"/>
              </a:spcAft>
              <a:buNone/>
            </a:pPr>
            <a:r>
              <a:rPr lang="en" sz="2250">
                <a:solidFill>
                  <a:srgbClr val="F08B54"/>
                </a:solidFill>
              </a:rPr>
              <a:t>రాష్ట్రం ఆమోదించిన మూల్యాంకనం ఆధారంగా ఇంగ్లీష్ నేర్చుకునేవారు</a:t>
            </a:r>
            <a:endParaRPr sz="2250">
              <a:solidFill>
                <a:srgbClr val="F08B54"/>
              </a:solidFill>
            </a:endParaRPr>
          </a:p>
          <a:p>
            <a:pPr indent="0" lvl="0" marL="0" rtl="0" algn="ctr">
              <a:lnSpc>
                <a:spcPct val="100000"/>
              </a:lnSpc>
              <a:spcBef>
                <a:spcPts val="1100"/>
              </a:spcBef>
              <a:spcAft>
                <a:spcPts val="0"/>
              </a:spcAft>
              <a:buClr>
                <a:srgbClr val="FFFFFF"/>
              </a:buClr>
              <a:buSzPct val="100000"/>
              <a:buNone/>
            </a:pPr>
            <a:r>
              <a:rPr b="1" lang="en" sz="2100"/>
              <a:t>And / Or - </a:t>
            </a:r>
            <a:r>
              <a:rPr b="1" lang="en" sz="2100">
                <a:solidFill>
                  <a:srgbClr val="F08B54"/>
                </a:solidFill>
              </a:rPr>
              <a:t>మరియు / లేదా</a:t>
            </a:r>
            <a:endParaRPr b="1">
              <a:solidFill>
                <a:srgbClr val="F08B54"/>
              </a:solidFill>
            </a:endParaRPr>
          </a:p>
          <a:p>
            <a:pPr indent="-237728" lvl="0" marL="254000" rtl="0" algn="l">
              <a:lnSpc>
                <a:spcPct val="100000"/>
              </a:lnSpc>
              <a:spcBef>
                <a:spcPts val="1100"/>
              </a:spcBef>
              <a:spcAft>
                <a:spcPts val="0"/>
              </a:spcAft>
              <a:buClr>
                <a:srgbClr val="FFFFFF"/>
              </a:buClr>
              <a:buSzPct val="100000"/>
              <a:buFont typeface="Noto Sans Symbols"/>
              <a:buChar char="❖"/>
            </a:pPr>
            <a:r>
              <a:rPr lang="en" sz="2250"/>
              <a:t>Those lacking a high school diploma or equivalent</a:t>
            </a:r>
            <a:endParaRPr sz="2250"/>
          </a:p>
          <a:p>
            <a:pPr indent="0" lvl="0" marL="285750" rtl="0" algn="l">
              <a:lnSpc>
                <a:spcPct val="100000"/>
              </a:lnSpc>
              <a:spcBef>
                <a:spcPts val="0"/>
              </a:spcBef>
              <a:spcAft>
                <a:spcPts val="0"/>
              </a:spcAft>
              <a:buNone/>
            </a:pPr>
            <a:r>
              <a:rPr lang="en" sz="2250">
                <a:solidFill>
                  <a:srgbClr val="F08B54"/>
                </a:solidFill>
              </a:rPr>
              <a:t>ఉన్నత పాఠశాల నుండి డిప్లొమా లేదా దానికి సమానమైన అర్హతను పొందని వారు</a:t>
            </a:r>
            <a:endParaRPr sz="2250">
              <a:solidFill>
                <a:srgbClr val="F08B54"/>
              </a:solidFill>
            </a:endParaRPr>
          </a:p>
        </p:txBody>
      </p:sp>
      <p:pic>
        <p:nvPicPr>
          <p:cNvPr id="1573" name="Google Shape;1573;p185" title="Texas Workforce Commission Icon"/>
          <p:cNvPicPr preferRelativeResize="0"/>
          <p:nvPr/>
        </p:nvPicPr>
        <p:blipFill rotWithShape="1">
          <a:blip r:embed="rId3">
            <a:alphaModFix/>
          </a:blip>
          <a:srcRect b="0" l="0" r="0" t="0"/>
          <a:stretch/>
        </p:blipFill>
        <p:spPr>
          <a:xfrm>
            <a:off x="7816063" y="370637"/>
            <a:ext cx="848373" cy="8165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sp>
        <p:nvSpPr>
          <p:cNvPr id="1579" name="Google Shape;1579;p186"/>
          <p:cNvSpPr txBox="1"/>
          <p:nvPr>
            <p:ph type="title"/>
          </p:nvPr>
        </p:nvSpPr>
        <p:spPr>
          <a:xfrm>
            <a:off x="-315064" y="444021"/>
            <a:ext cx="8629650" cy="685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85000"/>
              </a:lnSpc>
              <a:spcBef>
                <a:spcPts val="0"/>
              </a:spcBef>
              <a:spcAft>
                <a:spcPts val="0"/>
              </a:spcAft>
              <a:buClr>
                <a:schemeClr val="dk2"/>
              </a:buClr>
              <a:buSzPct val="100000"/>
              <a:buFont typeface="Corbel"/>
              <a:buNone/>
            </a:pPr>
            <a:r>
              <a:rPr lang="en"/>
              <a:t>ADDITIONAL DOCUMENT REQUIREMENTS/</a:t>
            </a:r>
            <a:endParaRPr/>
          </a:p>
          <a:p>
            <a:pPr indent="0" lvl="0" marL="0" rtl="0" algn="ctr">
              <a:lnSpc>
                <a:spcPct val="85000"/>
              </a:lnSpc>
              <a:spcBef>
                <a:spcPts val="0"/>
              </a:spcBef>
              <a:spcAft>
                <a:spcPts val="0"/>
              </a:spcAft>
              <a:buClr>
                <a:schemeClr val="dk2"/>
              </a:buClr>
              <a:buSzPct val="100000"/>
              <a:buFont typeface="Corbel"/>
              <a:buNone/>
            </a:pPr>
            <a:r>
              <a:rPr lang="en">
                <a:solidFill>
                  <a:srgbClr val="F16038"/>
                </a:solidFill>
              </a:rPr>
              <a:t>అదనపు డాక్యుమెంట్ అవసరాలు</a:t>
            </a:r>
            <a:endParaRPr>
              <a:solidFill>
                <a:srgbClr val="F16038"/>
              </a:solidFill>
            </a:endParaRPr>
          </a:p>
        </p:txBody>
      </p:sp>
      <p:pic>
        <p:nvPicPr>
          <p:cNvPr id="1580" name="Google Shape;1580;p186"/>
          <p:cNvPicPr preferRelativeResize="0"/>
          <p:nvPr/>
        </p:nvPicPr>
        <p:blipFill rotWithShape="1">
          <a:blip r:embed="rId3">
            <a:alphaModFix/>
          </a:blip>
          <a:srcRect b="0" l="0" r="0" t="0"/>
          <a:stretch/>
        </p:blipFill>
        <p:spPr>
          <a:xfrm>
            <a:off x="7891639" y="340578"/>
            <a:ext cx="845893" cy="818459"/>
          </a:xfrm>
          <a:prstGeom prst="rect">
            <a:avLst/>
          </a:prstGeom>
          <a:noFill/>
          <a:ln>
            <a:noFill/>
          </a:ln>
        </p:spPr>
      </p:pic>
      <p:graphicFrame>
        <p:nvGraphicFramePr>
          <p:cNvPr id="1581" name="Google Shape;1581;p186"/>
          <p:cNvGraphicFramePr/>
          <p:nvPr/>
        </p:nvGraphicFramePr>
        <p:xfrm>
          <a:off x="309575" y="1569900"/>
          <a:ext cx="3000000" cy="3000000"/>
        </p:xfrm>
        <a:graphic>
          <a:graphicData uri="http://schemas.openxmlformats.org/drawingml/2006/table">
            <a:tbl>
              <a:tblPr>
                <a:noFill/>
                <a:tableStyleId>{D9FB2F0D-551C-4CE9-B007-0F4A65762037}</a:tableStyleId>
              </a:tblPr>
              <a:tblGrid>
                <a:gridCol w="1662000"/>
                <a:gridCol w="6967650"/>
              </a:tblGrid>
              <a:tr h="285750">
                <a:tc>
                  <a:txBody>
                    <a:bodyPr/>
                    <a:lstStyle/>
                    <a:p>
                      <a:pPr indent="0" lvl="0" marL="0" rtl="0" algn="ctr">
                        <a:spcBef>
                          <a:spcPts val="0"/>
                        </a:spcBef>
                        <a:spcAft>
                          <a:spcPts val="0"/>
                        </a:spcAft>
                        <a:buNone/>
                      </a:pPr>
                      <a:r>
                        <a:rPr b="1" lang="en" sz="1500">
                          <a:solidFill>
                            <a:schemeClr val="lt1"/>
                          </a:solidFill>
                        </a:rPr>
                        <a:t>Age</a:t>
                      </a:r>
                      <a:endParaRPr b="1" sz="1500">
                        <a:solidFill>
                          <a:schemeClr val="lt1"/>
                        </a:solidFill>
                      </a:endParaRPr>
                    </a:p>
                    <a:p>
                      <a:pPr indent="0" lvl="0" marL="0" rtl="0" algn="ctr">
                        <a:spcBef>
                          <a:spcPts val="0"/>
                        </a:spcBef>
                        <a:spcAft>
                          <a:spcPts val="0"/>
                        </a:spcAft>
                        <a:buNone/>
                      </a:pPr>
                      <a:r>
                        <a:rPr b="1" lang="en" sz="1500">
                          <a:solidFill>
                            <a:srgbClr val="F08B54"/>
                          </a:solidFill>
                        </a:rPr>
                        <a:t>వయస్సు</a:t>
                      </a:r>
                      <a:endParaRPr b="1" sz="1500">
                        <a:solidFill>
                          <a:srgbClr val="F08B54"/>
                        </a:solidFill>
                      </a:endParaRPr>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94B3E"/>
                    </a:solidFill>
                  </a:tcPr>
                </a:tc>
                <a:tc>
                  <a:txBody>
                    <a:bodyPr/>
                    <a:lstStyle/>
                    <a:p>
                      <a:pPr indent="0" lvl="0" marL="0" rtl="0" algn="ctr">
                        <a:spcBef>
                          <a:spcPts val="0"/>
                        </a:spcBef>
                        <a:spcAft>
                          <a:spcPts val="0"/>
                        </a:spcAft>
                        <a:buNone/>
                      </a:pPr>
                      <a:r>
                        <a:rPr b="1" lang="en" sz="1500">
                          <a:solidFill>
                            <a:schemeClr val="lt1"/>
                          </a:solidFill>
                        </a:rPr>
                        <a:t>Document Requirements </a:t>
                      </a:r>
                      <a:endParaRPr b="1" sz="1500">
                        <a:solidFill>
                          <a:schemeClr val="lt1"/>
                        </a:solidFill>
                      </a:endParaRPr>
                    </a:p>
                    <a:p>
                      <a:pPr indent="0" lvl="0" marL="0" rtl="0" algn="ctr">
                        <a:spcBef>
                          <a:spcPts val="0"/>
                        </a:spcBef>
                        <a:spcAft>
                          <a:spcPts val="0"/>
                        </a:spcAft>
                        <a:buNone/>
                      </a:pPr>
                      <a:r>
                        <a:rPr b="1" lang="en" sz="1500">
                          <a:solidFill>
                            <a:srgbClr val="F08B54"/>
                          </a:solidFill>
                        </a:rPr>
                        <a:t>డాక్యుమెంట్ అవసరాలు</a:t>
                      </a:r>
                      <a:endParaRPr b="1" sz="1500">
                        <a:solidFill>
                          <a:srgbClr val="F08B54"/>
                        </a:solidFill>
                      </a:endParaRPr>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94B3E"/>
                    </a:solidFill>
                  </a:tcPr>
                </a:tc>
              </a:tr>
              <a:tr h="285750">
                <a:tc>
                  <a:txBody>
                    <a:bodyPr/>
                    <a:lstStyle/>
                    <a:p>
                      <a:pPr indent="0" lvl="0" marL="0" rtl="0" algn="ctr">
                        <a:spcBef>
                          <a:spcPts val="0"/>
                        </a:spcBef>
                        <a:spcAft>
                          <a:spcPts val="0"/>
                        </a:spcAft>
                        <a:buNone/>
                      </a:pPr>
                      <a:r>
                        <a:rPr b="1" lang="en" sz="1500"/>
                        <a:t>16</a:t>
                      </a:r>
                      <a:endParaRPr b="1" sz="1500"/>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5FBF7"/>
                    </a:solidFill>
                  </a:tcPr>
                </a:tc>
                <a:tc>
                  <a:txBody>
                    <a:bodyPr/>
                    <a:lstStyle/>
                    <a:p>
                      <a:pPr indent="0" lvl="0" marL="0" rtl="0" algn="ctr">
                        <a:spcBef>
                          <a:spcPts val="0"/>
                        </a:spcBef>
                        <a:spcAft>
                          <a:spcPts val="0"/>
                        </a:spcAft>
                        <a:buNone/>
                      </a:pPr>
                      <a:r>
                        <a:rPr b="1" lang="en" sz="1500"/>
                        <a:t>Court Order / </a:t>
                      </a:r>
                      <a:r>
                        <a:rPr b="1" lang="en" sz="1500">
                          <a:solidFill>
                            <a:srgbClr val="F16038"/>
                          </a:solidFill>
                        </a:rPr>
                        <a:t>కోర్టు ఆదేశము</a:t>
                      </a:r>
                      <a:endParaRPr b="1" sz="1500">
                        <a:solidFill>
                          <a:srgbClr val="F16038"/>
                        </a:solidFill>
                      </a:endParaRPr>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5FBF7"/>
                    </a:solidFill>
                  </a:tcPr>
                </a:tc>
              </a:tr>
              <a:tr h="285750">
                <a:tc>
                  <a:txBody>
                    <a:bodyPr/>
                    <a:lstStyle/>
                    <a:p>
                      <a:pPr indent="0" lvl="0" marL="0" rtl="0" algn="ctr">
                        <a:spcBef>
                          <a:spcPts val="0"/>
                        </a:spcBef>
                        <a:spcAft>
                          <a:spcPts val="0"/>
                        </a:spcAft>
                        <a:buNone/>
                      </a:pPr>
                      <a:r>
                        <a:rPr b="1" lang="en" sz="1500"/>
                        <a:t>17 and 18</a:t>
                      </a:r>
                      <a:endParaRPr b="1" sz="1500"/>
                    </a:p>
                  </a:txBody>
                  <a:tcPr marT="68575" marB="68575" marR="68575" marL="6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3F7ED"/>
                    </a:solidFill>
                  </a:tcPr>
                </a:tc>
                <a:tc>
                  <a:txBody>
                    <a:bodyPr/>
                    <a:lstStyle/>
                    <a:p>
                      <a:pPr indent="0" lvl="0" marL="0" rtl="0" algn="l">
                        <a:spcBef>
                          <a:spcPts val="0"/>
                        </a:spcBef>
                        <a:spcAft>
                          <a:spcPts val="0"/>
                        </a:spcAft>
                        <a:buClr>
                          <a:schemeClr val="dk1"/>
                        </a:buClr>
                        <a:buSzPts val="800"/>
                        <a:buFont typeface="Arial"/>
                        <a:buNone/>
                      </a:pPr>
                      <a:r>
                        <a:rPr b="1" lang="en" sz="1300"/>
                        <a:t>Attestation (documentation) that individual in not currently enrolled in school </a:t>
                      </a:r>
                      <a:r>
                        <a:rPr b="1" lang="en" sz="1300" u="sng"/>
                        <a:t>AND</a:t>
                      </a:r>
                      <a:r>
                        <a:rPr b="1" lang="en" sz="1300"/>
                        <a:t> any of the following </a:t>
                      </a:r>
                      <a:endParaRPr b="1" sz="1300"/>
                    </a:p>
                    <a:p>
                      <a:pPr indent="0" lvl="0" marL="0" rtl="0" algn="l">
                        <a:spcBef>
                          <a:spcPts val="0"/>
                        </a:spcBef>
                        <a:spcAft>
                          <a:spcPts val="0"/>
                        </a:spcAft>
                        <a:buClr>
                          <a:schemeClr val="dk1"/>
                        </a:buClr>
                        <a:buSzPts val="800"/>
                        <a:buFont typeface="Arial"/>
                        <a:buNone/>
                      </a:pPr>
                      <a:r>
                        <a:rPr b="1" lang="en" sz="1300">
                          <a:solidFill>
                            <a:srgbClr val="F16038"/>
                          </a:solidFill>
                        </a:rPr>
                        <a:t>ప్రస్తుతం పాఠశాలలో నమోదు చేసుకోలేదన్న ధృవీకరణతో పాటు, కింది వాటిలో ఏదైనా ఉండాలి</a:t>
                      </a:r>
                      <a:endParaRPr b="1" sz="1300">
                        <a:solidFill>
                          <a:srgbClr val="F16038"/>
                        </a:solidFill>
                      </a:endParaRPr>
                    </a:p>
                    <a:p>
                      <a:pPr indent="-241300" lvl="0" marL="342900" rtl="0" algn="l">
                        <a:spcBef>
                          <a:spcPts val="0"/>
                        </a:spcBef>
                        <a:spcAft>
                          <a:spcPts val="0"/>
                        </a:spcAft>
                        <a:buSzPts val="1200"/>
                        <a:buChar char="●"/>
                      </a:pPr>
                      <a:r>
                        <a:rPr b="1" lang="en" sz="1200"/>
                        <a:t>Parent Permission (on enrollment form)</a:t>
                      </a:r>
                      <a:endParaRPr b="1" sz="1200"/>
                    </a:p>
                    <a:p>
                      <a:pPr indent="0" lvl="0" marL="342900" rtl="0" algn="l">
                        <a:spcBef>
                          <a:spcPts val="0"/>
                        </a:spcBef>
                        <a:spcAft>
                          <a:spcPts val="0"/>
                        </a:spcAft>
                        <a:buNone/>
                      </a:pPr>
                      <a:r>
                        <a:rPr b="1" lang="en" sz="1200">
                          <a:solidFill>
                            <a:srgbClr val="F16038"/>
                          </a:solidFill>
                        </a:rPr>
                        <a:t>తల్లిదండ్రుల అనుమతి (నమోదు ఫారమ్‌పై)</a:t>
                      </a:r>
                      <a:endParaRPr b="1" sz="1200">
                        <a:solidFill>
                          <a:srgbClr val="F16038"/>
                        </a:solidFill>
                      </a:endParaRPr>
                    </a:p>
                    <a:p>
                      <a:pPr indent="-241300" lvl="0" marL="342900" rtl="0" algn="l">
                        <a:spcBef>
                          <a:spcPts val="0"/>
                        </a:spcBef>
                        <a:spcAft>
                          <a:spcPts val="0"/>
                        </a:spcAft>
                        <a:buSzPts val="1200"/>
                        <a:buChar char="●"/>
                      </a:pPr>
                      <a:r>
                        <a:rPr b="1" lang="en" sz="1200"/>
                        <a:t>Court Order </a:t>
                      </a:r>
                      <a:endParaRPr b="1" sz="1200"/>
                    </a:p>
                    <a:p>
                      <a:pPr indent="0" lvl="0" marL="342900" rtl="0" algn="l">
                        <a:spcBef>
                          <a:spcPts val="0"/>
                        </a:spcBef>
                        <a:spcAft>
                          <a:spcPts val="0"/>
                        </a:spcAft>
                        <a:buNone/>
                      </a:pPr>
                      <a:r>
                        <a:rPr b="1" lang="en" sz="1200">
                          <a:solidFill>
                            <a:srgbClr val="F16038"/>
                          </a:solidFill>
                        </a:rPr>
                        <a:t>కోర్టు ఆదేశము</a:t>
                      </a:r>
                      <a:endParaRPr b="1" sz="1200">
                        <a:solidFill>
                          <a:srgbClr val="F16038"/>
                        </a:solidFill>
                      </a:endParaRPr>
                    </a:p>
                    <a:p>
                      <a:pPr indent="-241300" lvl="0" marL="342900" rtl="0" algn="l">
                        <a:spcBef>
                          <a:spcPts val="0"/>
                        </a:spcBef>
                        <a:spcAft>
                          <a:spcPts val="0"/>
                        </a:spcAft>
                        <a:buSzPts val="1200"/>
                        <a:buChar char="●"/>
                      </a:pPr>
                      <a:r>
                        <a:rPr b="1" lang="en" sz="1200"/>
                        <a:t>Proof and/or attestation </a:t>
                      </a:r>
                      <a:r>
                        <a:rPr b="1" lang="en" sz="1200">
                          <a:solidFill>
                            <a:schemeClr val="dk1"/>
                          </a:solidFill>
                        </a:rPr>
                        <a:t>(documentation)</a:t>
                      </a:r>
                      <a:r>
                        <a:rPr b="1" lang="en" sz="1200"/>
                        <a:t> 17 or 18 year old lives separately from parent</a:t>
                      </a:r>
                      <a:endParaRPr b="1" sz="1200"/>
                    </a:p>
                    <a:p>
                      <a:pPr indent="0" lvl="0" marL="342900" rtl="0" algn="l">
                        <a:spcBef>
                          <a:spcPts val="0"/>
                        </a:spcBef>
                        <a:spcAft>
                          <a:spcPts val="0"/>
                        </a:spcAft>
                        <a:buNone/>
                      </a:pPr>
                      <a:r>
                        <a:rPr b="1" lang="en" sz="1200">
                          <a:solidFill>
                            <a:srgbClr val="F16038"/>
                          </a:solidFill>
                        </a:rPr>
                        <a:t>17 లేదా 18 సంవత్సరాల వయస్సు వారు తల్లిదండ్రుల నుండి విడిగా నివసిస్తున్నట్లు రుజువు మరియు/లేదా ధృవీకరణ </a:t>
                      </a:r>
                      <a:endParaRPr b="1" sz="1200">
                        <a:solidFill>
                          <a:srgbClr val="F16038"/>
                        </a:solidFill>
                      </a:endParaRPr>
                    </a:p>
                    <a:p>
                      <a:pPr indent="-241300" lvl="0" marL="342900" rtl="0" algn="l">
                        <a:spcBef>
                          <a:spcPts val="0"/>
                        </a:spcBef>
                        <a:spcAft>
                          <a:spcPts val="0"/>
                        </a:spcAft>
                        <a:buSzPts val="1200"/>
                        <a:buChar char="●"/>
                      </a:pPr>
                      <a:r>
                        <a:rPr b="1" lang="en" sz="1200"/>
                        <a:t>Proof and/or attestation of homelessness</a:t>
                      </a:r>
                      <a:endParaRPr b="1" sz="1200"/>
                    </a:p>
                    <a:p>
                      <a:pPr indent="0" lvl="0" marL="342900" rtl="0" algn="l">
                        <a:spcBef>
                          <a:spcPts val="0"/>
                        </a:spcBef>
                        <a:spcAft>
                          <a:spcPts val="0"/>
                        </a:spcAft>
                        <a:buNone/>
                      </a:pPr>
                      <a:r>
                        <a:rPr b="1" lang="en" sz="1200">
                          <a:solidFill>
                            <a:srgbClr val="F16038"/>
                          </a:solidFill>
                        </a:rPr>
                        <a:t>నిరాశ్రయతకు రుజువు మరియు/లేదా ధృవీకరణ</a:t>
                      </a:r>
                      <a:endParaRPr b="1" sz="800"/>
                    </a:p>
                  </a:txBody>
                  <a:tcPr marT="68575" marB="6857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3F7ED"/>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187"/>
          <p:cNvSpPr txBox="1"/>
          <p:nvPr>
            <p:ph type="title"/>
          </p:nvPr>
        </p:nvSpPr>
        <p:spPr>
          <a:xfrm>
            <a:off x="156886" y="4164302"/>
            <a:ext cx="4758015" cy="642025"/>
          </a:xfrm>
          <a:prstGeom prst="rect">
            <a:avLst/>
          </a:prstGeom>
          <a:noFill/>
          <a:ln>
            <a:noFill/>
          </a:ln>
        </p:spPr>
        <p:txBody>
          <a:bodyPr anchorCtr="0" anchor="ctr" bIns="34275" lIns="68575" spcFirstLastPara="1" rIns="68575" wrap="square" tIns="34275">
            <a:noAutofit/>
          </a:bodyPr>
          <a:lstStyle/>
          <a:p>
            <a:pPr indent="0" lvl="0" marL="0" rtl="0" algn="l">
              <a:lnSpc>
                <a:spcPct val="85000"/>
              </a:lnSpc>
              <a:spcBef>
                <a:spcPts val="0"/>
              </a:spcBef>
              <a:spcAft>
                <a:spcPts val="0"/>
              </a:spcAft>
              <a:buClr>
                <a:schemeClr val="dk2"/>
              </a:buClr>
              <a:buSzPts val="4500"/>
              <a:buFont typeface="Corbel"/>
              <a:buNone/>
            </a:pPr>
            <a:r>
              <a:rPr b="1" lang="en" sz="4500"/>
              <a:t>FIND A PROGRAM</a:t>
            </a:r>
            <a:endParaRPr sz="4500"/>
          </a:p>
        </p:txBody>
      </p:sp>
      <p:sp>
        <p:nvSpPr>
          <p:cNvPr id="1588" name="Google Shape;1588;p187"/>
          <p:cNvSpPr txBox="1"/>
          <p:nvPr>
            <p:ph idx="1" type="body"/>
          </p:nvPr>
        </p:nvSpPr>
        <p:spPr>
          <a:xfrm>
            <a:off x="562232" y="883215"/>
            <a:ext cx="4456510" cy="457200"/>
          </a:xfrm>
          <a:prstGeom prst="rect">
            <a:avLst/>
          </a:prstGeom>
          <a:noFill/>
          <a:ln>
            <a:noFill/>
          </a:ln>
        </p:spPr>
        <p:txBody>
          <a:bodyPr anchorCtr="0" anchor="t" bIns="34275" lIns="68575" spcFirstLastPara="1" rIns="68575" wrap="square" tIns="34275">
            <a:normAutofit fontScale="85000" lnSpcReduction="10000"/>
          </a:bodyPr>
          <a:lstStyle/>
          <a:p>
            <a:pPr indent="0" lvl="0" marL="0" rtl="0" algn="l">
              <a:lnSpc>
                <a:spcPct val="95000"/>
              </a:lnSpc>
              <a:spcBef>
                <a:spcPts val="0"/>
              </a:spcBef>
              <a:spcAft>
                <a:spcPts val="0"/>
              </a:spcAft>
              <a:buSzPct val="100000"/>
              <a:buNone/>
            </a:pPr>
            <a:r>
              <a:rPr lang="en" sz="2700">
                <a:solidFill>
                  <a:schemeClr val="dk1"/>
                </a:solidFill>
              </a:rPr>
              <a:t>https://tcall.tamu.edu/search.aspx</a:t>
            </a:r>
            <a:endParaRPr/>
          </a:p>
          <a:p>
            <a:pPr indent="0" lvl="0" marL="0" rtl="0" algn="l">
              <a:lnSpc>
                <a:spcPct val="95000"/>
              </a:lnSpc>
              <a:spcBef>
                <a:spcPts val="1100"/>
              </a:spcBef>
              <a:spcAft>
                <a:spcPts val="0"/>
              </a:spcAft>
              <a:buSzPct val="100000"/>
              <a:buNone/>
            </a:pPr>
            <a:r>
              <a:t/>
            </a:r>
            <a:endParaRPr/>
          </a:p>
        </p:txBody>
      </p:sp>
      <p:pic>
        <p:nvPicPr>
          <p:cNvPr descr="Texas Center for the Advancement of Literacy and Learning website, showing where finding an AEL program tab is." id="1589" name="Google Shape;1589;p187"/>
          <p:cNvPicPr preferRelativeResize="0"/>
          <p:nvPr>
            <p:ph idx="2" type="pic"/>
          </p:nvPr>
        </p:nvPicPr>
        <p:blipFill rotWithShape="1">
          <a:blip r:embed="rId3">
            <a:alphaModFix/>
          </a:blip>
          <a:srcRect b="0" l="0" r="0" t="0"/>
          <a:stretch/>
        </p:blipFill>
        <p:spPr>
          <a:xfrm>
            <a:off x="562232" y="1426041"/>
            <a:ext cx="7886700" cy="3658111"/>
          </a:xfrm>
          <a:prstGeom prst="rect">
            <a:avLst/>
          </a:prstGeom>
          <a:solidFill>
            <a:srgbClr val="E8F5FB"/>
          </a:solidFill>
          <a:ln>
            <a:noFill/>
          </a:ln>
        </p:spPr>
      </p:pic>
      <p:cxnSp>
        <p:nvCxnSpPr>
          <p:cNvPr descr="Arrow pointing at Find A Program tab." id="1590" name="Google Shape;1590;p187"/>
          <p:cNvCxnSpPr/>
          <p:nvPr/>
        </p:nvCxnSpPr>
        <p:spPr>
          <a:xfrm rot="10800000">
            <a:off x="1326807" y="2451271"/>
            <a:ext cx="457200" cy="457200"/>
          </a:xfrm>
          <a:prstGeom prst="straightConnector1">
            <a:avLst/>
          </a:prstGeom>
          <a:noFill/>
          <a:ln cap="flat" cmpd="sng" w="63500">
            <a:solidFill>
              <a:schemeClr val="accent3"/>
            </a:solidFill>
            <a:prstDash val="solid"/>
            <a:round/>
            <a:headEnd len="sm" w="sm" type="none"/>
            <a:tailEnd len="med" w="med" type="triangle"/>
          </a:ln>
        </p:spPr>
      </p:cxnSp>
      <p:sp>
        <p:nvSpPr>
          <p:cNvPr id="1591" name="Google Shape;1591;p187"/>
          <p:cNvSpPr txBox="1"/>
          <p:nvPr/>
        </p:nvSpPr>
        <p:spPr>
          <a:xfrm>
            <a:off x="463524" y="126001"/>
            <a:ext cx="7338060" cy="1131570"/>
          </a:xfrm>
          <a:prstGeom prst="rect">
            <a:avLst/>
          </a:prstGeom>
          <a:noFill/>
          <a:ln>
            <a:noFill/>
          </a:ln>
        </p:spPr>
        <p:txBody>
          <a:bodyPr anchorCtr="0" anchor="t" bIns="34275" lIns="68575" spcFirstLastPara="1" rIns="68575" wrap="square" tIns="34275">
            <a:normAutofit/>
          </a:bodyPr>
          <a:lstStyle/>
          <a:p>
            <a:pPr indent="0" lvl="0" marL="0" marR="0" rtl="0" algn="l">
              <a:lnSpc>
                <a:spcPct val="85000"/>
              </a:lnSpc>
              <a:spcBef>
                <a:spcPts val="0"/>
              </a:spcBef>
              <a:spcAft>
                <a:spcPts val="0"/>
              </a:spcAft>
              <a:buClr>
                <a:schemeClr val="dk2"/>
              </a:buClr>
              <a:buSzPts val="3000"/>
              <a:buFont typeface="Corbel"/>
              <a:buNone/>
            </a:pPr>
            <a:r>
              <a:rPr b="1" lang="en" sz="2600" cap="none">
                <a:solidFill>
                  <a:schemeClr val="dk2"/>
                </a:solidFill>
                <a:latin typeface="Corbel"/>
                <a:ea typeface="Corbel"/>
                <a:cs typeface="Corbel"/>
                <a:sym typeface="Corbel"/>
              </a:rPr>
              <a:t>HOW TO FIND A PROVIDER </a:t>
            </a:r>
            <a:endParaRPr b="1" sz="2600">
              <a:solidFill>
                <a:schemeClr val="dk2"/>
              </a:solidFill>
              <a:latin typeface="Corbel"/>
              <a:ea typeface="Corbel"/>
              <a:cs typeface="Corbel"/>
              <a:sym typeface="Corbel"/>
            </a:endParaRPr>
          </a:p>
          <a:p>
            <a:pPr indent="0" lvl="0" marL="0" marR="0" rtl="0" algn="l">
              <a:lnSpc>
                <a:spcPct val="85000"/>
              </a:lnSpc>
              <a:spcBef>
                <a:spcPts val="0"/>
              </a:spcBef>
              <a:spcAft>
                <a:spcPts val="0"/>
              </a:spcAft>
              <a:buClr>
                <a:schemeClr val="dk2"/>
              </a:buClr>
              <a:buSzPts val="3000"/>
              <a:buFont typeface="Corbel"/>
              <a:buNone/>
            </a:pPr>
            <a:r>
              <a:rPr b="1" lang="en" sz="2600">
                <a:solidFill>
                  <a:srgbClr val="F16038"/>
                </a:solidFill>
                <a:latin typeface="Corbel"/>
                <a:ea typeface="Corbel"/>
                <a:cs typeface="Corbel"/>
                <a:sym typeface="Corbel"/>
              </a:rPr>
              <a:t>ప్రొవైడర్‌ను ఎలా కనుగొనాలి</a:t>
            </a:r>
            <a:endParaRPr b="1" sz="2600" cap="none">
              <a:solidFill>
                <a:srgbClr val="F16038"/>
              </a:solidFill>
              <a:latin typeface="Corbel"/>
              <a:ea typeface="Corbel"/>
              <a:cs typeface="Corbel"/>
              <a:sym typeface="Corbel"/>
            </a:endParaRPr>
          </a:p>
        </p:txBody>
      </p:sp>
      <p:pic>
        <p:nvPicPr>
          <p:cNvPr id="1592" name="Google Shape;1592;p187"/>
          <p:cNvPicPr preferRelativeResize="0"/>
          <p:nvPr/>
        </p:nvPicPr>
        <p:blipFill rotWithShape="1">
          <a:blip r:embed="rId4">
            <a:alphaModFix/>
          </a:blip>
          <a:srcRect b="0" l="0" r="0" t="0"/>
          <a:stretch/>
        </p:blipFill>
        <p:spPr>
          <a:xfrm>
            <a:off x="7900292" y="319484"/>
            <a:ext cx="845893" cy="8230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90"/>
                                        </p:tgtEl>
                                        <p:attrNameLst>
                                          <p:attrName>style.visibility</p:attrName>
                                        </p:attrNameLst>
                                      </p:cBhvr>
                                      <p:to>
                                        <p:strVal val="visible"/>
                                      </p:to>
                                    </p:set>
                                    <p:animEffect filter="fade" transition="in">
                                      <p:cBhvr>
                                        <p:cTn dur="1000"/>
                                        <p:tgtEl>
                                          <p:spTgt spid="1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3" name="Shape 773"/>
        <p:cNvGrpSpPr/>
        <p:nvPr/>
      </p:nvGrpSpPr>
      <p:grpSpPr>
        <a:xfrm>
          <a:off x="0" y="0"/>
          <a:ext cx="0" cy="0"/>
          <a:chOff x="0" y="0"/>
          <a:chExt cx="0" cy="0"/>
        </a:xfrm>
      </p:grpSpPr>
      <p:grpSp>
        <p:nvGrpSpPr>
          <p:cNvPr id="774" name="Google Shape;774;p116"/>
          <p:cNvGrpSpPr/>
          <p:nvPr/>
        </p:nvGrpSpPr>
        <p:grpSpPr>
          <a:xfrm>
            <a:off x="4114813" y="236150"/>
            <a:ext cx="4701540" cy="4632551"/>
            <a:chOff x="5486400" y="697991"/>
            <a:chExt cx="6268720" cy="5462270"/>
          </a:xfrm>
        </p:grpSpPr>
        <p:sp>
          <p:nvSpPr>
            <p:cNvPr id="775" name="Google Shape;775;p116"/>
            <p:cNvSpPr/>
            <p:nvPr/>
          </p:nvSpPr>
          <p:spPr>
            <a:xfrm>
              <a:off x="5486400" y="697991"/>
              <a:ext cx="6268720" cy="5462270"/>
            </a:xfrm>
            <a:custGeom>
              <a:rect b="b" l="l" r="r" t="t"/>
              <a:pathLst>
                <a:path extrusionOk="0" h="5462270" w="6268720">
                  <a:moveTo>
                    <a:pt x="6268211" y="0"/>
                  </a:moveTo>
                  <a:lnTo>
                    <a:pt x="0" y="0"/>
                  </a:lnTo>
                  <a:lnTo>
                    <a:pt x="0" y="5462016"/>
                  </a:lnTo>
                  <a:lnTo>
                    <a:pt x="6268211" y="5462016"/>
                  </a:lnTo>
                  <a:lnTo>
                    <a:pt x="6268211" y="0"/>
                  </a:lnTo>
                  <a:close/>
                </a:path>
              </a:pathLst>
            </a:custGeom>
            <a:solidFill>
              <a:srgbClr val="00519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76" name="Google Shape;776;p116"/>
            <p:cNvSpPr/>
            <p:nvPr/>
          </p:nvSpPr>
          <p:spPr>
            <a:xfrm>
              <a:off x="5902451" y="1685544"/>
              <a:ext cx="5486400" cy="0"/>
            </a:xfrm>
            <a:custGeom>
              <a:rect b="b" l="l" r="r" t="t"/>
              <a:pathLst>
                <a:path extrusionOk="0" h="120000" w="5486400">
                  <a:moveTo>
                    <a:pt x="0" y="0"/>
                  </a:moveTo>
                  <a:lnTo>
                    <a:pt x="5486400" y="0"/>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grpSp>
      <p:sp>
        <p:nvSpPr>
          <p:cNvPr id="777" name="Google Shape;777;p116"/>
          <p:cNvSpPr txBox="1"/>
          <p:nvPr/>
        </p:nvSpPr>
        <p:spPr>
          <a:xfrm>
            <a:off x="4191550" y="280425"/>
            <a:ext cx="4767300" cy="4337400"/>
          </a:xfrm>
          <a:prstGeom prst="rect">
            <a:avLst/>
          </a:prstGeom>
          <a:noFill/>
          <a:ln>
            <a:noFill/>
          </a:ln>
        </p:spPr>
        <p:txBody>
          <a:bodyPr anchorCtr="0" anchor="t" bIns="0" lIns="0" spcFirstLastPara="1" rIns="0" wrap="square" tIns="45725">
            <a:spAutoFit/>
          </a:bodyPr>
          <a:lstStyle/>
          <a:p>
            <a:pPr indent="0" lvl="0" marL="0" marR="419100" rtl="0" algn="ctr">
              <a:lnSpc>
                <a:spcPct val="107857"/>
              </a:lnSpc>
              <a:spcBef>
                <a:spcPts val="0"/>
              </a:spcBef>
              <a:spcAft>
                <a:spcPts val="0"/>
              </a:spcAft>
              <a:buNone/>
            </a:pPr>
            <a:r>
              <a:rPr b="0" lang="en" sz="2200">
                <a:solidFill>
                  <a:srgbClr val="FFFFFF"/>
                </a:solidFill>
                <a:latin typeface="Calibri"/>
                <a:ea typeface="Calibri"/>
                <a:cs typeface="Calibri"/>
                <a:sym typeface="Calibri"/>
              </a:rPr>
              <a:t>2-1-1: OPTION 1 / </a:t>
            </a:r>
            <a:r>
              <a:rPr lang="en" sz="2200">
                <a:solidFill>
                  <a:srgbClr val="F08B54"/>
                </a:solidFill>
                <a:latin typeface="Calibri"/>
                <a:ea typeface="Calibri"/>
                <a:cs typeface="Calibri"/>
                <a:sym typeface="Calibri"/>
              </a:rPr>
              <a:t>2-1-1: ఆప్షన్ 1</a:t>
            </a:r>
            <a:endParaRPr sz="2200">
              <a:solidFill>
                <a:srgbClr val="F08B54"/>
              </a:solidFill>
              <a:latin typeface="Calibri"/>
              <a:ea typeface="Calibri"/>
              <a:cs typeface="Calibri"/>
              <a:sym typeface="Calibri"/>
            </a:endParaRPr>
          </a:p>
          <a:p>
            <a:pPr indent="0" lvl="0" marL="0" marR="419100" rtl="0" algn="ctr">
              <a:lnSpc>
                <a:spcPct val="107857"/>
              </a:lnSpc>
              <a:spcBef>
                <a:spcPts val="0"/>
              </a:spcBef>
              <a:spcAft>
                <a:spcPts val="0"/>
              </a:spcAft>
              <a:buNone/>
            </a:pPr>
            <a:r>
              <a:rPr b="0" lang="en" sz="2200">
                <a:solidFill>
                  <a:srgbClr val="FFFFFF"/>
                </a:solidFill>
                <a:latin typeface="Calibri"/>
                <a:ea typeface="Calibri"/>
                <a:cs typeface="Calibri"/>
                <a:sym typeface="Calibri"/>
              </a:rPr>
              <a:t>FOR ALL OF </a:t>
            </a:r>
            <a:r>
              <a:rPr lang="en" sz="2200">
                <a:solidFill>
                  <a:srgbClr val="FFFFFF"/>
                </a:solidFill>
                <a:latin typeface="Calibri"/>
                <a:ea typeface="Calibri"/>
                <a:cs typeface="Calibri"/>
                <a:sym typeface="Calibri"/>
              </a:rPr>
              <a:t>T</a:t>
            </a:r>
            <a:r>
              <a:rPr b="0" lang="en" sz="2200">
                <a:solidFill>
                  <a:srgbClr val="FFFFFF"/>
                </a:solidFill>
                <a:latin typeface="Calibri"/>
                <a:ea typeface="Calibri"/>
                <a:cs typeface="Calibri"/>
                <a:sym typeface="Calibri"/>
              </a:rPr>
              <a:t>EXAS/</a:t>
            </a:r>
            <a:r>
              <a:rPr lang="en" sz="1800">
                <a:solidFill>
                  <a:srgbClr val="F08B54"/>
                </a:solidFill>
                <a:latin typeface="Calibri"/>
                <a:ea typeface="Calibri"/>
                <a:cs typeface="Calibri"/>
                <a:sym typeface="Calibri"/>
              </a:rPr>
              <a:t>టెక్సాస్ మొత్తం</a:t>
            </a:r>
            <a:endParaRPr sz="1800">
              <a:solidFill>
                <a:srgbClr val="F08B54"/>
              </a:solidFill>
              <a:latin typeface="Calibri"/>
              <a:ea typeface="Calibri"/>
              <a:cs typeface="Calibri"/>
              <a:sym typeface="Calibri"/>
            </a:endParaRPr>
          </a:p>
          <a:p>
            <a:pPr indent="-222250" lvl="0" marL="228600" marR="0" rtl="0" algn="l">
              <a:lnSpc>
                <a:spcPct val="100000"/>
              </a:lnSpc>
              <a:spcBef>
                <a:spcPts val="14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Available 24/7 </a:t>
            </a:r>
            <a:endParaRPr sz="2100">
              <a:solidFill>
                <a:srgbClr val="FFFFFF"/>
              </a:solidFill>
              <a:latin typeface="Calibri"/>
              <a:ea typeface="Calibri"/>
              <a:cs typeface="Calibri"/>
              <a:sym typeface="Calibri"/>
            </a:endParaRPr>
          </a:p>
          <a:p>
            <a:pPr indent="0" lvl="0" marL="228600" marR="0" rtl="0" algn="l">
              <a:lnSpc>
                <a:spcPct val="100000"/>
              </a:lnSpc>
              <a:spcBef>
                <a:spcPts val="0"/>
              </a:spcBef>
              <a:spcAft>
                <a:spcPts val="0"/>
              </a:spcAft>
              <a:buNone/>
            </a:pPr>
            <a:r>
              <a:rPr lang="en" sz="2100">
                <a:solidFill>
                  <a:srgbClr val="F08B54"/>
                </a:solidFill>
                <a:latin typeface="Calibri"/>
                <a:ea typeface="Calibri"/>
                <a:cs typeface="Calibri"/>
                <a:sym typeface="Calibri"/>
              </a:rPr>
              <a:t>24/7 అందుబాటులో వుంది</a:t>
            </a:r>
            <a:endParaRPr sz="2100">
              <a:solidFill>
                <a:srgbClr val="F08B54"/>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Free &amp; Confidential </a:t>
            </a:r>
            <a:endParaRPr sz="2100">
              <a:solidFill>
                <a:srgbClr val="FFFFFF"/>
              </a:solidFill>
              <a:latin typeface="Calibri"/>
              <a:ea typeface="Calibri"/>
              <a:cs typeface="Calibri"/>
              <a:sym typeface="Calibri"/>
            </a:endParaRPr>
          </a:p>
          <a:p>
            <a:pPr indent="0" lvl="0" marL="228600" marR="0" rtl="0" algn="l">
              <a:lnSpc>
                <a:spcPct val="100000"/>
              </a:lnSpc>
              <a:spcBef>
                <a:spcPts val="0"/>
              </a:spcBef>
              <a:spcAft>
                <a:spcPts val="0"/>
              </a:spcAft>
              <a:buNone/>
            </a:pPr>
            <a:r>
              <a:rPr lang="en" sz="2100">
                <a:solidFill>
                  <a:srgbClr val="F08B54"/>
                </a:solidFill>
                <a:latin typeface="Calibri"/>
                <a:ea typeface="Calibri"/>
                <a:cs typeface="Calibri"/>
                <a:sym typeface="Calibri"/>
              </a:rPr>
              <a:t>ఉచితం మరియు గోప్యంగా ఉంటుంది </a:t>
            </a:r>
            <a:endParaRPr sz="2100">
              <a:solidFill>
                <a:srgbClr val="F08B54"/>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Multi-lingual </a:t>
            </a:r>
            <a:endParaRPr sz="2100">
              <a:solidFill>
                <a:srgbClr val="FFFFFF"/>
              </a:solidFill>
              <a:latin typeface="Calibri"/>
              <a:ea typeface="Calibri"/>
              <a:cs typeface="Calibri"/>
              <a:sym typeface="Calibri"/>
            </a:endParaRPr>
          </a:p>
          <a:p>
            <a:pPr indent="0" lvl="0" marL="228600" marR="0" rtl="0" algn="l">
              <a:lnSpc>
                <a:spcPct val="100000"/>
              </a:lnSpc>
              <a:spcBef>
                <a:spcPts val="0"/>
              </a:spcBef>
              <a:spcAft>
                <a:spcPts val="0"/>
              </a:spcAft>
              <a:buNone/>
            </a:pPr>
            <a:r>
              <a:rPr lang="en" sz="2100">
                <a:solidFill>
                  <a:srgbClr val="F08B54"/>
                </a:solidFill>
                <a:latin typeface="Calibri"/>
                <a:ea typeface="Calibri"/>
                <a:cs typeface="Calibri"/>
                <a:sym typeface="Calibri"/>
              </a:rPr>
              <a:t>బహు బాషలలో ఉంది</a:t>
            </a:r>
            <a:endParaRPr sz="2100">
              <a:solidFill>
                <a:srgbClr val="F08B54"/>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Available by phone or online </a:t>
            </a:r>
            <a:endParaRPr sz="2100">
              <a:solidFill>
                <a:srgbClr val="FFFFFF"/>
              </a:solidFill>
              <a:latin typeface="Calibri"/>
              <a:ea typeface="Calibri"/>
              <a:cs typeface="Calibri"/>
              <a:sym typeface="Calibri"/>
            </a:endParaRPr>
          </a:p>
          <a:p>
            <a:pPr indent="0" lvl="0" marL="228600" marR="0" rtl="0" algn="l">
              <a:lnSpc>
                <a:spcPct val="100000"/>
              </a:lnSpc>
              <a:spcBef>
                <a:spcPts val="0"/>
              </a:spcBef>
              <a:spcAft>
                <a:spcPts val="0"/>
              </a:spcAft>
              <a:buNone/>
            </a:pPr>
            <a:r>
              <a:rPr lang="en" sz="1500">
                <a:solidFill>
                  <a:srgbClr val="F08B54"/>
                </a:solidFill>
                <a:latin typeface="Calibri"/>
                <a:ea typeface="Calibri"/>
                <a:cs typeface="Calibri"/>
                <a:sym typeface="Calibri"/>
              </a:rPr>
              <a:t>ఫొనులోను లేదా ఆన్‌లైన్‌లో  అందుబాటులో ఉంది</a:t>
            </a:r>
            <a:endParaRPr sz="1500">
              <a:solidFill>
                <a:srgbClr val="F08B54"/>
              </a:solidFill>
              <a:latin typeface="Calibri"/>
              <a:ea typeface="Calibri"/>
              <a:cs typeface="Calibri"/>
              <a:sym typeface="Calibri"/>
            </a:endParaRPr>
          </a:p>
          <a:p>
            <a:pPr indent="-222250" lvl="0" marL="228600" marR="0" rtl="0" algn="l">
              <a:lnSpc>
                <a:spcPct val="100000"/>
              </a:lnSpc>
              <a:spcBef>
                <a:spcPts val="500"/>
              </a:spcBef>
              <a:spcAft>
                <a:spcPts val="0"/>
              </a:spcAft>
              <a:buClr>
                <a:srgbClr val="FFFFFF"/>
              </a:buClr>
              <a:buSzPts val="2100"/>
              <a:buFont typeface="Arial"/>
              <a:buChar char="•"/>
            </a:pPr>
            <a:r>
              <a:rPr lang="en" sz="2100">
                <a:solidFill>
                  <a:srgbClr val="FFFFFF"/>
                </a:solidFill>
                <a:latin typeface="Calibri"/>
                <a:ea typeface="Calibri"/>
                <a:cs typeface="Calibri"/>
                <a:sym typeface="Calibri"/>
              </a:rPr>
              <a:t>182,659 calls &amp; chats in 2022  </a:t>
            </a:r>
            <a:endParaRPr sz="2100">
              <a:solidFill>
                <a:srgbClr val="FFFFFF"/>
              </a:solidFill>
              <a:latin typeface="Calibri"/>
              <a:ea typeface="Calibri"/>
              <a:cs typeface="Calibri"/>
              <a:sym typeface="Calibri"/>
            </a:endParaRPr>
          </a:p>
          <a:p>
            <a:pPr indent="-114300" lvl="0" marL="342900" marR="0" rtl="0" algn="l">
              <a:lnSpc>
                <a:spcPct val="100000"/>
              </a:lnSpc>
              <a:spcBef>
                <a:spcPts val="0"/>
              </a:spcBef>
              <a:spcAft>
                <a:spcPts val="0"/>
              </a:spcAft>
              <a:buNone/>
            </a:pPr>
            <a:r>
              <a:rPr lang="en" sz="2000">
                <a:solidFill>
                  <a:srgbClr val="F08B54"/>
                </a:solidFill>
                <a:latin typeface="Calibri"/>
                <a:ea typeface="Calibri"/>
                <a:cs typeface="Calibri"/>
                <a:sym typeface="Calibri"/>
              </a:rPr>
              <a:t>2022లో 182,659 కాల్స్ మరియు చాట్‌లు</a:t>
            </a:r>
            <a:endParaRPr sz="2000">
              <a:solidFill>
                <a:srgbClr val="F08B54"/>
              </a:solidFill>
              <a:latin typeface="Calibri"/>
              <a:ea typeface="Calibri"/>
              <a:cs typeface="Calibri"/>
              <a:sym typeface="Calibri"/>
            </a:endParaRPr>
          </a:p>
        </p:txBody>
      </p:sp>
      <p:pic>
        <p:nvPicPr>
          <p:cNvPr id="778" name="Google Shape;778;p116"/>
          <p:cNvPicPr preferRelativeResize="0"/>
          <p:nvPr/>
        </p:nvPicPr>
        <p:blipFill rotWithShape="1">
          <a:blip r:embed="rId3">
            <a:alphaModFix/>
          </a:blip>
          <a:srcRect b="0" l="0" r="0" t="0"/>
          <a:stretch/>
        </p:blipFill>
        <p:spPr>
          <a:xfrm>
            <a:off x="0" y="0"/>
            <a:ext cx="4114800" cy="5143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188"/>
          <p:cNvSpPr txBox="1"/>
          <p:nvPr>
            <p:ph type="title"/>
          </p:nvPr>
        </p:nvSpPr>
        <p:spPr>
          <a:xfrm>
            <a:off x="79088" y="4139313"/>
            <a:ext cx="4972050" cy="85725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85000"/>
              </a:lnSpc>
              <a:spcBef>
                <a:spcPts val="0"/>
              </a:spcBef>
              <a:spcAft>
                <a:spcPts val="0"/>
              </a:spcAft>
              <a:buClr>
                <a:schemeClr val="dk2"/>
              </a:buClr>
              <a:buSzPct val="100000"/>
              <a:buFont typeface="Corbel"/>
              <a:buNone/>
            </a:pPr>
            <a:r>
              <a:rPr b="1" lang="en" sz="4500"/>
              <a:t>FINDING A PROGRAM</a:t>
            </a:r>
            <a:endParaRPr/>
          </a:p>
        </p:txBody>
      </p:sp>
      <p:sp>
        <p:nvSpPr>
          <p:cNvPr id="1599" name="Google Shape;1599;p188"/>
          <p:cNvSpPr txBox="1"/>
          <p:nvPr>
            <p:ph idx="2" type="body"/>
          </p:nvPr>
        </p:nvSpPr>
        <p:spPr>
          <a:xfrm>
            <a:off x="4663389" y="4665648"/>
            <a:ext cx="4114800" cy="457200"/>
          </a:xfrm>
          <a:prstGeom prst="rect">
            <a:avLst/>
          </a:prstGeom>
          <a:noFill/>
          <a:ln>
            <a:noFill/>
          </a:ln>
        </p:spPr>
        <p:txBody>
          <a:bodyPr anchorCtr="0" anchor="t" bIns="34275" lIns="68575" spcFirstLastPara="1" rIns="68575" wrap="square" tIns="34275">
            <a:normAutofit/>
          </a:bodyPr>
          <a:lstStyle/>
          <a:p>
            <a:pPr indent="0" lvl="0" marL="0" rtl="0" algn="l">
              <a:lnSpc>
                <a:spcPct val="95000"/>
              </a:lnSpc>
              <a:spcBef>
                <a:spcPts val="0"/>
              </a:spcBef>
              <a:spcAft>
                <a:spcPts val="0"/>
              </a:spcAft>
              <a:buSzPts val="2100"/>
              <a:buNone/>
            </a:pPr>
            <a:r>
              <a:rPr lang="en" sz="2100"/>
              <a:t>https://tcall.tamu.edu/search.aspx</a:t>
            </a:r>
            <a:endParaRPr/>
          </a:p>
          <a:p>
            <a:pPr indent="0" lvl="0" marL="0" rtl="0" algn="l">
              <a:lnSpc>
                <a:spcPct val="95000"/>
              </a:lnSpc>
              <a:spcBef>
                <a:spcPts val="1100"/>
              </a:spcBef>
              <a:spcAft>
                <a:spcPts val="0"/>
              </a:spcAft>
              <a:buSzPts val="1400"/>
              <a:buNone/>
            </a:pPr>
            <a:r>
              <a:t/>
            </a:r>
            <a:endParaRPr/>
          </a:p>
        </p:txBody>
      </p:sp>
      <p:cxnSp>
        <p:nvCxnSpPr>
          <p:cNvPr descr="Arrow pointing to blank box where city must be entered.  " id="1600" name="Google Shape;1600;p188"/>
          <p:cNvCxnSpPr/>
          <p:nvPr/>
        </p:nvCxnSpPr>
        <p:spPr>
          <a:xfrm rot="10800000">
            <a:off x="2743200" y="2400300"/>
            <a:ext cx="628650" cy="0"/>
          </a:xfrm>
          <a:prstGeom prst="straightConnector1">
            <a:avLst/>
          </a:prstGeom>
          <a:noFill/>
          <a:ln cap="flat" cmpd="sng" w="63500">
            <a:solidFill>
              <a:srgbClr val="C00000"/>
            </a:solidFill>
            <a:prstDash val="solid"/>
            <a:round/>
            <a:headEnd len="sm" w="sm" type="none"/>
            <a:tailEnd len="med" w="med" type="triangle"/>
          </a:ln>
        </p:spPr>
      </p:cxnSp>
      <p:pic>
        <p:nvPicPr>
          <p:cNvPr id="1601" name="Google Shape;1601;p188"/>
          <p:cNvPicPr preferRelativeResize="0"/>
          <p:nvPr>
            <p:ph idx="1" type="body"/>
          </p:nvPr>
        </p:nvPicPr>
        <p:blipFill rotWithShape="1">
          <a:blip r:embed="rId3">
            <a:alphaModFix/>
          </a:blip>
          <a:srcRect b="0" l="0" r="0" t="0"/>
          <a:stretch/>
        </p:blipFill>
        <p:spPr>
          <a:xfrm>
            <a:off x="729568" y="477852"/>
            <a:ext cx="7867641" cy="40900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00"/>
                                        </p:tgtEl>
                                        <p:attrNameLst>
                                          <p:attrName>style.visibility</p:attrName>
                                        </p:attrNameLst>
                                      </p:cBhvr>
                                      <p:to>
                                        <p:strVal val="visible"/>
                                      </p:to>
                                    </p:set>
                                    <p:animEffect filter="fade" transition="in">
                                      <p:cBhvr>
                                        <p:cTn dur="1000"/>
                                        <p:tgtEl>
                                          <p:spTgt spid="1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189"/>
          <p:cNvSpPr txBox="1"/>
          <p:nvPr>
            <p:ph type="title"/>
          </p:nvPr>
        </p:nvSpPr>
        <p:spPr>
          <a:xfrm>
            <a:off x="902189" y="213132"/>
            <a:ext cx="7338060" cy="1131570"/>
          </a:xfrm>
          <a:prstGeom prst="rect">
            <a:avLst/>
          </a:prstGeom>
          <a:noFill/>
          <a:ln>
            <a:noFill/>
          </a:ln>
        </p:spPr>
        <p:txBody>
          <a:bodyPr anchorCtr="0" anchor="ctr" bIns="34275" lIns="68575" spcFirstLastPara="1" rIns="68575" wrap="square" tIns="34275">
            <a:normAutofit/>
          </a:bodyPr>
          <a:lstStyle/>
          <a:p>
            <a:pPr indent="0" lvl="0" marL="0" rtl="0" algn="l">
              <a:lnSpc>
                <a:spcPct val="85000"/>
              </a:lnSpc>
              <a:spcBef>
                <a:spcPts val="0"/>
              </a:spcBef>
              <a:spcAft>
                <a:spcPts val="0"/>
              </a:spcAft>
              <a:buClr>
                <a:schemeClr val="dk2"/>
              </a:buClr>
              <a:buSzPts val="3000"/>
              <a:buFont typeface="Corbel"/>
              <a:buNone/>
            </a:pPr>
            <a:r>
              <a:rPr lang="en"/>
              <a:t>WHAT IS AEL DOING IN YOUR COMMUNITY?</a:t>
            </a:r>
            <a:endParaRPr/>
          </a:p>
        </p:txBody>
      </p:sp>
      <p:pic>
        <p:nvPicPr>
          <p:cNvPr descr="Example of results page.  This screenshot is showing results for Austin Community College.  " id="1608" name="Google Shape;1608;p189"/>
          <p:cNvPicPr preferRelativeResize="0"/>
          <p:nvPr/>
        </p:nvPicPr>
        <p:blipFill rotWithShape="1">
          <a:blip r:embed="rId3">
            <a:alphaModFix/>
          </a:blip>
          <a:srcRect b="0" l="0" r="0" t="0"/>
          <a:stretch/>
        </p:blipFill>
        <p:spPr>
          <a:xfrm>
            <a:off x="459397" y="516024"/>
            <a:ext cx="8225204" cy="4352717"/>
          </a:xfrm>
          <a:prstGeom prst="rect">
            <a:avLst/>
          </a:prstGeom>
          <a:noFill/>
          <a:ln cap="flat" cmpd="sng" w="107950">
            <a:solidFill>
              <a:srgbClr val="619EDE"/>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2" name="Shape 1612"/>
        <p:cNvGrpSpPr/>
        <p:nvPr/>
      </p:nvGrpSpPr>
      <p:grpSpPr>
        <a:xfrm>
          <a:off x="0" y="0"/>
          <a:ext cx="0" cy="0"/>
          <a:chOff x="0" y="0"/>
          <a:chExt cx="0" cy="0"/>
        </a:xfrm>
      </p:grpSpPr>
      <p:sp>
        <p:nvSpPr>
          <p:cNvPr id="1613" name="Google Shape;1613;p190"/>
          <p:cNvSpPr/>
          <p:nvPr/>
        </p:nvSpPr>
        <p:spPr>
          <a:xfrm>
            <a:off x="2286" y="1544259"/>
            <a:ext cx="9141714" cy="1371600"/>
          </a:xfrm>
          <a:prstGeom prst="rect">
            <a:avLst/>
          </a:prstGeom>
          <a:solidFill>
            <a:schemeClr val="dk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14" name="Google Shape;1614;p190"/>
          <p:cNvSpPr/>
          <p:nvPr/>
        </p:nvSpPr>
        <p:spPr>
          <a:xfrm>
            <a:off x="0" y="0"/>
            <a:ext cx="3473246"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pic>
        <p:nvPicPr>
          <p:cNvPr id="1615" name="Google Shape;1615;p190" title="Texas Workforce Commission Icon"/>
          <p:cNvPicPr preferRelativeResize="0"/>
          <p:nvPr/>
        </p:nvPicPr>
        <p:blipFill rotWithShape="1">
          <a:blip r:embed="rId3">
            <a:alphaModFix/>
          </a:blip>
          <a:srcRect b="0" l="0" r="0" t="0"/>
          <a:stretch/>
        </p:blipFill>
        <p:spPr>
          <a:xfrm>
            <a:off x="475707" y="1338169"/>
            <a:ext cx="2530991" cy="2436078"/>
          </a:xfrm>
          <a:prstGeom prst="rect">
            <a:avLst/>
          </a:prstGeom>
          <a:noFill/>
          <a:ln>
            <a:noFill/>
          </a:ln>
        </p:spPr>
      </p:pic>
      <p:sp>
        <p:nvSpPr>
          <p:cNvPr id="1616" name="Google Shape;1616;p190"/>
          <p:cNvSpPr/>
          <p:nvPr/>
        </p:nvSpPr>
        <p:spPr>
          <a:xfrm>
            <a:off x="3473245" y="0"/>
            <a:ext cx="5670755"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1617" name="Google Shape;1617;p190"/>
          <p:cNvSpPr/>
          <p:nvPr/>
        </p:nvSpPr>
        <p:spPr>
          <a:xfrm>
            <a:off x="3473245" y="1544259"/>
            <a:ext cx="5670755" cy="13716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18" name="Google Shape;1618;p190"/>
          <p:cNvSpPr txBox="1"/>
          <p:nvPr>
            <p:ph type="title"/>
          </p:nvPr>
        </p:nvSpPr>
        <p:spPr>
          <a:xfrm>
            <a:off x="3722435" y="1645920"/>
            <a:ext cx="5179249" cy="1304510"/>
          </a:xfrm>
          <a:prstGeom prst="rect">
            <a:avLst/>
          </a:prstGeom>
          <a:noFill/>
          <a:ln>
            <a:noFill/>
          </a:ln>
        </p:spPr>
        <p:txBody>
          <a:bodyPr anchorCtr="0" anchor="ctr" bIns="34275" lIns="68575" spcFirstLastPara="1" rIns="68575" wrap="square" tIns="34275">
            <a:normAutofit/>
          </a:bodyPr>
          <a:lstStyle/>
          <a:p>
            <a:pPr indent="0" lvl="0" marL="0" rtl="0" algn="ctr">
              <a:lnSpc>
                <a:spcPct val="80000"/>
              </a:lnSpc>
              <a:spcBef>
                <a:spcPts val="0"/>
              </a:spcBef>
              <a:spcAft>
                <a:spcPts val="0"/>
              </a:spcAft>
              <a:buClr>
                <a:schemeClr val="dk2"/>
              </a:buClr>
              <a:buSzPts val="4500"/>
              <a:buFont typeface="Corbel"/>
              <a:buNone/>
            </a:pPr>
            <a:r>
              <a:rPr b="1" lang="en">
                <a:solidFill>
                  <a:schemeClr val="dk2"/>
                </a:solidFill>
              </a:rPr>
              <a:t>THANK YOU!</a:t>
            </a:r>
            <a:endParaRPr b="1">
              <a:solidFill>
                <a:schemeClr val="dk2"/>
              </a:solidFill>
            </a:endParaRPr>
          </a:p>
          <a:p>
            <a:pPr indent="0" lvl="0" marL="0" rtl="0" algn="ctr">
              <a:lnSpc>
                <a:spcPct val="80000"/>
              </a:lnSpc>
              <a:spcBef>
                <a:spcPts val="0"/>
              </a:spcBef>
              <a:spcAft>
                <a:spcPts val="0"/>
              </a:spcAft>
              <a:buClr>
                <a:schemeClr val="dk2"/>
              </a:buClr>
              <a:buSzPts val="4500"/>
              <a:buFont typeface="Corbel"/>
              <a:buNone/>
            </a:pPr>
            <a:r>
              <a:rPr b="1" lang="en">
                <a:solidFill>
                  <a:srgbClr val="F16038"/>
                </a:solidFill>
              </a:rPr>
              <a:t>ధన్యవాదాలు!</a:t>
            </a:r>
            <a:endParaRPr b="1">
              <a:solidFill>
                <a:srgbClr val="F16038"/>
              </a:solidFill>
            </a:endParaRPr>
          </a:p>
        </p:txBody>
      </p:sp>
      <p:sp>
        <p:nvSpPr>
          <p:cNvPr id="1619" name="Google Shape;1619;p190"/>
          <p:cNvSpPr txBox="1"/>
          <p:nvPr>
            <p:ph idx="1" type="body"/>
          </p:nvPr>
        </p:nvSpPr>
        <p:spPr>
          <a:xfrm>
            <a:off x="3590925" y="2997200"/>
            <a:ext cx="5486400" cy="14568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ctr">
              <a:lnSpc>
                <a:spcPct val="90000"/>
              </a:lnSpc>
              <a:spcBef>
                <a:spcPts val="0"/>
              </a:spcBef>
              <a:spcAft>
                <a:spcPts val="0"/>
              </a:spcAft>
              <a:buSzPct val="49465"/>
              <a:buNone/>
            </a:pPr>
            <a:r>
              <a:rPr lang="en" sz="3032">
                <a:solidFill>
                  <a:schemeClr val="lt2"/>
                </a:solidFill>
              </a:rPr>
              <a:t>Elena Madrid</a:t>
            </a:r>
            <a:endParaRPr sz="3032"/>
          </a:p>
          <a:p>
            <a:pPr indent="0" lvl="0" marL="0" rtl="0" algn="ctr">
              <a:lnSpc>
                <a:spcPct val="90000"/>
              </a:lnSpc>
              <a:spcBef>
                <a:spcPts val="1100"/>
              </a:spcBef>
              <a:spcAft>
                <a:spcPts val="0"/>
              </a:spcAft>
              <a:buSzPct val="73804"/>
              <a:buNone/>
            </a:pPr>
            <a:r>
              <a:rPr lang="en" sz="2032">
                <a:solidFill>
                  <a:schemeClr val="lt2"/>
                </a:solidFill>
              </a:rPr>
              <a:t>Technical Assistance Supervisor, Adult Education and Literacy</a:t>
            </a:r>
            <a:endParaRPr sz="2032">
              <a:solidFill>
                <a:schemeClr val="lt2"/>
              </a:solidFill>
            </a:endParaRPr>
          </a:p>
          <a:p>
            <a:pPr indent="0" lvl="0" marL="0" rtl="0" algn="ctr">
              <a:lnSpc>
                <a:spcPct val="90000"/>
              </a:lnSpc>
              <a:spcBef>
                <a:spcPts val="1100"/>
              </a:spcBef>
              <a:spcAft>
                <a:spcPts val="0"/>
              </a:spcAft>
              <a:buSzPct val="73804"/>
              <a:buNone/>
            </a:pPr>
            <a:r>
              <a:rPr lang="en" sz="2032">
                <a:solidFill>
                  <a:srgbClr val="F08B54"/>
                </a:solidFill>
              </a:rPr>
              <a:t>Supervisor de Asistencia Técnica, Educación de Adultos y Alfabetización</a:t>
            </a:r>
            <a:endParaRPr sz="2032">
              <a:solidFill>
                <a:srgbClr val="F08B54"/>
              </a:solidFill>
            </a:endParaRPr>
          </a:p>
          <a:p>
            <a:pPr indent="0" lvl="0" marL="0" rtl="0" algn="ctr">
              <a:lnSpc>
                <a:spcPct val="90000"/>
              </a:lnSpc>
              <a:spcBef>
                <a:spcPts val="1100"/>
              </a:spcBef>
              <a:spcAft>
                <a:spcPts val="0"/>
              </a:spcAft>
              <a:buSzPct val="60951"/>
              <a:buNone/>
            </a:pPr>
            <a:r>
              <a:rPr lang="en" sz="2460">
                <a:solidFill>
                  <a:schemeClr val="lt2"/>
                </a:solidFill>
              </a:rPr>
              <a:t>elena.madrid@twc.Texas.gov</a:t>
            </a:r>
            <a:endParaRPr sz="2460"/>
          </a:p>
          <a:p>
            <a:pPr indent="0" lvl="0" marL="0" rtl="0" algn="ctr">
              <a:lnSpc>
                <a:spcPct val="90000"/>
              </a:lnSpc>
              <a:spcBef>
                <a:spcPts val="1100"/>
              </a:spcBef>
              <a:spcAft>
                <a:spcPts val="0"/>
              </a:spcAft>
              <a:buSzPct val="100000"/>
              <a:buNone/>
            </a:pPr>
            <a:r>
              <a:t/>
            </a:r>
            <a:endParaRPr>
              <a:solidFill>
                <a:schemeClr val="l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3" name="Shape 1623"/>
        <p:cNvGrpSpPr/>
        <p:nvPr/>
      </p:nvGrpSpPr>
      <p:grpSpPr>
        <a:xfrm>
          <a:off x="0" y="0"/>
          <a:ext cx="0" cy="0"/>
          <a:chOff x="0" y="0"/>
          <a:chExt cx="0" cy="0"/>
        </a:xfrm>
      </p:grpSpPr>
      <p:sp>
        <p:nvSpPr>
          <p:cNvPr id="1624" name="Google Shape;1624;p191"/>
          <p:cNvSpPr txBox="1"/>
          <p:nvPr/>
        </p:nvSpPr>
        <p:spPr>
          <a:xfrm>
            <a:off x="1228725" y="0"/>
            <a:ext cx="7915200" cy="841500"/>
          </a:xfrm>
          <a:prstGeom prst="rect">
            <a:avLst/>
          </a:prstGeom>
          <a:noFill/>
          <a:ln>
            <a:noFill/>
          </a:ln>
        </p:spPr>
        <p:txBody>
          <a:bodyPr anchorCtr="0" anchor="ctr" bIns="34275" lIns="68575" spcFirstLastPara="1" rIns="68575" wrap="square" tIns="34275">
            <a:normAutofit fontScale="70000"/>
          </a:bodyPr>
          <a:lstStyle/>
          <a:p>
            <a:pPr indent="0" lvl="0" marL="0" rtl="0" algn="ctr">
              <a:lnSpc>
                <a:spcPct val="150000"/>
              </a:lnSpc>
              <a:spcBef>
                <a:spcPts val="0"/>
              </a:spcBef>
              <a:spcAft>
                <a:spcPts val="0"/>
              </a:spcAft>
              <a:buNone/>
            </a:pPr>
            <a:r>
              <a:rPr b="1" lang="en" sz="3400">
                <a:solidFill>
                  <a:srgbClr val="31538F"/>
                </a:solidFill>
                <a:latin typeface="Calibri"/>
                <a:ea typeface="Calibri"/>
                <a:cs typeface="Calibri"/>
                <a:sym typeface="Calibri"/>
              </a:rPr>
              <a:t>Subscribe to Txel.org   </a:t>
            </a:r>
            <a:r>
              <a:rPr b="1" lang="en" sz="3400">
                <a:solidFill>
                  <a:srgbClr val="F16038"/>
                </a:solidFill>
                <a:latin typeface="Calibri"/>
                <a:ea typeface="Calibri"/>
                <a:cs typeface="Calibri"/>
                <a:sym typeface="Calibri"/>
              </a:rPr>
              <a:t>Txel.orgకి సభ్యత్వం పొందండి</a:t>
            </a:r>
            <a:endParaRPr b="1" sz="2600">
              <a:solidFill>
                <a:srgbClr val="4471C4"/>
              </a:solidFill>
              <a:latin typeface="Calibri"/>
              <a:ea typeface="Calibri"/>
              <a:cs typeface="Calibri"/>
              <a:sym typeface="Calibri"/>
            </a:endParaRPr>
          </a:p>
        </p:txBody>
      </p:sp>
      <p:sp>
        <p:nvSpPr>
          <p:cNvPr id="1625" name="Google Shape;1625;p191"/>
          <p:cNvSpPr txBox="1"/>
          <p:nvPr/>
        </p:nvSpPr>
        <p:spPr>
          <a:xfrm>
            <a:off x="3282963" y="4506150"/>
            <a:ext cx="40044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2800">
                <a:solidFill>
                  <a:srgbClr val="31538F"/>
                </a:solidFill>
                <a:latin typeface="Calibri"/>
                <a:ea typeface="Calibri"/>
                <a:cs typeface="Calibri"/>
                <a:sym typeface="Calibri"/>
              </a:rPr>
              <a:t>www.</a:t>
            </a:r>
            <a:r>
              <a:rPr b="1" lang="en" sz="2800">
                <a:solidFill>
                  <a:srgbClr val="31538F"/>
                </a:solidFill>
                <a:latin typeface="Calibri"/>
                <a:ea typeface="Calibri"/>
                <a:cs typeface="Calibri"/>
                <a:sym typeface="Calibri"/>
              </a:rPr>
              <a:t>txel.org/subscribe</a:t>
            </a:r>
            <a:endParaRPr b="1" sz="2800">
              <a:solidFill>
                <a:srgbClr val="31538F"/>
              </a:solidFill>
            </a:endParaRPr>
          </a:p>
        </p:txBody>
      </p:sp>
      <p:pic>
        <p:nvPicPr>
          <p:cNvPr id="1626" name="Google Shape;1626;p191"/>
          <p:cNvPicPr preferRelativeResize="0"/>
          <p:nvPr/>
        </p:nvPicPr>
        <p:blipFill>
          <a:blip r:embed="rId4">
            <a:alphaModFix/>
          </a:blip>
          <a:stretch>
            <a:fillRect/>
          </a:stretch>
        </p:blipFill>
        <p:spPr>
          <a:xfrm>
            <a:off x="3438525" y="812875"/>
            <a:ext cx="3693274" cy="36932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0" name="Shape 1630"/>
        <p:cNvGrpSpPr/>
        <p:nvPr/>
      </p:nvGrpSpPr>
      <p:grpSpPr>
        <a:xfrm>
          <a:off x="0" y="0"/>
          <a:ext cx="0" cy="0"/>
          <a:chOff x="0" y="0"/>
          <a:chExt cx="0" cy="0"/>
        </a:xfrm>
      </p:grpSpPr>
      <p:sp>
        <p:nvSpPr>
          <p:cNvPr id="1631" name="Google Shape;1631;p192"/>
          <p:cNvSpPr txBox="1"/>
          <p:nvPr/>
        </p:nvSpPr>
        <p:spPr>
          <a:xfrm>
            <a:off x="3051075" y="4578375"/>
            <a:ext cx="50292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2800">
                <a:solidFill>
                  <a:srgbClr val="0D6CB9"/>
                </a:solidFill>
              </a:rPr>
              <a:t>http://bitly.ws/EHiZ</a:t>
            </a:r>
            <a:endParaRPr b="1" sz="2800">
              <a:solidFill>
                <a:srgbClr val="0D6CB9"/>
              </a:solidFill>
            </a:endParaRPr>
          </a:p>
        </p:txBody>
      </p:sp>
      <p:sp>
        <p:nvSpPr>
          <p:cNvPr id="1632" name="Google Shape;1632;p192"/>
          <p:cNvSpPr txBox="1"/>
          <p:nvPr/>
        </p:nvSpPr>
        <p:spPr>
          <a:xfrm>
            <a:off x="1228725" y="0"/>
            <a:ext cx="7915200" cy="841500"/>
          </a:xfrm>
          <a:prstGeom prst="rect">
            <a:avLst/>
          </a:prstGeom>
          <a:noFill/>
          <a:ln>
            <a:noFill/>
          </a:ln>
        </p:spPr>
        <p:txBody>
          <a:bodyPr anchorCtr="0" anchor="ctr" bIns="34275" lIns="68575" spcFirstLastPara="1" rIns="68575" wrap="square" tIns="34275">
            <a:noAutofit/>
          </a:bodyPr>
          <a:lstStyle/>
          <a:p>
            <a:pPr indent="0" lvl="0" marL="0" rtl="0" algn="ctr">
              <a:lnSpc>
                <a:spcPct val="150000"/>
              </a:lnSpc>
              <a:spcBef>
                <a:spcPts val="0"/>
              </a:spcBef>
              <a:spcAft>
                <a:spcPts val="0"/>
              </a:spcAft>
              <a:buSzPts val="852"/>
              <a:buNone/>
            </a:pPr>
            <a:r>
              <a:rPr b="1" lang="en" sz="2735">
                <a:solidFill>
                  <a:srgbClr val="31538F"/>
                </a:solidFill>
                <a:latin typeface="Calibri"/>
                <a:ea typeface="Calibri"/>
                <a:cs typeface="Calibri"/>
                <a:sym typeface="Calibri"/>
              </a:rPr>
              <a:t>Parent Feedback</a:t>
            </a:r>
            <a:r>
              <a:rPr b="1" lang="en" sz="2735">
                <a:solidFill>
                  <a:srgbClr val="31538F"/>
                </a:solidFill>
                <a:latin typeface="Calibri"/>
                <a:ea typeface="Calibri"/>
                <a:cs typeface="Calibri"/>
                <a:sym typeface="Calibri"/>
              </a:rPr>
              <a:t>     </a:t>
            </a:r>
            <a:r>
              <a:rPr b="1" lang="en" sz="2735">
                <a:solidFill>
                  <a:srgbClr val="F16038"/>
                </a:solidFill>
                <a:latin typeface="Calibri"/>
                <a:ea typeface="Calibri"/>
                <a:cs typeface="Calibri"/>
                <a:sym typeface="Calibri"/>
              </a:rPr>
              <a:t>తల్లిదండ్రుల అభిప్రాయం</a:t>
            </a:r>
            <a:endParaRPr b="1" sz="2115">
              <a:solidFill>
                <a:srgbClr val="4471C4"/>
              </a:solidFill>
              <a:latin typeface="Calibri"/>
              <a:ea typeface="Calibri"/>
              <a:cs typeface="Calibri"/>
              <a:sym typeface="Calibri"/>
            </a:endParaRPr>
          </a:p>
        </p:txBody>
      </p:sp>
      <p:pic>
        <p:nvPicPr>
          <p:cNvPr id="1633" name="Google Shape;1633;p192"/>
          <p:cNvPicPr preferRelativeResize="0"/>
          <p:nvPr/>
        </p:nvPicPr>
        <p:blipFill>
          <a:blip r:embed="rId4">
            <a:alphaModFix/>
          </a:blip>
          <a:stretch>
            <a:fillRect/>
          </a:stretch>
        </p:blipFill>
        <p:spPr>
          <a:xfrm>
            <a:off x="3371850" y="679575"/>
            <a:ext cx="3898801" cy="38988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7" name="Shape 1637"/>
        <p:cNvGrpSpPr/>
        <p:nvPr/>
      </p:nvGrpSpPr>
      <p:grpSpPr>
        <a:xfrm>
          <a:off x="0" y="0"/>
          <a:ext cx="0" cy="0"/>
          <a:chOff x="0" y="0"/>
          <a:chExt cx="0" cy="0"/>
        </a:xfrm>
      </p:grpSpPr>
      <p:sp>
        <p:nvSpPr>
          <p:cNvPr id="1638" name="Google Shape;1638;p193"/>
          <p:cNvSpPr txBox="1"/>
          <p:nvPr/>
        </p:nvSpPr>
        <p:spPr>
          <a:xfrm>
            <a:off x="1524000" y="0"/>
            <a:ext cx="75153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rgbClr val="31538F"/>
                </a:solidFill>
                <a:latin typeface="Poppins"/>
                <a:ea typeface="Poppins"/>
                <a:cs typeface="Poppins"/>
                <a:sym typeface="Poppins"/>
              </a:rPr>
              <a:t>Thank you for attending!</a:t>
            </a:r>
            <a:endParaRPr b="1" sz="4500">
              <a:solidFill>
                <a:srgbClr val="31538F"/>
              </a:solidFill>
              <a:latin typeface="Poppins"/>
              <a:ea typeface="Poppins"/>
              <a:cs typeface="Poppins"/>
              <a:sym typeface="Poppins"/>
            </a:endParaRPr>
          </a:p>
          <a:p>
            <a:pPr indent="0" lvl="0" marL="0" rtl="0" algn="ctr">
              <a:spcBef>
                <a:spcPts val="0"/>
              </a:spcBef>
              <a:spcAft>
                <a:spcPts val="0"/>
              </a:spcAft>
              <a:buNone/>
            </a:pPr>
            <a:r>
              <a:rPr b="1" lang="en" sz="3800">
                <a:solidFill>
                  <a:srgbClr val="F16038"/>
                </a:solidFill>
                <a:latin typeface="Poppins"/>
                <a:ea typeface="Poppins"/>
                <a:cs typeface="Poppins"/>
                <a:sym typeface="Poppins"/>
              </a:rPr>
              <a:t>హాజరైనందుకు ధన్యవాదాలు!</a:t>
            </a:r>
            <a:endParaRPr b="1" sz="3800">
              <a:solidFill>
                <a:srgbClr val="F16038"/>
              </a:solidFill>
              <a:latin typeface="Poppins"/>
              <a:ea typeface="Poppins"/>
              <a:cs typeface="Poppins"/>
              <a:sym typeface="Poppins"/>
            </a:endParaRPr>
          </a:p>
        </p:txBody>
      </p:sp>
      <p:sp>
        <p:nvSpPr>
          <p:cNvPr id="1639" name="Google Shape;1639;p193"/>
          <p:cNvSpPr txBox="1"/>
          <p:nvPr/>
        </p:nvSpPr>
        <p:spPr>
          <a:xfrm>
            <a:off x="2897150" y="1920200"/>
            <a:ext cx="26646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u="sng">
                <a:solidFill>
                  <a:srgbClr val="31538F"/>
                </a:solidFill>
                <a:latin typeface="Poppins"/>
                <a:ea typeface="Poppins"/>
                <a:cs typeface="Poppins"/>
                <a:sym typeface="Poppins"/>
              </a:rPr>
              <a:t>Watch Party Hosts: </a:t>
            </a:r>
            <a:endParaRPr b="1" sz="2500" u="sng">
              <a:solidFill>
                <a:srgbClr val="31538F"/>
              </a:solidFill>
              <a:latin typeface="Poppins"/>
              <a:ea typeface="Poppins"/>
              <a:cs typeface="Poppins"/>
              <a:sym typeface="Poppins"/>
            </a:endParaRPr>
          </a:p>
          <a:p>
            <a:pPr indent="0" lvl="0" marL="0" rtl="0" algn="ctr">
              <a:spcBef>
                <a:spcPts val="0"/>
              </a:spcBef>
              <a:spcAft>
                <a:spcPts val="0"/>
              </a:spcAft>
              <a:buNone/>
            </a:pPr>
            <a:r>
              <a:rPr b="1" lang="en" sz="2000">
                <a:solidFill>
                  <a:srgbClr val="31538F"/>
                </a:solidFill>
                <a:latin typeface="Poppins"/>
                <a:ea typeface="Poppins"/>
                <a:cs typeface="Poppins"/>
                <a:sym typeface="Poppins"/>
              </a:rPr>
              <a:t>Submit one attendance form per language at your Watch Party.</a:t>
            </a:r>
            <a:endParaRPr b="1" sz="2000">
              <a:solidFill>
                <a:srgbClr val="31538F"/>
              </a:solidFill>
              <a:latin typeface="Poppins"/>
              <a:ea typeface="Poppins"/>
              <a:cs typeface="Poppins"/>
              <a:sym typeface="Poppins"/>
            </a:endParaRPr>
          </a:p>
        </p:txBody>
      </p:sp>
      <p:pic>
        <p:nvPicPr>
          <p:cNvPr id="1640" name="Google Shape;1640;p193"/>
          <p:cNvPicPr preferRelativeResize="0"/>
          <p:nvPr/>
        </p:nvPicPr>
        <p:blipFill>
          <a:blip r:embed="rId4">
            <a:alphaModFix/>
          </a:blip>
          <a:stretch>
            <a:fillRect/>
          </a:stretch>
        </p:blipFill>
        <p:spPr>
          <a:xfrm>
            <a:off x="5569725" y="1434500"/>
            <a:ext cx="3268800" cy="326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2" name="Shape 782"/>
        <p:cNvGrpSpPr/>
        <p:nvPr/>
      </p:nvGrpSpPr>
      <p:grpSpPr>
        <a:xfrm>
          <a:off x="0" y="0"/>
          <a:ext cx="0" cy="0"/>
          <a:chOff x="0" y="0"/>
          <a:chExt cx="0" cy="0"/>
        </a:xfrm>
      </p:grpSpPr>
      <p:sp>
        <p:nvSpPr>
          <p:cNvPr id="783" name="Google Shape;783;p117"/>
          <p:cNvSpPr/>
          <p:nvPr/>
        </p:nvSpPr>
        <p:spPr>
          <a:xfrm>
            <a:off x="356615" y="942975"/>
            <a:ext cx="7632859" cy="0"/>
          </a:xfrm>
          <a:custGeom>
            <a:rect b="b" l="l" r="r" t="t"/>
            <a:pathLst>
              <a:path extrusionOk="0" h="120000" w="10177145">
                <a:moveTo>
                  <a:pt x="0" y="0"/>
                </a:moveTo>
                <a:lnTo>
                  <a:pt x="10177094"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pic>
        <p:nvPicPr>
          <p:cNvPr id="784" name="Google Shape;784;p117"/>
          <p:cNvPicPr preferRelativeResize="0"/>
          <p:nvPr/>
        </p:nvPicPr>
        <p:blipFill rotWithShape="1">
          <a:blip r:embed="rId3">
            <a:alphaModFix/>
          </a:blip>
          <a:srcRect b="0" l="0" r="0" t="0"/>
          <a:stretch/>
        </p:blipFill>
        <p:spPr>
          <a:xfrm>
            <a:off x="8100599" y="99370"/>
            <a:ext cx="902961" cy="651962"/>
          </a:xfrm>
          <a:prstGeom prst="rect">
            <a:avLst/>
          </a:prstGeom>
          <a:noFill/>
          <a:ln>
            <a:noFill/>
          </a:ln>
        </p:spPr>
      </p:pic>
      <p:sp>
        <p:nvSpPr>
          <p:cNvPr id="785" name="Google Shape;785;p117"/>
          <p:cNvSpPr txBox="1"/>
          <p:nvPr>
            <p:ph type="title"/>
          </p:nvPr>
        </p:nvSpPr>
        <p:spPr>
          <a:xfrm>
            <a:off x="413250" y="84950"/>
            <a:ext cx="7743000" cy="15951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a:t>What Callers Can Expect When Calling 2-1-1</a:t>
            </a:r>
            <a:endParaRPr/>
          </a:p>
          <a:p>
            <a:pPr indent="0" lvl="0" marL="12700" rtl="0" algn="l">
              <a:lnSpc>
                <a:spcPct val="100000"/>
              </a:lnSpc>
              <a:spcBef>
                <a:spcPts val="0"/>
              </a:spcBef>
              <a:spcAft>
                <a:spcPts val="0"/>
              </a:spcAft>
              <a:buClr>
                <a:schemeClr val="dk1"/>
              </a:buClr>
              <a:buSzPts val="1100"/>
              <a:buFont typeface="Arial"/>
              <a:buNone/>
            </a:pPr>
            <a:r>
              <a:rPr lang="en" sz="2200">
                <a:solidFill>
                  <a:srgbClr val="F16038"/>
                </a:solidFill>
              </a:rPr>
              <a:t>2-1-1కు కాల్ చేసేటప్పుడు కాల్ చేసేవారు ఏమి ఆశించవచ్చు</a:t>
            </a:r>
            <a:endParaRPr sz="2200">
              <a:solidFill>
                <a:srgbClr val="F16038"/>
              </a:solidFill>
            </a:endParaRPr>
          </a:p>
          <a:p>
            <a:pPr indent="0" lvl="0" marL="12700" rtl="0" algn="l">
              <a:lnSpc>
                <a:spcPct val="100000"/>
              </a:lnSpc>
              <a:spcBef>
                <a:spcPts val="0"/>
              </a:spcBef>
              <a:spcAft>
                <a:spcPts val="0"/>
              </a:spcAft>
              <a:buClr>
                <a:schemeClr val="dk1"/>
              </a:buClr>
              <a:buSzPts val="1100"/>
              <a:buFont typeface="Arial"/>
              <a:buNone/>
            </a:pPr>
            <a:r>
              <a:t/>
            </a:r>
            <a:endParaRPr>
              <a:solidFill>
                <a:srgbClr val="F16038"/>
              </a:solidFill>
            </a:endParaRPr>
          </a:p>
          <a:p>
            <a:pPr indent="0" lvl="0" marL="12700" rtl="0" algn="l">
              <a:lnSpc>
                <a:spcPct val="100000"/>
              </a:lnSpc>
              <a:spcBef>
                <a:spcPts val="0"/>
              </a:spcBef>
              <a:spcAft>
                <a:spcPts val="0"/>
              </a:spcAft>
              <a:buNone/>
            </a:pPr>
            <a:r>
              <a:t/>
            </a:r>
            <a:endParaRPr>
              <a:solidFill>
                <a:srgbClr val="F16038"/>
              </a:solidFill>
            </a:endParaRPr>
          </a:p>
        </p:txBody>
      </p:sp>
      <p:sp>
        <p:nvSpPr>
          <p:cNvPr id="786" name="Google Shape;786;p117"/>
          <p:cNvSpPr txBox="1"/>
          <p:nvPr/>
        </p:nvSpPr>
        <p:spPr>
          <a:xfrm>
            <a:off x="1249850" y="1088025"/>
            <a:ext cx="3342000" cy="4305300"/>
          </a:xfrm>
          <a:prstGeom prst="rect">
            <a:avLst/>
          </a:prstGeom>
          <a:noFill/>
          <a:ln>
            <a:noFill/>
          </a:ln>
        </p:spPr>
        <p:txBody>
          <a:bodyPr anchorCtr="0" anchor="t" bIns="0" lIns="0" spcFirstLastPara="1" rIns="0" wrap="square" tIns="35725">
            <a:spAutoFit/>
          </a:bodyPr>
          <a:lstStyle/>
          <a:p>
            <a:pPr indent="0" lvl="0" marL="12700" marR="0" rtl="0" algn="l">
              <a:lnSpc>
                <a:spcPct val="108000"/>
              </a:lnSpc>
              <a:spcBef>
                <a:spcPts val="0"/>
              </a:spcBef>
              <a:spcAft>
                <a:spcPts val="0"/>
              </a:spcAft>
              <a:buNone/>
            </a:pPr>
            <a:r>
              <a:rPr b="1" lang="en" sz="1600">
                <a:solidFill>
                  <a:srgbClr val="404040"/>
                </a:solidFill>
                <a:latin typeface="Calibri"/>
                <a:ea typeface="Calibri"/>
                <a:cs typeface="Calibri"/>
                <a:sym typeface="Calibri"/>
              </a:rPr>
              <a:t>A compassionate, non-judgmental Call  Specialist to explore community  resources</a:t>
            </a:r>
            <a:endParaRPr b="1" sz="1600">
              <a:solidFill>
                <a:srgbClr val="404040"/>
              </a:solidFill>
              <a:latin typeface="Calibri"/>
              <a:ea typeface="Calibri"/>
              <a:cs typeface="Calibri"/>
              <a:sym typeface="Calibri"/>
            </a:endParaRPr>
          </a:p>
          <a:p>
            <a:pPr indent="0" lvl="0" marL="12700" marR="0" rtl="0" algn="l">
              <a:lnSpc>
                <a:spcPct val="108000"/>
              </a:lnSpc>
              <a:spcBef>
                <a:spcPts val="0"/>
              </a:spcBef>
              <a:spcAft>
                <a:spcPts val="0"/>
              </a:spcAft>
              <a:buClr>
                <a:schemeClr val="dk1"/>
              </a:buClr>
              <a:buSzPts val="1100"/>
              <a:buFont typeface="Arial"/>
              <a:buNone/>
            </a:pPr>
            <a:r>
              <a:rPr b="1" lang="en" sz="1600">
                <a:solidFill>
                  <a:srgbClr val="F16038"/>
                </a:solidFill>
                <a:latin typeface="Calibri"/>
                <a:ea typeface="Calibri"/>
                <a:cs typeface="Calibri"/>
                <a:sym typeface="Calibri"/>
              </a:rPr>
              <a:t>మిమ్మల్ని అర్థం చేసుకొని, జడ్జ్ చేయకుండా కమ్యూనిటీ రిసోర్సులను అన్వేషించడానికి దోహదపడే కాల్ స్పెషలిస్ట్</a:t>
            </a:r>
            <a:endParaRPr b="1" sz="1600">
              <a:solidFill>
                <a:srgbClr val="F16038"/>
              </a:solidFill>
              <a:latin typeface="Calibri"/>
              <a:ea typeface="Calibri"/>
              <a:cs typeface="Calibri"/>
              <a:sym typeface="Calibri"/>
            </a:endParaRPr>
          </a:p>
          <a:p>
            <a:pPr indent="0" lvl="0" marL="12700" marR="0" rtl="0" algn="l">
              <a:lnSpc>
                <a:spcPct val="108000"/>
              </a:lnSpc>
              <a:spcBef>
                <a:spcPts val="0"/>
              </a:spcBef>
              <a:spcAft>
                <a:spcPts val="0"/>
              </a:spcAft>
              <a:buNone/>
            </a:pPr>
            <a:r>
              <a:t/>
            </a:r>
            <a:endParaRPr sz="1600">
              <a:solidFill>
                <a:srgbClr val="F16038"/>
              </a:solidFill>
              <a:latin typeface="Calibri"/>
              <a:ea typeface="Calibri"/>
              <a:cs typeface="Calibri"/>
              <a:sym typeface="Calibri"/>
            </a:endParaRPr>
          </a:p>
          <a:p>
            <a:pPr indent="0" lvl="0" marL="12700" marR="254000" rtl="0" algn="l">
              <a:lnSpc>
                <a:spcPct val="108000"/>
              </a:lnSpc>
              <a:spcBef>
                <a:spcPts val="0"/>
              </a:spcBef>
              <a:spcAft>
                <a:spcPts val="0"/>
              </a:spcAft>
              <a:buNone/>
            </a:pPr>
            <a:r>
              <a:rPr b="1" lang="en">
                <a:solidFill>
                  <a:srgbClr val="404040"/>
                </a:solidFill>
                <a:latin typeface="Calibri"/>
                <a:ea typeface="Calibri"/>
                <a:cs typeface="Calibri"/>
                <a:sym typeface="Calibri"/>
              </a:rPr>
              <a:t>In critical situations, Call Specialists  may help connect callers to crisis  response services </a:t>
            </a:r>
            <a:endParaRPr b="1">
              <a:solidFill>
                <a:srgbClr val="404040"/>
              </a:solidFill>
              <a:latin typeface="Calibri"/>
              <a:ea typeface="Calibri"/>
              <a:cs typeface="Calibri"/>
              <a:sym typeface="Calibri"/>
            </a:endParaRPr>
          </a:p>
          <a:p>
            <a:pPr indent="0" lvl="0" marL="12700" marR="254000" rtl="0" algn="l">
              <a:lnSpc>
                <a:spcPct val="108000"/>
              </a:lnSpc>
              <a:spcBef>
                <a:spcPts val="0"/>
              </a:spcBef>
              <a:spcAft>
                <a:spcPts val="0"/>
              </a:spcAft>
              <a:buClr>
                <a:schemeClr val="dk1"/>
              </a:buClr>
              <a:buSzPts val="1100"/>
              <a:buFont typeface="Arial"/>
              <a:buNone/>
            </a:pPr>
            <a:r>
              <a:rPr b="1" lang="en">
                <a:solidFill>
                  <a:srgbClr val="F16038"/>
                </a:solidFill>
                <a:latin typeface="Calibri"/>
                <a:ea typeface="Calibri"/>
                <a:cs typeface="Calibri"/>
                <a:sym typeface="Calibri"/>
              </a:rPr>
              <a:t>క్లిష్టమైన పరిస్థితుల్లో, కాల్ స్పెషలిస్ట్‌లు కాల్ చేసేవారిని సంక్షోభ ప్రతిస్పందన సర్వీసులకు కనెక్ట్ చేయడంలో సహాయపడగలరు</a:t>
            </a:r>
            <a:endParaRPr b="1">
              <a:solidFill>
                <a:srgbClr val="F16038"/>
              </a:solidFill>
              <a:latin typeface="Calibri"/>
              <a:ea typeface="Calibri"/>
              <a:cs typeface="Calibri"/>
              <a:sym typeface="Calibri"/>
            </a:endParaRPr>
          </a:p>
          <a:p>
            <a:pPr indent="0" lvl="0" marL="12700" marR="254000" rtl="0" algn="l">
              <a:lnSpc>
                <a:spcPct val="108000"/>
              </a:lnSpc>
              <a:spcBef>
                <a:spcPts val="0"/>
              </a:spcBef>
              <a:spcAft>
                <a:spcPts val="0"/>
              </a:spcAft>
              <a:buClr>
                <a:schemeClr val="dk1"/>
              </a:buClr>
              <a:buSzPts val="1100"/>
              <a:buFont typeface="Arial"/>
              <a:buNone/>
            </a:pPr>
            <a:r>
              <a:t/>
            </a:r>
            <a:endParaRPr b="1" sz="1600">
              <a:solidFill>
                <a:srgbClr val="F16038"/>
              </a:solidFill>
              <a:latin typeface="Calibri"/>
              <a:ea typeface="Calibri"/>
              <a:cs typeface="Calibri"/>
              <a:sym typeface="Calibri"/>
            </a:endParaRPr>
          </a:p>
          <a:p>
            <a:pPr indent="0" lvl="0" marL="12700" marR="254000" rtl="0" algn="l">
              <a:lnSpc>
                <a:spcPct val="108000"/>
              </a:lnSpc>
              <a:spcBef>
                <a:spcPts val="0"/>
              </a:spcBef>
              <a:spcAft>
                <a:spcPts val="0"/>
              </a:spcAft>
              <a:buNone/>
            </a:pPr>
            <a:r>
              <a:t/>
            </a:r>
            <a:endParaRPr b="1" sz="1600">
              <a:solidFill>
                <a:srgbClr val="F16038"/>
              </a:solidFill>
              <a:latin typeface="Calibri"/>
              <a:ea typeface="Calibri"/>
              <a:cs typeface="Calibri"/>
              <a:sym typeface="Calibri"/>
            </a:endParaRPr>
          </a:p>
        </p:txBody>
      </p:sp>
      <p:sp>
        <p:nvSpPr>
          <p:cNvPr id="787" name="Google Shape;787;p117"/>
          <p:cNvSpPr txBox="1"/>
          <p:nvPr/>
        </p:nvSpPr>
        <p:spPr>
          <a:xfrm>
            <a:off x="5807649" y="1088025"/>
            <a:ext cx="3136200" cy="3720300"/>
          </a:xfrm>
          <a:prstGeom prst="rect">
            <a:avLst/>
          </a:prstGeom>
          <a:noFill/>
          <a:ln>
            <a:noFill/>
          </a:ln>
        </p:spPr>
        <p:txBody>
          <a:bodyPr anchorCtr="0" anchor="t" bIns="0" lIns="0" spcFirstLastPara="1" rIns="0" wrap="square" tIns="35725">
            <a:spAutoFit/>
          </a:bodyPr>
          <a:lstStyle/>
          <a:p>
            <a:pPr indent="0" lvl="0" marL="12700" marR="25400" rtl="0" algn="l">
              <a:lnSpc>
                <a:spcPct val="108000"/>
              </a:lnSpc>
              <a:spcBef>
                <a:spcPts val="0"/>
              </a:spcBef>
              <a:spcAft>
                <a:spcPts val="0"/>
              </a:spcAft>
              <a:buNone/>
            </a:pPr>
            <a:r>
              <a:rPr b="1" lang="en" sz="1600">
                <a:solidFill>
                  <a:srgbClr val="404040"/>
                </a:solidFill>
                <a:latin typeface="Calibri"/>
                <a:ea typeface="Calibri"/>
                <a:cs typeface="Calibri"/>
                <a:sym typeface="Calibri"/>
              </a:rPr>
              <a:t>While demographic information like  zip code and age is asked, caller  maintains anonymity </a:t>
            </a:r>
            <a:endParaRPr b="1" sz="1600">
              <a:solidFill>
                <a:srgbClr val="404040"/>
              </a:solidFill>
              <a:latin typeface="Calibri"/>
              <a:ea typeface="Calibri"/>
              <a:cs typeface="Calibri"/>
              <a:sym typeface="Calibri"/>
            </a:endParaRPr>
          </a:p>
          <a:p>
            <a:pPr indent="0" lvl="0" marL="12700" marR="25400" rtl="0" algn="l">
              <a:lnSpc>
                <a:spcPct val="108000"/>
              </a:lnSpc>
              <a:spcBef>
                <a:spcPts val="0"/>
              </a:spcBef>
              <a:spcAft>
                <a:spcPts val="0"/>
              </a:spcAft>
              <a:buClr>
                <a:schemeClr val="dk1"/>
              </a:buClr>
              <a:buSzPts val="1100"/>
              <a:buFont typeface="Arial"/>
              <a:buNone/>
            </a:pPr>
            <a:r>
              <a:rPr b="1" lang="en" sz="1600">
                <a:solidFill>
                  <a:srgbClr val="F16038"/>
                </a:solidFill>
                <a:latin typeface="Calibri"/>
                <a:ea typeface="Calibri"/>
                <a:cs typeface="Calibri"/>
                <a:sym typeface="Calibri"/>
              </a:rPr>
              <a:t>పిన్ కోడ్, వయస్సు వంటి జనాభా సంబంధిత సమాచారాన్ని అడిగినప్పుడు, కాల్ అజ్ఞాతంగా ఉంచుతారు  </a:t>
            </a:r>
            <a:endParaRPr b="1" sz="1600">
              <a:solidFill>
                <a:srgbClr val="F16038"/>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600">
              <a:latin typeface="Calibri"/>
              <a:ea typeface="Calibri"/>
              <a:cs typeface="Calibri"/>
              <a:sym typeface="Calibri"/>
            </a:endParaRPr>
          </a:p>
          <a:p>
            <a:pPr indent="0" lvl="0" marL="12700" marR="0" rtl="0" algn="l">
              <a:lnSpc>
                <a:spcPct val="108000"/>
              </a:lnSpc>
              <a:spcBef>
                <a:spcPts val="0"/>
              </a:spcBef>
              <a:spcAft>
                <a:spcPts val="0"/>
              </a:spcAft>
              <a:buNone/>
            </a:pPr>
            <a:r>
              <a:rPr b="1" lang="en" sz="1600">
                <a:solidFill>
                  <a:srgbClr val="404040"/>
                </a:solidFill>
                <a:latin typeface="Calibri"/>
                <a:ea typeface="Calibri"/>
                <a:cs typeface="Calibri"/>
                <a:sym typeface="Calibri"/>
              </a:rPr>
              <a:t>Access to resource information from  a regularly updated statewide  database </a:t>
            </a:r>
            <a:endParaRPr b="1" sz="1600">
              <a:solidFill>
                <a:srgbClr val="404040"/>
              </a:solidFill>
              <a:latin typeface="Calibri"/>
              <a:ea typeface="Calibri"/>
              <a:cs typeface="Calibri"/>
              <a:sym typeface="Calibri"/>
            </a:endParaRPr>
          </a:p>
          <a:p>
            <a:pPr indent="0" lvl="0" marL="12700" marR="0" rtl="0" algn="l">
              <a:lnSpc>
                <a:spcPct val="108000"/>
              </a:lnSpc>
              <a:spcBef>
                <a:spcPts val="0"/>
              </a:spcBef>
              <a:spcAft>
                <a:spcPts val="0"/>
              </a:spcAft>
              <a:buNone/>
            </a:pPr>
            <a:r>
              <a:rPr b="1" lang="en" sz="1600">
                <a:solidFill>
                  <a:srgbClr val="F16038"/>
                </a:solidFill>
                <a:latin typeface="Calibri"/>
                <a:ea typeface="Calibri"/>
                <a:cs typeface="Calibri"/>
                <a:sym typeface="Calibri"/>
              </a:rPr>
              <a:t>క్రమం తప్పకుండా అప్ డేట్ చేయబడే రాష్ట్రవ్యాప్త డేటాబేస్ నుండి వనరులకు యాక్సెస్</a:t>
            </a:r>
            <a:endParaRPr sz="1600">
              <a:solidFill>
                <a:srgbClr val="F16038"/>
              </a:solidFill>
              <a:latin typeface="Calibri"/>
              <a:ea typeface="Calibri"/>
              <a:cs typeface="Calibri"/>
              <a:sym typeface="Calibri"/>
            </a:endParaRPr>
          </a:p>
        </p:txBody>
      </p:sp>
      <p:sp>
        <p:nvSpPr>
          <p:cNvPr id="788" name="Google Shape;788;p117"/>
          <p:cNvSpPr/>
          <p:nvPr/>
        </p:nvSpPr>
        <p:spPr>
          <a:xfrm>
            <a:off x="184650" y="143900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17"/>
          <p:cNvSpPr/>
          <p:nvPr/>
        </p:nvSpPr>
        <p:spPr>
          <a:xfrm>
            <a:off x="184650" y="348055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17"/>
          <p:cNvSpPr/>
          <p:nvPr/>
        </p:nvSpPr>
        <p:spPr>
          <a:xfrm>
            <a:off x="4769400" y="151505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17"/>
          <p:cNvSpPr/>
          <p:nvPr/>
        </p:nvSpPr>
        <p:spPr>
          <a:xfrm>
            <a:off x="4769400" y="3586100"/>
            <a:ext cx="937200" cy="840900"/>
          </a:xfrm>
          <a:prstGeom prst="rect">
            <a:avLst/>
          </a:prstGeom>
          <a:solidFill>
            <a:srgbClr val="31538F"/>
          </a:solidFill>
          <a:ln cap="flat" cmpd="sng" w="952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anded">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Banded">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Berlin">
  <a:themeElements>
    <a:clrScheme name="Red">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