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0"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9144000" cy="5143500" type="screen16x9"/>
  <p:notesSz cx="6858000" cy="9144000"/>
  <p:embeddedFontLst>
    <p:embeddedFont>
      <p:font typeface="Open Sans" panose="020B0606030504020204" pitchFamily="34"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52BBBEF-1B4B-447E-A543-8EA79FAFEDC5}">
  <a:tblStyle styleId="{D52BBBEF-1B4B-447E-A543-8EA79FAFEDC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F7CEA7C1-94E8-4961-A032-DA11381B04A5}" styleName="Table_1">
    <a:wholeTbl>
      <a:tcTxStyle b="off" i="off">
        <a:font>
          <a:latin typeface="Calibri"/>
          <a:ea typeface="Calibri"/>
          <a:cs typeface="Calibri"/>
        </a:font>
        <a:srgbClr val="000000"/>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rgbClr val="E8EBF5"/>
          </a:solidFill>
        </a:fill>
      </a:tcStyle>
    </a:wholeTbl>
    <a:band1H>
      <a:tcTxStyle b="off" i="off"/>
      <a:tcStyle>
        <a:tcBdr/>
        <a:fill>
          <a:solidFill>
            <a:srgbClr val="CDD4EA"/>
          </a:solidFill>
        </a:fill>
      </a:tcStyle>
    </a:band1H>
    <a:band2H>
      <a:tcTxStyle b="off" i="off"/>
      <a:tcStyle>
        <a:tcBdr/>
      </a:tcStyle>
    </a:band2H>
    <a:band1V>
      <a:tcTxStyle b="off" i="off"/>
      <a:tcStyle>
        <a:tcBdr/>
        <a:fill>
          <a:solidFill>
            <a:srgbClr val="CDD4EA"/>
          </a:solidFill>
        </a:fill>
      </a:tcStyle>
    </a:band1V>
    <a:band2V>
      <a:tcTxStyle b="off" i="off"/>
      <a:tcStyle>
        <a:tcBdr/>
      </a:tcStyle>
    </a:band2V>
    <a:lastCol>
      <a:tcTxStyle b="on" i="off">
        <a:font>
          <a:latin typeface="Calibri"/>
          <a:ea typeface="Calibri"/>
          <a:cs typeface="Calibri"/>
        </a:font>
        <a:srgbClr val="FFFFFF"/>
      </a:tcTxStyle>
      <a:tcStyle>
        <a:tcBdr/>
        <a:fill>
          <a:solidFill>
            <a:srgbClr val="4472C4"/>
          </a:solidFill>
        </a:fill>
      </a:tcStyle>
    </a:lastCol>
    <a:firstCol>
      <a:tcTxStyle b="on" i="off">
        <a:font>
          <a:latin typeface="Calibri"/>
          <a:ea typeface="Calibri"/>
          <a:cs typeface="Calibri"/>
        </a:font>
        <a:srgbClr val="FFFFFF"/>
      </a:tcTxStyle>
      <a:tcStyle>
        <a:tcBdr/>
        <a:fill>
          <a:solidFill>
            <a:srgbClr val="4472C4"/>
          </a:solidFill>
        </a:fill>
      </a:tcStyle>
    </a:firstCol>
    <a:lastRow>
      <a:tcTxStyle b="on" i="off">
        <a:font>
          <a:latin typeface="Calibri"/>
          <a:ea typeface="Calibri"/>
          <a:cs typeface="Calibri"/>
        </a:font>
        <a:srgbClr val="FFFFFF"/>
      </a:tcTxStyle>
      <a:tcStyle>
        <a:tcBdr>
          <a:top>
            <a:ln w="38100" cap="flat" cmpd="sng">
              <a:solidFill>
                <a:srgbClr val="FFFFFF"/>
              </a:solidFill>
              <a:prstDash val="solid"/>
              <a:round/>
              <a:headEnd type="none" w="sm" len="sm"/>
              <a:tailEnd type="none" w="sm" len="sm"/>
            </a:ln>
          </a:top>
        </a:tcBdr>
        <a:fill>
          <a:solidFill>
            <a:srgbClr val="4472C4"/>
          </a:solidFill>
        </a:fill>
      </a:tcStyle>
    </a:lastRow>
    <a:seCell>
      <a:tcTxStyle b="off" i="off"/>
      <a:tcStyle>
        <a:tcBdr/>
      </a:tcStyle>
    </a:seCell>
    <a:swCell>
      <a:tcTxStyle b="off" i="off"/>
      <a:tcStyle>
        <a:tcBdr/>
      </a:tcStyle>
    </a:swCell>
    <a:firstRow>
      <a:tcTxStyle b="on" i="off">
        <a:font>
          <a:latin typeface="Calibri"/>
          <a:ea typeface="Calibri"/>
          <a:cs typeface="Calibri"/>
        </a:font>
        <a:srgbClr val="FFFFFF"/>
      </a:tcTxStyle>
      <a:tcStyle>
        <a:tcBdr>
          <a:bottom>
            <a:ln w="38100" cap="flat" cmpd="sng">
              <a:solidFill>
                <a:srgbClr val="FFFFFF"/>
              </a:solidFill>
              <a:prstDash val="solid"/>
              <a:round/>
              <a:headEnd type="none" w="sm" len="sm"/>
              <a:tailEnd type="none" w="sm" len="sm"/>
            </a:ln>
          </a:bottom>
        </a:tcBdr>
        <a:fill>
          <a:solidFill>
            <a:srgbClr val="4472C4"/>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6" d="100"/>
          <a:sy n="116" d="100"/>
        </p:scale>
        <p:origin x="418" y="67"/>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tea.texas.gov/student.assessment/accommodations/"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3192352430d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3192352430d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
                <a:solidFill>
                  <a:schemeClr val="dk1"/>
                </a:solidFill>
              </a:rPr>
              <a:t>Please be familiar with the following program statutes that pertain to emergent bilingual students.</a:t>
            </a:r>
            <a:endParaRPr sz="1200">
              <a:solidFill>
                <a:schemeClr val="dk1"/>
              </a:solidFill>
              <a:latin typeface="Calibri"/>
              <a:ea typeface="Calibri"/>
              <a:cs typeface="Calibri"/>
              <a:sym typeface="Calibri"/>
            </a:endParaRPr>
          </a:p>
          <a:p>
            <a:pPr marL="171450" lvl="2" indent="-171450" algn="l" rtl="0">
              <a:spcBef>
                <a:spcPts val="0"/>
              </a:spcBef>
              <a:spcAft>
                <a:spcPts val="0"/>
              </a:spcAft>
              <a:buClr>
                <a:schemeClr val="dk1"/>
              </a:buClr>
              <a:buSzPts val="1100"/>
              <a:buChar char="•"/>
            </a:pPr>
            <a:r>
              <a:rPr lang="en">
                <a:solidFill>
                  <a:schemeClr val="dk1"/>
                </a:solidFill>
              </a:rPr>
              <a:t>19 Texas Administrative Code (TAC) Chapter 89, Subchapter BB</a:t>
            </a:r>
            <a:endParaRPr sz="1200">
              <a:solidFill>
                <a:schemeClr val="dk1"/>
              </a:solidFill>
              <a:latin typeface="Calibri"/>
              <a:ea typeface="Calibri"/>
              <a:cs typeface="Calibri"/>
              <a:sym typeface="Calibri"/>
            </a:endParaRPr>
          </a:p>
          <a:p>
            <a:pPr marL="171450" lvl="2" indent="-171450" algn="l" rtl="0">
              <a:spcBef>
                <a:spcPts val="0"/>
              </a:spcBef>
              <a:spcAft>
                <a:spcPts val="0"/>
              </a:spcAft>
              <a:buClr>
                <a:srgbClr val="FF0000"/>
              </a:buClr>
              <a:buSzPts val="1100"/>
              <a:buChar char="•"/>
            </a:pPr>
            <a:r>
              <a:rPr lang="en">
                <a:solidFill>
                  <a:srgbClr val="FF0000"/>
                </a:solidFill>
              </a:rPr>
              <a:t>Texas Education Code Section 29, Subchapter B</a:t>
            </a:r>
            <a:endParaRPr sz="1200">
              <a:solidFill>
                <a:schemeClr val="dk1"/>
              </a:solidFill>
              <a:latin typeface="Calibri"/>
              <a:ea typeface="Calibri"/>
              <a:cs typeface="Calibri"/>
              <a:sym typeface="Calibri"/>
            </a:endParaRPr>
          </a:p>
          <a:p>
            <a:pPr marL="0" lvl="2" indent="0" algn="l" rtl="0">
              <a:spcBef>
                <a:spcPts val="0"/>
              </a:spcBef>
              <a:spcAft>
                <a:spcPts val="0"/>
              </a:spcAft>
              <a:buClr>
                <a:schemeClr val="dk1"/>
              </a:buClr>
              <a:buSzPts val="1100"/>
              <a:buFont typeface="Arial"/>
              <a:buNone/>
            </a:pPr>
            <a:endParaRPr>
              <a:solidFill>
                <a:srgbClr val="FF0000"/>
              </a:solidFill>
            </a:endParaRPr>
          </a:p>
          <a:p>
            <a:pPr marL="0" lvl="2" indent="0" algn="l" rtl="0">
              <a:spcBef>
                <a:spcPts val="0"/>
              </a:spcBef>
              <a:spcAft>
                <a:spcPts val="0"/>
              </a:spcAft>
              <a:buClr>
                <a:srgbClr val="FF0000"/>
              </a:buClr>
              <a:buSzPts val="1100"/>
              <a:buFont typeface="Arial"/>
              <a:buNone/>
            </a:pPr>
            <a:r>
              <a:rPr lang="en" b="1" i="1">
                <a:solidFill>
                  <a:srgbClr val="FF0000"/>
                </a:solidFill>
              </a:rPr>
              <a:t>These document can be found on the Resources page. </a:t>
            </a:r>
            <a:endParaRPr sz="1200">
              <a:solidFill>
                <a:schemeClr val="dk1"/>
              </a:solidFill>
              <a:latin typeface="Calibri"/>
              <a:ea typeface="Calibri"/>
              <a:cs typeface="Calibri"/>
              <a:sym typeface="Calibri"/>
            </a:endParaRPr>
          </a:p>
          <a:p>
            <a:pPr marL="171450" lvl="2" indent="-171450" algn="l" rtl="0">
              <a:spcBef>
                <a:spcPts val="0"/>
              </a:spcBef>
              <a:spcAft>
                <a:spcPts val="0"/>
              </a:spcAft>
              <a:buClr>
                <a:srgbClr val="FF0000"/>
              </a:buClr>
              <a:buSzPts val="1100"/>
              <a:buChar char="•"/>
            </a:pPr>
            <a:r>
              <a:rPr lang="en">
                <a:solidFill>
                  <a:srgbClr val="FF0000"/>
                </a:solidFill>
              </a:rPr>
              <a:t>Decision-Making Guide for LPACs (STAAR, STAAR Spanish, STAAR Alternate 2, TELPAS, and TELPAS Alternate) which is overseen by the Division of Student Assessment</a:t>
            </a:r>
            <a:endParaRPr sz="1200">
              <a:solidFill>
                <a:schemeClr val="dk1"/>
              </a:solidFill>
              <a:latin typeface="Calibri"/>
              <a:ea typeface="Calibri"/>
              <a:cs typeface="Calibri"/>
              <a:sym typeface="Calibri"/>
            </a:endParaRPr>
          </a:p>
          <a:p>
            <a:pPr marL="171450" lvl="2" indent="-101600" algn="l" rtl="0">
              <a:spcBef>
                <a:spcPts val="0"/>
              </a:spcBef>
              <a:spcAft>
                <a:spcPts val="0"/>
              </a:spcAft>
              <a:buClr>
                <a:schemeClr val="dk1"/>
              </a:buClr>
              <a:buSzPts val="1100"/>
              <a:buFont typeface="Arial"/>
              <a:buNone/>
            </a:pPr>
            <a:endParaRPr>
              <a:solidFill>
                <a:srgbClr val="FF0000"/>
              </a:solidFill>
            </a:endParaRPr>
          </a:p>
          <a:p>
            <a:pPr marL="0" lvl="2" indent="0" algn="l" rtl="0">
              <a:spcBef>
                <a:spcPts val="0"/>
              </a:spcBef>
              <a:spcAft>
                <a:spcPts val="0"/>
              </a:spcAft>
              <a:buClr>
                <a:schemeClr val="dk1"/>
              </a:buClr>
              <a:buSzPts val="1100"/>
              <a:buFont typeface="Arial"/>
              <a:buNone/>
            </a:pPr>
            <a:endParaRPr>
              <a:solidFill>
                <a:srgbClr val="FF0000"/>
              </a:solidFill>
            </a:endParaRPr>
          </a:p>
          <a:p>
            <a:pPr marL="0" lvl="2" indent="0" algn="l" rtl="0">
              <a:spcBef>
                <a:spcPts val="0"/>
              </a:spcBef>
              <a:spcAft>
                <a:spcPts val="0"/>
              </a:spcAft>
              <a:buClr>
                <a:srgbClr val="FF0000"/>
              </a:buClr>
              <a:buSzPts val="1100"/>
              <a:buFont typeface="Arial"/>
              <a:buNone/>
            </a:pPr>
            <a:r>
              <a:rPr lang="en">
                <a:solidFill>
                  <a:srgbClr val="FF0000"/>
                </a:solidFill>
              </a:rPr>
              <a:t>Visit the English learner web portal at www.txel.org for more resources and information on emergent bilingual students.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356cf752082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356cf752082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 b="1">
                <a:solidFill>
                  <a:schemeClr val="dk1"/>
                </a:solidFill>
              </a:rPr>
              <a:t>Slide 8</a:t>
            </a:r>
            <a:endParaRPr b="1">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33a9c239878_2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33a9c239878_2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rPr>
              <a:t>Slide 9</a:t>
            </a:r>
            <a:endParaRPr b="1">
              <a:solidFill>
                <a:schemeClr val="dk1"/>
              </a:solidFill>
            </a:endParaRPr>
          </a:p>
          <a:p>
            <a:pPr marL="0" lvl="0" indent="0" algn="l" rtl="0">
              <a:spcBef>
                <a:spcPts val="0"/>
              </a:spcBef>
              <a:spcAft>
                <a:spcPts val="0"/>
              </a:spcAft>
              <a:buClr>
                <a:schemeClr val="dk1"/>
              </a:buClr>
              <a:buSzPts val="1400"/>
              <a:buFont typeface="Arial"/>
              <a:buNone/>
            </a:pPr>
            <a:endParaRPr>
              <a:solidFill>
                <a:schemeClr val="dk1"/>
              </a:solidFill>
            </a:endParaRPr>
          </a:p>
          <a:p>
            <a:pPr marL="0" lvl="0" indent="0" algn="l" rtl="0">
              <a:spcBef>
                <a:spcPts val="0"/>
              </a:spcBef>
              <a:spcAft>
                <a:spcPts val="0"/>
              </a:spcAft>
              <a:buClr>
                <a:schemeClr val="dk1"/>
              </a:buClr>
              <a:buSzPts val="1400"/>
              <a:buFont typeface="Arial"/>
              <a:buNone/>
            </a:pPr>
            <a:r>
              <a:rPr lang="en">
                <a:solidFill>
                  <a:schemeClr val="dk1"/>
                </a:solidFill>
              </a:rPr>
              <a:t>Additional guidance regarding concentrating, or clustering, students at a limited number of facilities within the district:</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endParaRPr>
              <a:solidFill>
                <a:schemeClr val="dk1"/>
              </a:solidFill>
            </a:endParaRPr>
          </a:p>
          <a:p>
            <a:pPr marL="171450" lvl="0" indent="-171450" algn="l" rtl="0">
              <a:spcBef>
                <a:spcPts val="0"/>
              </a:spcBef>
              <a:spcAft>
                <a:spcPts val="0"/>
              </a:spcAft>
              <a:buClr>
                <a:schemeClr val="dk1"/>
              </a:buClr>
              <a:buSzPts val="1100"/>
              <a:buChar char="•"/>
            </a:pPr>
            <a:r>
              <a:rPr lang="en">
                <a:solidFill>
                  <a:schemeClr val="dk1"/>
                </a:solidFill>
              </a:rPr>
              <a:t>In the context of a bilingual program, a district may cluster bilingual program students at one or more centrally located campus(es) in order to maximize resources.</a:t>
            </a:r>
            <a:endParaRPr sz="1200">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100"/>
              <a:buChar char="•"/>
            </a:pPr>
            <a:r>
              <a:rPr lang="en">
                <a:solidFill>
                  <a:schemeClr val="dk1"/>
                </a:solidFill>
              </a:rPr>
              <a:t>Additionally, ESL programs may be clustered in a similar fashion. However, when clustering bilingual or ESL programs, districts must not isolate/segregate emergent bilingual students from English proficient students to the point at which emergent bilingual students make up the entire school for the duration of their program services. </a:t>
            </a:r>
            <a:endParaRPr sz="1200">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100"/>
              <a:buChar char="•"/>
            </a:pPr>
            <a:r>
              <a:rPr lang="en">
                <a:solidFill>
                  <a:schemeClr val="dk1"/>
                </a:solidFill>
              </a:rPr>
              <a:t>Notice that an English learner’s participation in a newcomer center, likely composed of all emergent bilingual students, is limited to </a:t>
            </a:r>
            <a:r>
              <a:rPr lang="en" b="1">
                <a:solidFill>
                  <a:schemeClr val="dk1"/>
                </a:solidFill>
              </a:rPr>
              <a:t>two years</a:t>
            </a:r>
            <a:r>
              <a:rPr lang="en">
                <a:solidFill>
                  <a:schemeClr val="dk1"/>
                </a:solidFill>
              </a:rPr>
              <a:t>.</a:t>
            </a:r>
            <a:endParaRPr>
              <a:solidFill>
                <a:schemeClr val="dk1"/>
              </a:solidFill>
            </a:endParaRPr>
          </a:p>
          <a:p>
            <a:pPr marL="0" lvl="0" indent="0" algn="l" rtl="0">
              <a:spcBef>
                <a:spcPts val="0"/>
              </a:spcBef>
              <a:spcAft>
                <a:spcPts val="0"/>
              </a:spcAft>
              <a:buNone/>
            </a:pPr>
            <a:endParaRPr b="1">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33a9c239878_2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33a9c239878_2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rPr>
              <a:t>Slide 10</a:t>
            </a:r>
            <a:endParaRPr b="1">
              <a:solidFill>
                <a:schemeClr val="dk1"/>
              </a:solidFill>
            </a:endParaRPr>
          </a:p>
          <a:p>
            <a:pPr marL="0" lvl="0" indent="0" algn="l" rtl="0">
              <a:spcBef>
                <a:spcPts val="0"/>
              </a:spcBef>
              <a:spcAft>
                <a:spcPts val="0"/>
              </a:spcAft>
              <a:buClr>
                <a:schemeClr val="dk1"/>
              </a:buClr>
              <a:buSzPts val="1400"/>
              <a:buFont typeface="Arial"/>
              <a:buNone/>
            </a:pPr>
            <a:endParaRPr b="1">
              <a:solidFill>
                <a:schemeClr val="dk1"/>
              </a:solidFill>
            </a:endParaRPr>
          </a:p>
          <a:p>
            <a:pPr marL="0" lvl="0" indent="0" algn="l" rtl="0">
              <a:spcBef>
                <a:spcPts val="0"/>
              </a:spcBef>
              <a:spcAft>
                <a:spcPts val="0"/>
              </a:spcAft>
              <a:buClr>
                <a:schemeClr val="dk1"/>
              </a:buClr>
              <a:buSzPts val="1400"/>
              <a:buFont typeface="Arial"/>
              <a:buNone/>
            </a:pPr>
            <a:r>
              <a:rPr lang="en">
                <a:solidFill>
                  <a:schemeClr val="dk1"/>
                </a:solidFill>
              </a:rPr>
              <a:t>Sample forms may be adapted or enhanced to meet each district or charter school’s individual needs for proper documentation.</a:t>
            </a:r>
            <a:endParaRPr b="1">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33a9c239878_2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33a9c239878_2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 b="1">
                <a:solidFill>
                  <a:schemeClr val="dk1"/>
                </a:solidFill>
              </a:rPr>
              <a:t>Slide 11</a:t>
            </a:r>
            <a:endParaRPr b="1">
              <a:solidFill>
                <a:schemeClr val="dk1"/>
              </a:solidFill>
            </a:endParaRPr>
          </a:p>
          <a:p>
            <a:pPr marL="0" lvl="0" indent="0" algn="l" rtl="0">
              <a:spcBef>
                <a:spcPts val="0"/>
              </a:spcBef>
              <a:spcAft>
                <a:spcPts val="0"/>
              </a:spcAft>
              <a:buNone/>
            </a:pPr>
            <a:endParaRPr b="1">
              <a:solidFill>
                <a:schemeClr val="dk1"/>
              </a:solidFill>
            </a:endParaRPr>
          </a:p>
          <a:p>
            <a:pPr marL="0" lvl="0" indent="0" algn="l" rtl="0">
              <a:spcBef>
                <a:spcPts val="0"/>
              </a:spcBef>
              <a:spcAft>
                <a:spcPts val="0"/>
              </a:spcAft>
              <a:buNone/>
            </a:pPr>
            <a:r>
              <a:rPr lang="en">
                <a:solidFill>
                  <a:schemeClr val="dk1"/>
                </a:solidFill>
              </a:rPr>
              <a:t>The intent of the LPAC Framework is to establish guidelines that describe the steps necessary in the implementation of a consistent and standardized LPAC process across school districts and the state. Further information regarding the purpose of the LPAC Framework is shared on the following (next) slide.</a:t>
            </a:r>
            <a:endParaRPr b="1">
              <a:solidFill>
                <a:schemeClr val="dk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33a9c239878_2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33a9c239878_2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 b="1">
                <a:solidFill>
                  <a:schemeClr val="dk1"/>
                </a:solidFill>
              </a:rPr>
              <a:t>Slide 12</a:t>
            </a:r>
            <a:endParaRPr b="1">
              <a:solidFill>
                <a:schemeClr val="dk1"/>
              </a:solidFill>
            </a:endParaRPr>
          </a:p>
          <a:p>
            <a:pPr marL="0" lvl="0" indent="0" algn="l" rtl="0">
              <a:spcBef>
                <a:spcPts val="0"/>
              </a:spcBef>
              <a:spcAft>
                <a:spcPts val="0"/>
              </a:spcAft>
              <a:buNone/>
            </a:pPr>
            <a:endParaRPr b="1">
              <a:solidFill>
                <a:schemeClr val="dk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33a9c239878_2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33a9c239878_2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rPr>
              <a:t>Slide 13</a:t>
            </a:r>
            <a:endParaRPr b="1">
              <a:solidFill>
                <a:schemeClr val="dk1"/>
              </a:solidFill>
            </a:endParaRPr>
          </a:p>
          <a:p>
            <a:pPr marL="0" lvl="0" indent="0" algn="l" rtl="0">
              <a:spcBef>
                <a:spcPts val="0"/>
              </a:spcBef>
              <a:spcAft>
                <a:spcPts val="0"/>
              </a:spcAft>
              <a:buNone/>
            </a:pPr>
            <a:endParaRPr b="1">
              <a:solidFill>
                <a:schemeClr val="dk1"/>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33a9c239878_2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33a9c239878_2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rPr>
              <a:t>Slide 14</a:t>
            </a:r>
            <a:endParaRPr b="1">
              <a:solidFill>
                <a:schemeClr val="dk1"/>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33a9c239878_2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33a9c239878_2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rPr>
              <a:t>Slide 15</a:t>
            </a:r>
            <a:endParaRPr b="1">
              <a:solidFill>
                <a:schemeClr val="dk1"/>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33a9c239878_2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33a9c239878_2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rPr>
              <a:t>Slide 16</a:t>
            </a:r>
            <a:endParaRPr b="1">
              <a:solidFill>
                <a:schemeClr val="dk1"/>
              </a:solidFill>
            </a:endParaRPr>
          </a:p>
          <a:p>
            <a:pPr marL="0" lvl="0" indent="0" algn="l" rtl="0">
              <a:spcBef>
                <a:spcPts val="0"/>
              </a:spcBef>
              <a:spcAft>
                <a:spcPts val="0"/>
              </a:spcAft>
              <a:buClr>
                <a:schemeClr val="dk1"/>
              </a:buClr>
              <a:buSzPts val="1400"/>
              <a:buFont typeface="Arial"/>
              <a:buNone/>
            </a:pPr>
            <a:endParaRPr>
              <a:solidFill>
                <a:schemeClr val="dk1"/>
              </a:solidFill>
            </a:endParaRPr>
          </a:p>
          <a:p>
            <a:pPr marL="228600" lvl="1" indent="-169862" algn="l" rtl="0">
              <a:spcBef>
                <a:spcPts val="0"/>
              </a:spcBef>
              <a:spcAft>
                <a:spcPts val="0"/>
              </a:spcAft>
              <a:buClr>
                <a:schemeClr val="dk1"/>
              </a:buClr>
              <a:buSzPts val="1100"/>
              <a:buChar char="•"/>
            </a:pPr>
            <a:r>
              <a:rPr lang="en">
                <a:solidFill>
                  <a:schemeClr val="dk1"/>
                </a:solidFill>
              </a:rPr>
              <a:t>The written board policy shall be ON FILE in the district.</a:t>
            </a:r>
            <a:endParaRPr sz="1200">
              <a:solidFill>
                <a:schemeClr val="dk1"/>
              </a:solidFill>
              <a:latin typeface="Calibri"/>
              <a:ea typeface="Calibri"/>
              <a:cs typeface="Calibri"/>
              <a:sym typeface="Calibri"/>
            </a:endParaRPr>
          </a:p>
          <a:p>
            <a:pPr marL="228600" lvl="1" indent="-169862" algn="l" rtl="0">
              <a:spcBef>
                <a:spcPts val="0"/>
              </a:spcBef>
              <a:spcAft>
                <a:spcPts val="0"/>
              </a:spcAft>
              <a:buClr>
                <a:schemeClr val="dk1"/>
              </a:buClr>
              <a:buSzPts val="1100"/>
              <a:buChar char="•"/>
            </a:pPr>
            <a:r>
              <a:rPr lang="en">
                <a:solidFill>
                  <a:schemeClr val="dk1"/>
                </a:solidFill>
              </a:rPr>
              <a:t>A school district shall establish and operate a sufficient number of LPACs to enable them to discharge their duties within </a:t>
            </a:r>
            <a:r>
              <a:rPr lang="en" u="sng">
                <a:solidFill>
                  <a:schemeClr val="dk1"/>
                </a:solidFill>
              </a:rPr>
              <a:t>four weeks</a:t>
            </a:r>
            <a:r>
              <a:rPr lang="en">
                <a:solidFill>
                  <a:schemeClr val="dk1"/>
                </a:solidFill>
              </a:rPr>
              <a:t> of the enrollment of emergent bilingual students.</a:t>
            </a:r>
            <a:endParaRPr sz="1200">
              <a:solidFill>
                <a:schemeClr val="dk1"/>
              </a:solidFill>
              <a:latin typeface="Calibri"/>
              <a:ea typeface="Calibri"/>
              <a:cs typeface="Calibri"/>
              <a:sym typeface="Calibri"/>
            </a:endParaRPr>
          </a:p>
          <a:p>
            <a:pPr marL="228600" lvl="1" indent="-169862" algn="l" rtl="0">
              <a:spcBef>
                <a:spcPts val="0"/>
              </a:spcBef>
              <a:spcAft>
                <a:spcPts val="0"/>
              </a:spcAft>
              <a:buClr>
                <a:schemeClr val="dk1"/>
              </a:buClr>
              <a:buSzPts val="1100"/>
              <a:buChar char="•"/>
            </a:pPr>
            <a:r>
              <a:rPr lang="en">
                <a:solidFill>
                  <a:schemeClr val="dk1"/>
                </a:solidFill>
              </a:rPr>
              <a:t>Some school districts may choose to have more than one training opportunity for the parent or guardian representatives.</a:t>
            </a:r>
            <a:endParaRPr sz="1200">
              <a:solidFill>
                <a:schemeClr val="dk1"/>
              </a:solidFill>
              <a:latin typeface="Calibri"/>
              <a:ea typeface="Calibri"/>
              <a:cs typeface="Calibri"/>
              <a:sym typeface="Calibri"/>
            </a:endParaRPr>
          </a:p>
          <a:p>
            <a:pPr marL="228600" lvl="1" indent="-169862" algn="l" rtl="0">
              <a:spcBef>
                <a:spcPts val="0"/>
              </a:spcBef>
              <a:spcAft>
                <a:spcPts val="0"/>
              </a:spcAft>
              <a:buClr>
                <a:schemeClr val="dk1"/>
              </a:buClr>
              <a:buSzPts val="1100"/>
              <a:buChar char="•"/>
            </a:pPr>
            <a:r>
              <a:rPr lang="en">
                <a:solidFill>
                  <a:schemeClr val="dk1"/>
                </a:solidFill>
              </a:rPr>
              <a:t>It may be necessary to train more than one parent or guardian to be able to cover the number of LPACs for a year, especially early in the year and at the end of the year. </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b="1">
              <a:solidFill>
                <a:schemeClr val="dk1"/>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33a9c239878_2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33a9c239878_2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rPr>
              <a:t>Slide 17</a:t>
            </a:r>
            <a:endParaRPr b="1">
              <a:solidFill>
                <a:schemeClr val="dk1"/>
              </a:solidFill>
            </a:endParaRPr>
          </a:p>
          <a:p>
            <a:pPr marL="0" lvl="0" indent="0" algn="l" rtl="0">
              <a:spcBef>
                <a:spcPts val="0"/>
              </a:spcBef>
              <a:spcAft>
                <a:spcPts val="0"/>
              </a:spcAft>
              <a:buClr>
                <a:schemeClr val="dk1"/>
              </a:buClr>
              <a:buSzPts val="1400"/>
              <a:buFont typeface="Arial"/>
              <a:buNone/>
            </a:pPr>
            <a:endParaRPr b="1">
              <a:solidFill>
                <a:schemeClr val="dk1"/>
              </a:solidFill>
            </a:endParaRPr>
          </a:p>
          <a:p>
            <a:pPr marL="0" lvl="0" indent="0" algn="l" rtl="0">
              <a:spcBef>
                <a:spcPts val="0"/>
              </a:spcBef>
              <a:spcAft>
                <a:spcPts val="0"/>
              </a:spcAft>
              <a:buClr>
                <a:schemeClr val="dk1"/>
              </a:buClr>
              <a:buSzPts val="1400"/>
              <a:buFont typeface="Arial"/>
              <a:buNone/>
            </a:pPr>
            <a:r>
              <a:rPr lang="en" i="1">
                <a:solidFill>
                  <a:schemeClr val="dk1"/>
                </a:solidFill>
              </a:rPr>
              <a:t>Sources: TEA Financial Accountability System Resource Guide, Module 1; TEC §29.063; TEC Section §29.052 (2);19 TAC §89.1220 (b)</a:t>
            </a:r>
            <a:endParaRPr b="1" i="1">
              <a:solidFill>
                <a:schemeClr val="dk1"/>
              </a:solidFill>
            </a:endParaRPr>
          </a:p>
          <a:p>
            <a:pPr marL="0" lvl="0" indent="0" algn="l" rtl="0">
              <a:spcBef>
                <a:spcPts val="0"/>
              </a:spcBef>
              <a:spcAft>
                <a:spcPts val="0"/>
              </a:spcAft>
              <a:buClr>
                <a:schemeClr val="dk1"/>
              </a:buClr>
              <a:buSzPts val="1400"/>
              <a:buFont typeface="Arial"/>
              <a:buNone/>
            </a:pPr>
            <a:endParaRPr>
              <a:solidFill>
                <a:schemeClr val="dk1"/>
              </a:solidFill>
            </a:endParaRPr>
          </a:p>
          <a:p>
            <a:pPr marL="0" lvl="0" indent="0" algn="l" rtl="0">
              <a:spcBef>
                <a:spcPts val="0"/>
              </a:spcBef>
              <a:spcAft>
                <a:spcPts val="0"/>
              </a:spcAft>
              <a:buClr>
                <a:schemeClr val="dk1"/>
              </a:buClr>
              <a:buSzPts val="1400"/>
              <a:buFont typeface="Arial"/>
              <a:buNone/>
            </a:pPr>
            <a:r>
              <a:rPr lang="en" i="1">
                <a:solidFill>
                  <a:schemeClr val="dk1"/>
                </a:solidFill>
              </a:rPr>
              <a:t>Campus administrator - </a:t>
            </a:r>
            <a:r>
              <a:rPr lang="en">
                <a:solidFill>
                  <a:schemeClr val="dk1"/>
                </a:solidFill>
              </a:rPr>
              <a:t>A principal, assistant principal or vice principal. The campus administrator required as part of the LPAC must be personnel coded </a:t>
            </a:r>
            <a:r>
              <a:rPr lang="en" b="1">
                <a:solidFill>
                  <a:schemeClr val="dk1"/>
                </a:solidFill>
              </a:rPr>
              <a:t>Function 23 </a:t>
            </a:r>
            <a:r>
              <a:rPr lang="en">
                <a:solidFill>
                  <a:schemeClr val="dk1"/>
                </a:solidFill>
              </a:rPr>
              <a:t>(principals, assistant principals and their staff) under School Leadership as defined by the Financial Accountability System Resource Guide. Principals, assistant principals, and their staff are personnel who</a:t>
            </a:r>
            <a:r>
              <a:rPr lang="en" i="1">
                <a:solidFill>
                  <a:schemeClr val="dk1"/>
                </a:solidFill>
              </a:rPr>
              <a:t>:</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endParaRPr>
              <a:solidFill>
                <a:schemeClr val="dk1"/>
              </a:solidFill>
            </a:endParaRPr>
          </a:p>
          <a:p>
            <a:pPr marL="171450" lvl="1" indent="-169862" algn="l" rtl="0">
              <a:spcBef>
                <a:spcPts val="0"/>
              </a:spcBef>
              <a:spcAft>
                <a:spcPts val="0"/>
              </a:spcAft>
              <a:buClr>
                <a:schemeClr val="dk1"/>
              </a:buClr>
              <a:buSzPts val="1100"/>
              <a:buChar char="•"/>
            </a:pPr>
            <a:r>
              <a:rPr lang="en">
                <a:solidFill>
                  <a:schemeClr val="dk1"/>
                </a:solidFill>
              </a:rPr>
              <a:t>Supervise all operations of the campus</a:t>
            </a:r>
            <a:endParaRPr sz="1200">
              <a:solidFill>
                <a:schemeClr val="dk1"/>
              </a:solidFill>
              <a:latin typeface="Calibri"/>
              <a:ea typeface="Calibri"/>
              <a:cs typeface="Calibri"/>
              <a:sym typeface="Calibri"/>
            </a:endParaRPr>
          </a:p>
          <a:p>
            <a:pPr marL="171450" lvl="1" indent="-169862" algn="l" rtl="0">
              <a:spcBef>
                <a:spcPts val="0"/>
              </a:spcBef>
              <a:spcAft>
                <a:spcPts val="0"/>
              </a:spcAft>
              <a:buClr>
                <a:schemeClr val="dk1"/>
              </a:buClr>
              <a:buSzPts val="1100"/>
              <a:buChar char="•"/>
            </a:pPr>
            <a:r>
              <a:rPr lang="en">
                <a:solidFill>
                  <a:schemeClr val="dk1"/>
                </a:solidFill>
              </a:rPr>
              <a:t>Evaluate staff members of the campus</a:t>
            </a:r>
            <a:endParaRPr sz="1200">
              <a:solidFill>
                <a:schemeClr val="dk1"/>
              </a:solidFill>
              <a:latin typeface="Calibri"/>
              <a:ea typeface="Calibri"/>
              <a:cs typeface="Calibri"/>
              <a:sym typeface="Calibri"/>
            </a:endParaRPr>
          </a:p>
          <a:p>
            <a:pPr marL="171450" lvl="1" indent="-169862" algn="l" rtl="0">
              <a:spcBef>
                <a:spcPts val="0"/>
              </a:spcBef>
              <a:spcAft>
                <a:spcPts val="0"/>
              </a:spcAft>
              <a:buClr>
                <a:schemeClr val="dk1"/>
              </a:buClr>
              <a:buSzPts val="1100"/>
              <a:buChar char="•"/>
            </a:pPr>
            <a:r>
              <a:rPr lang="en">
                <a:solidFill>
                  <a:schemeClr val="dk1"/>
                </a:solidFill>
              </a:rPr>
              <a:t>Assign duties to staff members maintaining the records of the students on the campus</a:t>
            </a:r>
            <a:endParaRPr sz="1200">
              <a:solidFill>
                <a:schemeClr val="dk1"/>
              </a:solidFill>
              <a:latin typeface="Calibri"/>
              <a:ea typeface="Calibri"/>
              <a:cs typeface="Calibri"/>
              <a:sym typeface="Calibri"/>
            </a:endParaRPr>
          </a:p>
          <a:p>
            <a:pPr marL="628575" lvl="1" indent="-101579"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400"/>
              <a:buFont typeface="Arial"/>
              <a:buNone/>
            </a:pPr>
            <a:endParaRPr>
              <a:solidFill>
                <a:schemeClr val="dk1"/>
              </a:solidFill>
            </a:endParaRPr>
          </a:p>
          <a:p>
            <a:pPr marL="0" lvl="0" indent="0" algn="l" rtl="0">
              <a:spcBef>
                <a:spcPts val="0"/>
              </a:spcBef>
              <a:spcAft>
                <a:spcPts val="0"/>
              </a:spcAft>
              <a:buClr>
                <a:schemeClr val="dk1"/>
              </a:buClr>
              <a:buSzPts val="1400"/>
              <a:buFont typeface="Arial"/>
              <a:buNone/>
            </a:pPr>
            <a:r>
              <a:rPr lang="en" i="1">
                <a:solidFill>
                  <a:schemeClr val="dk1"/>
                </a:solidFill>
              </a:rPr>
              <a:t>LPAC Parent - </a:t>
            </a:r>
            <a:r>
              <a:rPr lang="en">
                <a:solidFill>
                  <a:schemeClr val="dk1"/>
                </a:solidFill>
              </a:rPr>
              <a:t>Must be a parent or legal guardian of an English learner </a:t>
            </a:r>
            <a:r>
              <a:rPr lang="en" b="1">
                <a:solidFill>
                  <a:schemeClr val="dk1"/>
                </a:solidFill>
              </a:rPr>
              <a:t>participating</a:t>
            </a:r>
            <a:r>
              <a:rPr lang="en">
                <a:solidFill>
                  <a:schemeClr val="dk1"/>
                </a:solidFill>
              </a:rPr>
              <a:t> in a bilingual or ESL program. No parents or guardians who have denied student services may participate as an LPAC parent. The parent representative volunteers his or her participation in the LPAC. The trained LPAC parent serves as the representative parent or guardian for all emergent bilingual students. </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endParaRPr>
              <a:solidFill>
                <a:schemeClr val="dk1"/>
              </a:solidFill>
            </a:endParaRPr>
          </a:p>
          <a:p>
            <a:pPr marL="0" lvl="0" indent="0" algn="l" rtl="0">
              <a:spcBef>
                <a:spcPts val="0"/>
              </a:spcBef>
              <a:spcAft>
                <a:spcPts val="0"/>
              </a:spcAft>
              <a:buClr>
                <a:schemeClr val="dk1"/>
              </a:buClr>
              <a:buSzPts val="1400"/>
              <a:buFont typeface="Arial"/>
              <a:buNone/>
            </a:pPr>
            <a:endParaRPr b="1">
              <a:solidFill>
                <a:schemeClr val="dk1"/>
              </a:solidFill>
            </a:endParaRPr>
          </a:p>
          <a:p>
            <a:pPr marL="0" lvl="0" indent="0" algn="l" rtl="0">
              <a:spcBef>
                <a:spcPts val="0"/>
              </a:spcBef>
              <a:spcAft>
                <a:spcPts val="0"/>
              </a:spcAft>
              <a:buNone/>
            </a:pPr>
            <a:endParaRPr b="1">
              <a:solidFill>
                <a:schemeClr val="dk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33a9c239878_2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33a9c239878_2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 sz="1200" b="1">
                <a:solidFill>
                  <a:schemeClr val="dk1"/>
                </a:solidFill>
                <a:latin typeface="Calibri"/>
                <a:ea typeface="Calibri"/>
                <a:cs typeface="Calibri"/>
                <a:sym typeface="Calibri"/>
              </a:rPr>
              <a:t>Slide 3</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33a9c239878_2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33a9c239878_2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rPr>
              <a:t>Slide 18</a:t>
            </a:r>
            <a:endParaRPr b="1">
              <a:solidFill>
                <a:schemeClr val="dk1"/>
              </a:solidFill>
            </a:endParaRPr>
          </a:p>
          <a:p>
            <a:pPr marL="0" lvl="0" indent="0" algn="l" rtl="0">
              <a:spcBef>
                <a:spcPts val="0"/>
              </a:spcBef>
              <a:spcAft>
                <a:spcPts val="0"/>
              </a:spcAft>
              <a:buNone/>
            </a:pPr>
            <a:endParaRPr b="1">
              <a:solidFill>
                <a:schemeClr val="dk1"/>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33a9c239878_2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33a9c239878_2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b="1">
                <a:solidFill>
                  <a:schemeClr val="dk1"/>
                </a:solidFill>
              </a:rPr>
              <a:t>Slide 19                     </a:t>
            </a:r>
            <a:endParaRPr sz="1200" b="1">
              <a:solidFill>
                <a:schemeClr val="dk1"/>
              </a:solidFill>
            </a:endParaRPr>
          </a:p>
          <a:p>
            <a:pPr marL="0" lvl="0" indent="0" algn="l" rtl="0">
              <a:spcBef>
                <a:spcPts val="0"/>
              </a:spcBef>
              <a:spcAft>
                <a:spcPts val="0"/>
              </a:spcAft>
              <a:buClr>
                <a:schemeClr val="dk1"/>
              </a:buClr>
              <a:buSzPts val="1400"/>
              <a:buFont typeface="Arial"/>
              <a:buNone/>
            </a:pPr>
            <a:endParaRPr sz="1200" b="1">
              <a:solidFill>
                <a:schemeClr val="dk1"/>
              </a:solidFill>
            </a:endParaRPr>
          </a:p>
          <a:p>
            <a:pPr marL="0" lvl="0" indent="0" algn="l" rtl="0">
              <a:spcBef>
                <a:spcPts val="0"/>
              </a:spcBef>
              <a:spcAft>
                <a:spcPts val="0"/>
              </a:spcAft>
              <a:buClr>
                <a:schemeClr val="dk1"/>
              </a:buClr>
              <a:buSzPts val="1400"/>
              <a:buFont typeface="Arial"/>
              <a:buNone/>
            </a:pPr>
            <a:r>
              <a:rPr lang="en" sz="1200">
                <a:solidFill>
                  <a:schemeClr val="dk1"/>
                </a:solidFill>
              </a:rPr>
              <a:t>“Initial enrollment” refers to a student’s </a:t>
            </a:r>
            <a:r>
              <a:rPr lang="en" sz="1200" b="1">
                <a:solidFill>
                  <a:schemeClr val="dk1"/>
                </a:solidFill>
              </a:rPr>
              <a:t>first-time enrollment </a:t>
            </a:r>
            <a:r>
              <a:rPr lang="en" sz="1200">
                <a:solidFill>
                  <a:schemeClr val="dk1"/>
                </a:solidFill>
              </a:rPr>
              <a:t>in a public school district within the state of Texas (any Local Education Agency-LEA, including districts, charters, and districts of innovation). </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endParaRPr sz="1200">
              <a:solidFill>
                <a:schemeClr val="dk1"/>
              </a:solidFill>
            </a:endParaRPr>
          </a:p>
          <a:p>
            <a:pPr marL="0" lvl="0" indent="0" algn="l" rtl="0">
              <a:spcBef>
                <a:spcPts val="0"/>
              </a:spcBef>
              <a:spcAft>
                <a:spcPts val="0"/>
              </a:spcAft>
              <a:buClr>
                <a:schemeClr val="dk1"/>
              </a:buClr>
              <a:buSzPts val="1400"/>
              <a:buFont typeface="Arial"/>
              <a:buNone/>
            </a:pPr>
            <a:r>
              <a:rPr lang="en" sz="1200">
                <a:solidFill>
                  <a:schemeClr val="dk1"/>
                </a:solidFill>
              </a:rPr>
              <a:t>More information on the LPAC requirements is provided on the following (next) slide.</a:t>
            </a:r>
            <a:endParaRPr b="1">
              <a:solidFill>
                <a:schemeClr val="dk1"/>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33a9c239878_2_2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g33a9c239878_2_2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b="1">
                <a:solidFill>
                  <a:schemeClr val="dk1"/>
                </a:solidFill>
              </a:rPr>
              <a:t>Slide 20</a:t>
            </a:r>
            <a:endParaRPr b="1">
              <a:solidFill>
                <a:schemeClr val="dk1"/>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33a9c239878_2_2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 name="Google Shape;342;g33a9c239878_2_2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rPr>
              <a:t>Slide 21</a:t>
            </a:r>
            <a:endParaRPr b="1">
              <a:solidFill>
                <a:schemeClr val="dk1"/>
              </a:solidFill>
            </a:endParaRPr>
          </a:p>
          <a:p>
            <a:pPr marL="0" lvl="0" indent="0" algn="l" rtl="0">
              <a:spcBef>
                <a:spcPts val="0"/>
              </a:spcBef>
              <a:spcAft>
                <a:spcPts val="0"/>
              </a:spcAft>
              <a:buClr>
                <a:schemeClr val="dk1"/>
              </a:buClr>
              <a:buSzPts val="1400"/>
              <a:buFont typeface="Arial"/>
              <a:buNone/>
            </a:pPr>
            <a:endParaRPr b="1">
              <a:solidFill>
                <a:schemeClr val="dk1"/>
              </a:solidFill>
            </a:endParaRPr>
          </a:p>
          <a:p>
            <a:pPr marL="0" lvl="0" indent="0" algn="l" rtl="0">
              <a:spcBef>
                <a:spcPts val="0"/>
              </a:spcBef>
              <a:spcAft>
                <a:spcPts val="0"/>
              </a:spcAft>
              <a:buClr>
                <a:schemeClr val="dk1"/>
              </a:buClr>
              <a:buSzPts val="1400"/>
              <a:buFont typeface="Arial"/>
              <a:buNone/>
            </a:pPr>
            <a:r>
              <a:rPr lang="en">
                <a:solidFill>
                  <a:schemeClr val="dk1"/>
                </a:solidFill>
              </a:rPr>
              <a:t>Each trained member shall also sign an oath of confidentiality because of testing results and other information that is shared and analyzed. This is a requirement, due to each student and his or her family’s right to confidentiality.</a:t>
            </a:r>
            <a:endParaRPr>
              <a:solidFill>
                <a:schemeClr val="dk1"/>
              </a:solidFill>
            </a:endParaRPr>
          </a:p>
          <a:p>
            <a:pPr marL="0" lvl="0" indent="0" algn="l" rtl="0">
              <a:spcBef>
                <a:spcPts val="0"/>
              </a:spcBef>
              <a:spcAft>
                <a:spcPts val="0"/>
              </a:spcAft>
              <a:buClr>
                <a:schemeClr val="dk1"/>
              </a:buClr>
              <a:buSzPts val="1400"/>
              <a:buFont typeface="Arial"/>
              <a:buNone/>
            </a:pPr>
            <a:endParaRPr>
              <a:solidFill>
                <a:schemeClr val="dk1"/>
              </a:solidFill>
            </a:endParaRPr>
          </a:p>
          <a:p>
            <a:pPr marL="0" lvl="0" indent="0" algn="l" rtl="0">
              <a:spcBef>
                <a:spcPts val="0"/>
              </a:spcBef>
              <a:spcAft>
                <a:spcPts val="0"/>
              </a:spcAft>
              <a:buClr>
                <a:schemeClr val="dk1"/>
              </a:buClr>
              <a:buSzPts val="1400"/>
              <a:buFont typeface="Arial"/>
              <a:buNone/>
            </a:pPr>
            <a:r>
              <a:rPr lang="en">
                <a:solidFill>
                  <a:schemeClr val="dk1"/>
                </a:solidFill>
              </a:rPr>
              <a:t>Members who have been formerly trained need to receive updated information annually to stay current. </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b="1">
              <a:solidFill>
                <a:schemeClr val="dk1"/>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33a9c239878_2_2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33a9c239878_2_2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b="1">
                <a:solidFill>
                  <a:schemeClr val="dk1"/>
                </a:solidFill>
              </a:rPr>
              <a:t>Slide 22</a:t>
            </a:r>
            <a:endParaRPr sz="1200" b="1">
              <a:solidFill>
                <a:schemeClr val="dk1"/>
              </a:solidFill>
            </a:endParaRPr>
          </a:p>
          <a:p>
            <a:pPr marL="0" lvl="0" indent="0" algn="l" rtl="0">
              <a:spcBef>
                <a:spcPts val="0"/>
              </a:spcBef>
              <a:spcAft>
                <a:spcPts val="0"/>
              </a:spcAft>
              <a:buClr>
                <a:schemeClr val="dk1"/>
              </a:buClr>
              <a:buSzPts val="1400"/>
              <a:buFont typeface="Arial"/>
              <a:buNone/>
            </a:pPr>
            <a:r>
              <a:rPr lang="en" sz="1200">
                <a:solidFill>
                  <a:schemeClr val="dk1"/>
                </a:solidFill>
              </a:rPr>
              <a:t>The LPAC Framework PPT is available in Spanish for LEAs needing to provide training for Spanish speaking parents or guardians. Visit the English learner web portal at www.txel.org for LPAC parent training resources. </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endParaRPr sz="1200">
              <a:solidFill>
                <a:schemeClr val="dk1"/>
              </a:solidFill>
            </a:endParaRPr>
          </a:p>
          <a:p>
            <a:pPr marL="0" lvl="0" indent="0" algn="l" rtl="0">
              <a:spcBef>
                <a:spcPts val="0"/>
              </a:spcBef>
              <a:spcAft>
                <a:spcPts val="0"/>
              </a:spcAft>
              <a:buNone/>
            </a:pPr>
            <a:endParaRPr b="1">
              <a:solidFill>
                <a:schemeClr val="dk1"/>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33c14be6ce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 name="Google Shape;364;g33c14be6ce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 sz="1200" b="1">
                <a:solidFill>
                  <a:schemeClr val="dk1"/>
                </a:solidFill>
              </a:rPr>
              <a:t>Slide 23</a:t>
            </a:r>
            <a:endParaRPr sz="1200">
              <a:solidFill>
                <a:schemeClr val="dk1"/>
              </a:solidFill>
            </a:endParaRPr>
          </a:p>
          <a:p>
            <a:pPr marL="0" lvl="0" indent="0" algn="l" rtl="0">
              <a:spcBef>
                <a:spcPts val="0"/>
              </a:spcBef>
              <a:spcAft>
                <a:spcPts val="0"/>
              </a:spcAft>
              <a:buClr>
                <a:schemeClr val="dk1"/>
              </a:buClr>
              <a:buSzPts val="1400"/>
              <a:buFont typeface="Arial"/>
              <a:buNone/>
            </a:pPr>
            <a:endParaRPr sz="1200">
              <a:solidFill>
                <a:schemeClr val="dk1"/>
              </a:solidFill>
            </a:endParaRPr>
          </a:p>
          <a:p>
            <a:pPr marL="0" lvl="0" indent="0" algn="l" rtl="0">
              <a:spcBef>
                <a:spcPts val="0"/>
              </a:spcBef>
              <a:spcAft>
                <a:spcPts val="0"/>
              </a:spcAft>
              <a:buClr>
                <a:schemeClr val="dk1"/>
              </a:buClr>
              <a:buSzPts val="1400"/>
              <a:buFont typeface="Arial"/>
              <a:buNone/>
            </a:pPr>
            <a:r>
              <a:rPr lang="en" sz="1200">
                <a:solidFill>
                  <a:schemeClr val="dk1"/>
                </a:solidFill>
              </a:rPr>
              <a:t>“Four calendar weeks” will be explained later in the presentation (Identification section).</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endParaRPr sz="1200">
              <a:solidFill>
                <a:schemeClr val="dk1"/>
              </a:solidFill>
            </a:endParaRPr>
          </a:p>
          <a:p>
            <a:pPr marL="0" lvl="0" indent="0" algn="l" rtl="0">
              <a:spcBef>
                <a:spcPts val="0"/>
              </a:spcBef>
              <a:spcAft>
                <a:spcPts val="0"/>
              </a:spcAft>
              <a:buClr>
                <a:schemeClr val="dk1"/>
              </a:buClr>
              <a:buSzPts val="1400"/>
              <a:buFont typeface="Arial"/>
              <a:buNone/>
            </a:pPr>
            <a:r>
              <a:rPr lang="en" sz="1200">
                <a:solidFill>
                  <a:schemeClr val="dk1"/>
                </a:solidFill>
              </a:rPr>
              <a:t>Prior to state assessments, refer to the LPAC Decision-Making Manual from the Student Assessment Division at TEA. Refer to the Accommodations Manual for the designated supports found at </a:t>
            </a:r>
            <a:r>
              <a:rPr lang="en" sz="1200" u="sng">
                <a:solidFill>
                  <a:srgbClr val="0563C1"/>
                </a:solidFill>
                <a:hlinkClick r:id="rId3">
                  <a:extLst>
                    <a:ext uri="{A12FA001-AC4F-418D-AE19-62706E023703}">
                      <ahyp:hlinkClr xmlns:ahyp="http://schemas.microsoft.com/office/drawing/2018/hyperlinkcolor" val="tx"/>
                    </a:ext>
                  </a:extLst>
                </a:hlinkClick>
              </a:rPr>
              <a:t>http://tea.texas.gov/student.assessment/accommodations/</a:t>
            </a:r>
            <a:r>
              <a:rPr lang="en" sz="1200">
                <a:solidFill>
                  <a:schemeClr val="dk1"/>
                </a:solidFill>
              </a:rPr>
              <a:t>. These instructional linguistic accommodations and designated supports need to be implemented during classroom instruction throughout the year prior to being used in the assessments. </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endParaRPr sz="1200">
              <a:solidFill>
                <a:schemeClr val="dk1"/>
              </a:solidFill>
            </a:endParaRPr>
          </a:p>
          <a:p>
            <a:pPr marL="0" lvl="0" indent="0" algn="l" rtl="0">
              <a:spcBef>
                <a:spcPts val="0"/>
              </a:spcBef>
              <a:spcAft>
                <a:spcPts val="0"/>
              </a:spcAft>
              <a:buClr>
                <a:schemeClr val="dk1"/>
              </a:buClr>
              <a:buSzPts val="1400"/>
              <a:buFont typeface="Arial"/>
              <a:buNone/>
            </a:pPr>
            <a:r>
              <a:rPr lang="en" sz="1200">
                <a:solidFill>
                  <a:schemeClr val="dk1"/>
                </a:solidFill>
              </a:rPr>
              <a:t>At the end of year, the LPAC meets for an annual review to determine if reclassification criteria has been met and program placement for the following year.  </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endParaRPr sz="1200">
              <a:solidFill>
                <a:schemeClr val="dk1"/>
              </a:solidFill>
            </a:endParaRPr>
          </a:p>
          <a:p>
            <a:pPr marL="0" lvl="0" indent="0" algn="l" rtl="0">
              <a:spcBef>
                <a:spcPts val="0"/>
              </a:spcBef>
              <a:spcAft>
                <a:spcPts val="0"/>
              </a:spcAft>
              <a:buClr>
                <a:schemeClr val="dk1"/>
              </a:buClr>
              <a:buSzPts val="1400"/>
              <a:buFont typeface="Arial"/>
              <a:buNone/>
            </a:pPr>
            <a:r>
              <a:rPr lang="en" sz="1200">
                <a:solidFill>
                  <a:schemeClr val="dk1"/>
                </a:solidFill>
              </a:rPr>
              <a:t>The LPAC must also convene on students who are being monitored, are parent denials, and students who are failing.</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endParaRPr sz="1200">
              <a:solidFill>
                <a:schemeClr val="dk1"/>
              </a:solidFill>
            </a:endParaRPr>
          </a:p>
          <a:p>
            <a:pPr marL="0" lvl="0" indent="0" algn="l" rtl="0">
              <a:spcBef>
                <a:spcPts val="0"/>
              </a:spcBef>
              <a:spcAft>
                <a:spcPts val="0"/>
              </a:spcAft>
              <a:buNone/>
            </a:pPr>
            <a:endParaRPr b="1">
              <a:solidFill>
                <a:schemeClr val="dk1"/>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33c14be6ce4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5" name="Google Shape;375;g33c14be6ce4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endParaRPr sz="1200">
              <a:solidFill>
                <a:schemeClr val="dk1"/>
              </a:solidFill>
            </a:endParaRPr>
          </a:p>
          <a:p>
            <a:pPr marL="0" lvl="0" indent="0" algn="l" rtl="0">
              <a:spcBef>
                <a:spcPts val="0"/>
              </a:spcBef>
              <a:spcAft>
                <a:spcPts val="0"/>
              </a:spcAft>
              <a:buClr>
                <a:schemeClr val="dk1"/>
              </a:buClr>
              <a:buSzPts val="1400"/>
              <a:buFont typeface="Arial"/>
              <a:buNone/>
            </a:pPr>
            <a:r>
              <a:rPr lang="en" b="1">
                <a:solidFill>
                  <a:schemeClr val="dk1"/>
                </a:solidFill>
              </a:rPr>
              <a:t>Slide 24</a:t>
            </a:r>
            <a:endParaRPr b="1">
              <a:solidFill>
                <a:schemeClr val="dk1"/>
              </a:solidFill>
            </a:endParaRPr>
          </a:p>
          <a:p>
            <a:pPr marL="0" lvl="0" indent="0" algn="l" rtl="0">
              <a:spcBef>
                <a:spcPts val="0"/>
              </a:spcBef>
              <a:spcAft>
                <a:spcPts val="0"/>
              </a:spcAft>
              <a:buNone/>
            </a:pPr>
            <a:endParaRPr b="1">
              <a:solidFill>
                <a:schemeClr val="dk1"/>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33c14be6ce4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6" name="Google Shape;386;g33c14be6ce4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b="1">
              <a:solidFill>
                <a:schemeClr val="dk1"/>
              </a:solidFill>
            </a:endParaRPr>
          </a:p>
          <a:p>
            <a:pPr marL="0" lvl="0" indent="0" algn="l" rtl="0">
              <a:spcBef>
                <a:spcPts val="0"/>
              </a:spcBef>
              <a:spcAft>
                <a:spcPts val="0"/>
              </a:spcAft>
              <a:buClr>
                <a:schemeClr val="dk1"/>
              </a:buClr>
              <a:buSzPts val="1400"/>
              <a:buFont typeface="Arial"/>
              <a:buNone/>
            </a:pPr>
            <a:r>
              <a:rPr lang="en" sz="1200" b="1">
                <a:solidFill>
                  <a:schemeClr val="dk1"/>
                </a:solidFill>
              </a:rPr>
              <a:t>Slide 25</a:t>
            </a:r>
            <a:endParaRPr sz="1200" b="1">
              <a:solidFill>
                <a:schemeClr val="dk1"/>
              </a:solidFill>
            </a:endParaRPr>
          </a:p>
          <a:p>
            <a:pPr marL="0" lvl="0" indent="0" algn="l" rtl="0">
              <a:spcBef>
                <a:spcPts val="0"/>
              </a:spcBef>
              <a:spcAft>
                <a:spcPts val="0"/>
              </a:spcAft>
              <a:buClr>
                <a:schemeClr val="dk1"/>
              </a:buClr>
              <a:buSzPts val="1400"/>
              <a:buFont typeface="Arial"/>
              <a:buNone/>
            </a:pPr>
            <a:endParaRPr sz="1200" b="1">
              <a:solidFill>
                <a:schemeClr val="dk1"/>
              </a:solidFill>
            </a:endParaRPr>
          </a:p>
          <a:p>
            <a:pPr marL="0" lvl="0" indent="0" algn="l" rtl="0">
              <a:spcBef>
                <a:spcPts val="0"/>
              </a:spcBef>
              <a:spcAft>
                <a:spcPts val="0"/>
              </a:spcAft>
              <a:buClr>
                <a:schemeClr val="dk1"/>
              </a:buClr>
              <a:buSzPts val="1400"/>
              <a:buFont typeface="Arial"/>
              <a:buNone/>
            </a:pPr>
            <a:r>
              <a:rPr lang="en" sz="1200">
                <a:solidFill>
                  <a:schemeClr val="dk1"/>
                </a:solidFill>
              </a:rPr>
              <a:t>Maintain records for a total of five years after reclassification (which includes the two years of monitoring). For more information on record retention, direct participants to the Local Government Retention Schedules page at the Texas State Library and Archives Commission https://www.tsl.texas.gov/slrm/localretention. Participants will need to scroll down the page to SD: Records of Public School Districts, and click on the PDF. The information needed will be in Section 3-2: Bilingual and Special Language Program Records.</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b="1">
              <a:solidFill>
                <a:schemeClr val="dk1"/>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33c14be6ce4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7" name="Google Shape;397;g33c14be6ce4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r>
              <a:rPr lang="en" sz="1200" b="1">
                <a:solidFill>
                  <a:schemeClr val="dk1"/>
                </a:solidFill>
              </a:rPr>
              <a:t>Slide 26</a:t>
            </a:r>
            <a:endParaRPr sz="1200" b="1">
              <a:solidFill>
                <a:schemeClr val="dk1"/>
              </a:solidFill>
            </a:endParaRPr>
          </a:p>
          <a:p>
            <a:pPr marL="0" lvl="0" indent="0" algn="l" rtl="0">
              <a:spcBef>
                <a:spcPts val="0"/>
              </a:spcBef>
              <a:spcAft>
                <a:spcPts val="0"/>
              </a:spcAft>
              <a:buClr>
                <a:schemeClr val="dk1"/>
              </a:buClr>
              <a:buSzPts val="1400"/>
              <a:buFont typeface="Arial"/>
              <a:buNone/>
            </a:pPr>
            <a:endParaRPr sz="1200">
              <a:solidFill>
                <a:schemeClr val="dk1"/>
              </a:solidFill>
            </a:endParaRPr>
          </a:p>
          <a:p>
            <a:pPr marL="0" lvl="0" indent="0" algn="l" rtl="0">
              <a:spcBef>
                <a:spcPts val="0"/>
              </a:spcBef>
              <a:spcAft>
                <a:spcPts val="0"/>
              </a:spcAft>
              <a:buClr>
                <a:schemeClr val="dk1"/>
              </a:buClr>
              <a:buSzPts val="1400"/>
              <a:buFont typeface="Arial"/>
              <a:buNone/>
            </a:pPr>
            <a:r>
              <a:rPr lang="en" sz="1200">
                <a:solidFill>
                  <a:schemeClr val="dk1"/>
                </a:solidFill>
              </a:rPr>
              <a:t>The LPAC should ensure that emergent bilingual students who are eligible for other special programs have full access to the language program services required under the TEC, 29.053</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endParaRPr sz="1200">
              <a:solidFill>
                <a:schemeClr val="dk1"/>
              </a:solidFill>
            </a:endParaRPr>
          </a:p>
          <a:p>
            <a:pPr marL="171450" lvl="1" indent="-169862" algn="l" rtl="0">
              <a:spcBef>
                <a:spcPts val="0"/>
              </a:spcBef>
              <a:spcAft>
                <a:spcPts val="0"/>
              </a:spcAft>
              <a:buClr>
                <a:schemeClr val="dk1"/>
              </a:buClr>
              <a:buSzPts val="1200"/>
              <a:buChar char="•"/>
            </a:pPr>
            <a:r>
              <a:rPr lang="en" sz="1200">
                <a:solidFill>
                  <a:schemeClr val="dk1"/>
                </a:solidFill>
              </a:rPr>
              <a:t>Special programs may also include Multi-Tiered System of Supports (MTSS), extended-day or year, content-specific tutorials, etc.  </a:t>
            </a:r>
            <a:endParaRPr sz="1200">
              <a:solidFill>
                <a:schemeClr val="dk1"/>
              </a:solidFill>
              <a:latin typeface="Calibri"/>
              <a:ea typeface="Calibri"/>
              <a:cs typeface="Calibri"/>
              <a:sym typeface="Calibri"/>
            </a:endParaRPr>
          </a:p>
          <a:p>
            <a:pPr marL="171450" lvl="1" indent="-169862" algn="l" rtl="0">
              <a:spcBef>
                <a:spcPts val="0"/>
              </a:spcBef>
              <a:spcAft>
                <a:spcPts val="0"/>
              </a:spcAft>
              <a:buClr>
                <a:schemeClr val="dk1"/>
              </a:buClr>
              <a:buSzPts val="1200"/>
              <a:buChar char="•"/>
            </a:pPr>
            <a:r>
              <a:rPr lang="en" sz="1200">
                <a:solidFill>
                  <a:schemeClr val="dk1"/>
                </a:solidFill>
              </a:rPr>
              <a:t>Tutorials should be targeted to meet the specific need(s) of the student.</a:t>
            </a:r>
            <a:endParaRPr sz="1200">
              <a:solidFill>
                <a:schemeClr val="dk1"/>
              </a:solidFill>
              <a:latin typeface="Calibri"/>
              <a:ea typeface="Calibri"/>
              <a:cs typeface="Calibri"/>
              <a:sym typeface="Calibri"/>
            </a:endParaRPr>
          </a:p>
          <a:p>
            <a:pPr marL="171450" lvl="1" indent="-169862" algn="l" rtl="0">
              <a:spcBef>
                <a:spcPts val="0"/>
              </a:spcBef>
              <a:spcAft>
                <a:spcPts val="0"/>
              </a:spcAft>
              <a:buClr>
                <a:schemeClr val="dk1"/>
              </a:buClr>
              <a:buSzPts val="1200"/>
              <a:buChar char="•"/>
            </a:pPr>
            <a:r>
              <a:rPr lang="en" sz="1200">
                <a:solidFill>
                  <a:schemeClr val="dk1"/>
                </a:solidFill>
              </a:rPr>
              <a:t>Districts should have policies on file for identifying gifted emergent bilingual students. Teachers need to be trained to observe cues that indicate giftedness and follow up with referrals.</a:t>
            </a:r>
            <a:endParaRPr b="1">
              <a:solidFill>
                <a:schemeClr val="dk1"/>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33c14be6ce4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 name="Google Shape;408;g33c14be6ce4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 sz="1200" b="1">
                <a:solidFill>
                  <a:schemeClr val="dk1"/>
                </a:solidFill>
              </a:rPr>
              <a:t>Slide 27</a:t>
            </a:r>
            <a:endParaRPr sz="1200" b="1">
              <a:solidFill>
                <a:schemeClr val="dk1"/>
              </a:solidFill>
            </a:endParaRPr>
          </a:p>
          <a:p>
            <a:pPr marL="0" lvl="0" indent="0" algn="l" rtl="0">
              <a:spcBef>
                <a:spcPts val="0"/>
              </a:spcBef>
              <a:spcAft>
                <a:spcPts val="0"/>
              </a:spcAft>
              <a:buClr>
                <a:schemeClr val="dk1"/>
              </a:buClr>
              <a:buSzPts val="1400"/>
              <a:buFont typeface="Arial"/>
              <a:buNone/>
            </a:pPr>
            <a:endParaRPr sz="1200" b="1">
              <a:solidFill>
                <a:schemeClr val="dk1"/>
              </a:solidFill>
            </a:endParaRPr>
          </a:p>
          <a:p>
            <a:pPr marL="0" lvl="0" indent="0" algn="l" rtl="0">
              <a:spcBef>
                <a:spcPts val="0"/>
              </a:spcBef>
              <a:spcAft>
                <a:spcPts val="0"/>
              </a:spcAft>
              <a:buClr>
                <a:schemeClr val="dk1"/>
              </a:buClr>
              <a:buSzPts val="1400"/>
              <a:buFont typeface="Arial"/>
              <a:buNone/>
            </a:pPr>
            <a:r>
              <a:rPr lang="en" sz="1200">
                <a:solidFill>
                  <a:schemeClr val="dk1"/>
                </a:solidFill>
              </a:rPr>
              <a:t>In Texas, eligibility for special education services and most of the major decisions about a child’s special education program are made by an admission, review, and dismissal (ARD) committee. You may also hear this group referred to as an individualized education program (IEP) team, which is the term used in federal law. </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endParaRPr sz="1200">
              <a:solidFill>
                <a:schemeClr val="dk1"/>
              </a:solidFill>
            </a:endParaRPr>
          </a:p>
          <a:p>
            <a:pPr marL="0" lvl="1" indent="0" algn="l" rtl="0">
              <a:spcBef>
                <a:spcPts val="0"/>
              </a:spcBef>
              <a:spcAft>
                <a:spcPts val="0"/>
              </a:spcAft>
              <a:buClr>
                <a:schemeClr val="dk1"/>
              </a:buClr>
              <a:buSzPts val="1200"/>
              <a:buFont typeface="Arial"/>
              <a:buNone/>
            </a:pPr>
            <a:r>
              <a:rPr lang="en" sz="1200">
                <a:solidFill>
                  <a:schemeClr val="dk1"/>
                </a:solidFill>
              </a:rPr>
              <a:t>The LPAC in conjunction with the ARD may determine that a student has a disability identified by the special education program and is </a:t>
            </a:r>
            <a:r>
              <a:rPr lang="en" sz="1200" b="1" i="1">
                <a:solidFill>
                  <a:schemeClr val="dk1"/>
                </a:solidFill>
              </a:rPr>
              <a:t>also</a:t>
            </a:r>
            <a:r>
              <a:rPr lang="en" sz="1200">
                <a:solidFill>
                  <a:schemeClr val="dk1"/>
                </a:solidFill>
              </a:rPr>
              <a:t> an English learner. It is allowable for a dual-identified English learner to be served by </a:t>
            </a:r>
            <a:r>
              <a:rPr lang="en" sz="1200" b="1">
                <a:solidFill>
                  <a:schemeClr val="dk1"/>
                </a:solidFill>
              </a:rPr>
              <a:t>both programs</a:t>
            </a:r>
            <a:r>
              <a:rPr lang="en" sz="1200">
                <a:solidFill>
                  <a:schemeClr val="dk1"/>
                </a:solidFill>
              </a:rPr>
              <a:t>, special education and bilingual or ESL education. </a:t>
            </a:r>
            <a:endParaRPr sz="1200">
              <a:solidFill>
                <a:schemeClr val="dk1"/>
              </a:solidFill>
              <a:latin typeface="Calibri"/>
              <a:ea typeface="Calibri"/>
              <a:cs typeface="Calibri"/>
              <a:sym typeface="Calibri"/>
            </a:endParaRPr>
          </a:p>
          <a:p>
            <a:pPr marL="0" lvl="0" indent="0" algn="l" rtl="0">
              <a:spcBef>
                <a:spcPts val="600"/>
              </a:spcBef>
              <a:spcAft>
                <a:spcPts val="0"/>
              </a:spcAft>
              <a:buClr>
                <a:schemeClr val="dk1"/>
              </a:buClr>
              <a:buSzPts val="1400"/>
              <a:buFont typeface="Arial"/>
              <a:buNone/>
            </a:pPr>
            <a:endParaRPr sz="1200">
              <a:solidFill>
                <a:schemeClr val="dk1"/>
              </a:solidFill>
            </a:endParaRPr>
          </a:p>
          <a:p>
            <a:pPr marL="0" lvl="0" indent="0" algn="l" rtl="0">
              <a:spcBef>
                <a:spcPts val="0"/>
              </a:spcBef>
              <a:spcAft>
                <a:spcPts val="0"/>
              </a:spcAft>
              <a:buClr>
                <a:schemeClr val="dk1"/>
              </a:buClr>
              <a:buSzPts val="1400"/>
              <a:buFont typeface="Arial"/>
              <a:buNone/>
            </a:pPr>
            <a:r>
              <a:rPr lang="en" sz="1200">
                <a:solidFill>
                  <a:schemeClr val="dk1"/>
                </a:solidFill>
              </a:rPr>
              <a:t>Additional guidance relating to Testing and Classification of Students (</a:t>
            </a:r>
            <a:r>
              <a:rPr lang="en">
                <a:solidFill>
                  <a:srgbClr val="323F4F"/>
                </a:solidFill>
                <a:latin typeface="Calibri"/>
                <a:ea typeface="Calibri"/>
                <a:cs typeface="Calibri"/>
                <a:sym typeface="Calibri"/>
              </a:rPr>
              <a:t>§</a:t>
            </a:r>
            <a:r>
              <a:rPr lang="en" sz="1200">
                <a:solidFill>
                  <a:schemeClr val="dk1"/>
                </a:solidFill>
              </a:rPr>
              <a:t>89.1226 (h)):</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endParaRPr sz="1200">
              <a:solidFill>
                <a:schemeClr val="dk1"/>
              </a:solidFill>
            </a:endParaRPr>
          </a:p>
          <a:p>
            <a:pPr marL="0" lvl="0" indent="0" algn="l" rtl="0">
              <a:spcBef>
                <a:spcPts val="0"/>
              </a:spcBef>
              <a:spcAft>
                <a:spcPts val="0"/>
              </a:spcAft>
              <a:buClr>
                <a:schemeClr val="dk1"/>
              </a:buClr>
              <a:buSzPts val="1400"/>
              <a:buFont typeface="Arial"/>
              <a:buNone/>
            </a:pPr>
            <a:r>
              <a:rPr lang="en" sz="1200" i="1">
                <a:solidFill>
                  <a:schemeClr val="dk1"/>
                </a:solidFill>
              </a:rPr>
              <a:t>The language proficiency assessment committee (LPAC) in conjunction with the admission, review, and dismissal (ARD) committee shall identify a student as an English learner if the student's ability in English is so limited or the student's disabilities are so severe that the English language proficiency assessment described in subsection (c) of this section cannot be administered. The decision for entry into a bilingual education or ESL program shall be determined by the language proficiency assessment committee in conjunction with the ARD committee in accordance with §89.1220(f) of this title (relating to Language Proficiency Assessment Committee).</a:t>
            </a:r>
            <a:r>
              <a:rPr lang="en" sz="1200" i="1">
                <a:solidFill>
                  <a:srgbClr val="323F4F"/>
                </a:solidFill>
              </a:rPr>
              <a:t> </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b="1">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192352430d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192352430d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 sz="1200" b="1">
                <a:solidFill>
                  <a:schemeClr val="dk1"/>
                </a:solidFill>
              </a:rPr>
              <a:t>Slide 2	</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endParaRPr sz="1200" b="1">
              <a:solidFill>
                <a:schemeClr val="dk1"/>
              </a:solidFill>
            </a:endParaRPr>
          </a:p>
          <a:p>
            <a:pPr marL="0" lvl="0" indent="0" algn="l" rtl="0">
              <a:spcBef>
                <a:spcPts val="0"/>
              </a:spcBef>
              <a:spcAft>
                <a:spcPts val="0"/>
              </a:spcAft>
              <a:buClr>
                <a:schemeClr val="dk1"/>
              </a:buClr>
              <a:buSzPts val="1200"/>
              <a:buFont typeface="Arial"/>
              <a:buNone/>
            </a:pPr>
            <a:r>
              <a:rPr lang="en" sz="1200">
                <a:solidFill>
                  <a:schemeClr val="dk1"/>
                </a:solidFill>
              </a:rPr>
              <a:t>Locate the </a:t>
            </a:r>
            <a:r>
              <a:rPr lang="en" sz="1200" b="1">
                <a:solidFill>
                  <a:srgbClr val="FF0000"/>
                </a:solidFill>
              </a:rPr>
              <a:t>amended</a:t>
            </a:r>
            <a:r>
              <a:rPr lang="en" sz="1200">
                <a:solidFill>
                  <a:schemeClr val="dk1"/>
                </a:solidFill>
              </a:rPr>
              <a:t> version of 19 TAC Chapter 89 (</a:t>
            </a:r>
            <a:r>
              <a:rPr lang="en" sz="1200" i="1">
                <a:solidFill>
                  <a:schemeClr val="dk1"/>
                </a:solidFill>
              </a:rPr>
              <a:t>effective on April 14, 2020</a:t>
            </a:r>
            <a:r>
              <a:rPr lang="en" sz="1200">
                <a:solidFill>
                  <a:schemeClr val="dk1"/>
                </a:solidFill>
              </a:rPr>
              <a:t>).  </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200"/>
              <a:buFont typeface="Arial"/>
              <a:buNone/>
            </a:pPr>
            <a:r>
              <a:rPr lang="en" sz="1200">
                <a:solidFill>
                  <a:schemeClr val="dk1"/>
                </a:solidFill>
              </a:rPr>
              <a:t>The purpose of this document is to provide guidance regarding the policies, procedures, program designs, and all other aspects related to the education of emergent bilingual students. </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200"/>
              <a:buFont typeface="Calibri"/>
              <a:buNone/>
            </a:pPr>
            <a:endParaRPr sz="1200">
              <a:solidFill>
                <a:schemeClr val="dk1"/>
              </a:solidFill>
            </a:endParaRPr>
          </a:p>
          <a:p>
            <a:pPr marL="0" lvl="0" indent="0" algn="l" rtl="0">
              <a:spcBef>
                <a:spcPts val="0"/>
              </a:spcBef>
              <a:spcAft>
                <a:spcPts val="0"/>
              </a:spcAft>
              <a:buClr>
                <a:schemeClr val="dk1"/>
              </a:buClr>
              <a:buSzPts val="1200"/>
              <a:buFont typeface="Calibri"/>
              <a:buNone/>
            </a:pPr>
            <a:r>
              <a:rPr lang="en" sz="1200">
                <a:solidFill>
                  <a:schemeClr val="dk1"/>
                </a:solidFill>
                <a:latin typeface="Calibri"/>
                <a:ea typeface="Calibri"/>
                <a:cs typeface="Calibri"/>
                <a:sym typeface="Calibri"/>
              </a:rPr>
              <a:t>It is recommended that when each section is discussed, locate the section within the Chapter 89 document for reference, as needed. </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200"/>
              <a:buFont typeface="Calibri"/>
              <a:buNone/>
            </a:pPr>
            <a:endParaRPr sz="1200">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34f0b4199fa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 name="Google Shape;419;g34f0b4199fa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 sz="1200" b="1">
                <a:solidFill>
                  <a:schemeClr val="dk1"/>
                </a:solidFill>
              </a:rPr>
              <a:t>Slide 2	</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endParaRPr sz="1200" b="1">
              <a:solidFill>
                <a:schemeClr val="dk1"/>
              </a:solidFill>
            </a:endParaRPr>
          </a:p>
          <a:p>
            <a:pPr marL="0" lvl="0" indent="0" algn="l" rtl="0">
              <a:spcBef>
                <a:spcPts val="0"/>
              </a:spcBef>
              <a:spcAft>
                <a:spcPts val="0"/>
              </a:spcAft>
              <a:buClr>
                <a:schemeClr val="dk1"/>
              </a:buClr>
              <a:buSzPts val="1200"/>
              <a:buFont typeface="Arial"/>
              <a:buNone/>
            </a:pPr>
            <a:r>
              <a:rPr lang="en" sz="1200">
                <a:solidFill>
                  <a:schemeClr val="dk1"/>
                </a:solidFill>
              </a:rPr>
              <a:t>Locate the </a:t>
            </a:r>
            <a:r>
              <a:rPr lang="en" sz="1200" b="1">
                <a:solidFill>
                  <a:srgbClr val="FF0000"/>
                </a:solidFill>
              </a:rPr>
              <a:t>amended</a:t>
            </a:r>
            <a:r>
              <a:rPr lang="en" sz="1200">
                <a:solidFill>
                  <a:schemeClr val="dk1"/>
                </a:solidFill>
              </a:rPr>
              <a:t> version of 19 TAC Chapter 89 (</a:t>
            </a:r>
            <a:r>
              <a:rPr lang="en" sz="1200" i="1">
                <a:solidFill>
                  <a:schemeClr val="dk1"/>
                </a:solidFill>
              </a:rPr>
              <a:t>effective on April 14, 2020</a:t>
            </a:r>
            <a:r>
              <a:rPr lang="en" sz="1200">
                <a:solidFill>
                  <a:schemeClr val="dk1"/>
                </a:solidFill>
              </a:rPr>
              <a:t>).  </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200"/>
              <a:buFont typeface="Arial"/>
              <a:buNone/>
            </a:pPr>
            <a:r>
              <a:rPr lang="en" sz="1200">
                <a:solidFill>
                  <a:schemeClr val="dk1"/>
                </a:solidFill>
              </a:rPr>
              <a:t>The purpose of this document is to provide guidance regarding the policies, procedures, program designs, and all other aspects related to the education of emergent bilingual students. </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200"/>
              <a:buFont typeface="Calibri"/>
              <a:buNone/>
            </a:pPr>
            <a:endParaRPr sz="1200">
              <a:solidFill>
                <a:schemeClr val="dk1"/>
              </a:solidFill>
            </a:endParaRPr>
          </a:p>
          <a:p>
            <a:pPr marL="0" lvl="0" indent="0" algn="l" rtl="0">
              <a:spcBef>
                <a:spcPts val="0"/>
              </a:spcBef>
              <a:spcAft>
                <a:spcPts val="0"/>
              </a:spcAft>
              <a:buClr>
                <a:schemeClr val="dk1"/>
              </a:buClr>
              <a:buSzPts val="1200"/>
              <a:buFont typeface="Calibri"/>
              <a:buNone/>
            </a:pPr>
            <a:r>
              <a:rPr lang="en" sz="1200">
                <a:solidFill>
                  <a:schemeClr val="dk1"/>
                </a:solidFill>
                <a:latin typeface="Calibri"/>
                <a:ea typeface="Calibri"/>
                <a:cs typeface="Calibri"/>
                <a:sym typeface="Calibri"/>
              </a:rPr>
              <a:t>It is recommended that when each section is discussed, locate the section within the Chapter 89 document for reference, as needed. </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200"/>
              <a:buFont typeface="Calibri"/>
              <a:buNone/>
            </a:pPr>
            <a:endParaRPr sz="1200">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3a9c239878_2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33a9c239878_2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rPr>
              <a:t>Slide 4</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3531da3a3e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3531da3a3e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rPr>
              <a:t>Slide 4</a:t>
            </a:r>
            <a:endParaRPr b="1">
              <a:solidFill>
                <a:schemeClr val="dk1"/>
              </a:solidFill>
            </a:endParaRPr>
          </a:p>
          <a:p>
            <a:pPr marL="0" lvl="0" indent="0" algn="l" rtl="0">
              <a:spcBef>
                <a:spcPts val="0"/>
              </a:spcBef>
              <a:spcAft>
                <a:spcPts val="0"/>
              </a:spcAft>
              <a:buNone/>
            </a:pPr>
            <a:endParaRPr b="1">
              <a:solidFill>
                <a:schemeClr val="dk1"/>
              </a:solidFill>
            </a:endParaRPr>
          </a:p>
          <a:p>
            <a:pPr marL="0" lvl="0" indent="0" algn="l" rtl="0">
              <a:spcBef>
                <a:spcPts val="0"/>
              </a:spcBef>
              <a:spcAft>
                <a:spcPts val="0"/>
              </a:spcAft>
              <a:buNone/>
            </a:pPr>
            <a:r>
              <a:rPr lang="en">
                <a:solidFill>
                  <a:schemeClr val="dk1"/>
                </a:solidFill>
              </a:rPr>
              <a:t>Through the TXEL.org web portal, educators can easily access both the Texas Education Code 29 and Texas Administrative Code chapter 89 through the Accountability and Compliance webpage. </a:t>
            </a:r>
            <a:endParaRPr>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339e4fa167d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339e4fa167d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 b="1">
                <a:solidFill>
                  <a:schemeClr val="dk1"/>
                </a:solidFill>
              </a:rPr>
              <a:t>Slide 5</a:t>
            </a:r>
            <a:endParaRPr b="1">
              <a:solidFill>
                <a:schemeClr val="dk1"/>
              </a:solidFill>
            </a:endParaRPr>
          </a:p>
          <a:p>
            <a:pPr marL="0" lvl="0" indent="0" algn="l" rtl="0">
              <a:spcBef>
                <a:spcPts val="0"/>
              </a:spcBef>
              <a:spcAft>
                <a:spcPts val="0"/>
              </a:spcAft>
              <a:buClr>
                <a:schemeClr val="dk1"/>
              </a:buClr>
              <a:buSzPts val="1400"/>
              <a:buFont typeface="Arial"/>
              <a:buNone/>
            </a:pPr>
            <a:endParaRPr b="1">
              <a:solidFill>
                <a:schemeClr val="dk1"/>
              </a:solidFill>
            </a:endParaRPr>
          </a:p>
          <a:p>
            <a:pPr marL="0" lvl="0" indent="0" algn="l" rtl="0">
              <a:spcBef>
                <a:spcPts val="0"/>
              </a:spcBef>
              <a:spcAft>
                <a:spcPts val="0"/>
              </a:spcAft>
              <a:buClr>
                <a:schemeClr val="dk1"/>
              </a:buClr>
              <a:buSzPts val="1400"/>
              <a:buFont typeface="Arial"/>
              <a:buNone/>
            </a:pPr>
            <a:r>
              <a:rPr lang="en">
                <a:solidFill>
                  <a:schemeClr val="dk1"/>
                </a:solidFill>
              </a:rPr>
              <a:t>The following words and terms, when used in this subchapter, shall have the following meanings, unless the context clearly indicates otherwise.</a:t>
            </a:r>
            <a:endParaRPr sz="1200">
              <a:solidFill>
                <a:schemeClr val="dk1"/>
              </a:solidFill>
              <a:latin typeface="Calibri"/>
              <a:ea typeface="Calibri"/>
              <a:cs typeface="Calibri"/>
              <a:sym typeface="Calibri"/>
            </a:endParaRPr>
          </a:p>
          <a:p>
            <a:pPr marL="228600" lvl="0" indent="-228600" algn="l" rtl="0">
              <a:spcBef>
                <a:spcPts val="0"/>
              </a:spcBef>
              <a:spcAft>
                <a:spcPts val="0"/>
              </a:spcAft>
              <a:buClr>
                <a:schemeClr val="dk1"/>
              </a:buClr>
              <a:buSzPts val="1100"/>
              <a:buFont typeface="Calibri"/>
              <a:buAutoNum type="arabicParenR"/>
            </a:pPr>
            <a:r>
              <a:rPr lang="en" u="sng">
                <a:solidFill>
                  <a:schemeClr val="dk1"/>
                </a:solidFill>
              </a:rPr>
              <a:t>Bilingual education allotment (BEA)</a:t>
            </a:r>
            <a:r>
              <a:rPr lang="en">
                <a:solidFill>
                  <a:schemeClr val="dk1"/>
                </a:solidFill>
              </a:rPr>
              <a:t>--An adjusted basic funding allotment provided for each school district based on student average daily attendance in a bilingual or an ESL program in accordance with Texas Education Code (TEC), §48.105.</a:t>
            </a:r>
            <a:endParaRPr strike="sngStrike">
              <a:solidFill>
                <a:schemeClr val="dk1"/>
              </a:solidFill>
            </a:endParaRPr>
          </a:p>
          <a:p>
            <a:pPr marL="228600" lvl="0" indent="-228600" algn="l" rtl="0">
              <a:spcBef>
                <a:spcPts val="600"/>
              </a:spcBef>
              <a:spcAft>
                <a:spcPts val="0"/>
              </a:spcAft>
              <a:buClr>
                <a:schemeClr val="dk1"/>
              </a:buClr>
              <a:buSzPts val="1100"/>
              <a:buFont typeface="Calibri"/>
              <a:buAutoNum type="arabicParenR"/>
            </a:pPr>
            <a:r>
              <a:rPr lang="en" u="sng">
                <a:solidFill>
                  <a:schemeClr val="dk1"/>
                </a:solidFill>
              </a:rPr>
              <a:t>Certified English as a second language teacher</a:t>
            </a:r>
            <a:r>
              <a:rPr lang="en">
                <a:solidFill>
                  <a:schemeClr val="dk1"/>
                </a:solidFill>
              </a:rPr>
              <a:t>---A teacher appropriately certified in ESL as well as for the grade level and content area. The term "certified English as a second language teacher" as used in this subchapter is synonymous with the term "professional transitional language educator" used in TEC, §29.063.</a:t>
            </a:r>
            <a:endParaRPr sz="1200">
              <a:solidFill>
                <a:schemeClr val="dk1"/>
              </a:solidFill>
              <a:latin typeface="Calibri"/>
              <a:ea typeface="Calibri"/>
              <a:cs typeface="Calibri"/>
              <a:sym typeface="Calibri"/>
            </a:endParaRPr>
          </a:p>
          <a:p>
            <a:pPr marL="228600" lvl="0" indent="-228600" algn="l" rtl="0">
              <a:spcBef>
                <a:spcPts val="600"/>
              </a:spcBef>
              <a:spcAft>
                <a:spcPts val="0"/>
              </a:spcAft>
              <a:buClr>
                <a:schemeClr val="dk1"/>
              </a:buClr>
              <a:buSzPts val="1100"/>
              <a:buFont typeface="Calibri"/>
              <a:buAutoNum type="arabicParenR"/>
            </a:pPr>
            <a:r>
              <a:rPr lang="en" u="sng">
                <a:solidFill>
                  <a:schemeClr val="dk1"/>
                </a:solidFill>
              </a:rPr>
              <a:t>Dual language immersion (DLI) program</a:t>
            </a:r>
            <a:r>
              <a:rPr lang="en">
                <a:solidFill>
                  <a:schemeClr val="dk1"/>
                </a:solidFill>
              </a:rPr>
              <a:t>--A state-approved bilingual program in accordance with TEC, §29.066, that uses English and a partner language. The two state-approved DLI program models are one-way DLI and two-way DLI..</a:t>
            </a:r>
            <a:endParaRPr sz="1200">
              <a:solidFill>
                <a:schemeClr val="dk1"/>
              </a:solidFill>
              <a:latin typeface="Calibri"/>
              <a:ea typeface="Calibri"/>
              <a:cs typeface="Calibri"/>
              <a:sym typeface="Calibri"/>
            </a:endParaRPr>
          </a:p>
          <a:p>
            <a:pPr marL="228600" lvl="0" indent="-228600" algn="l" rtl="0">
              <a:spcBef>
                <a:spcPts val="600"/>
              </a:spcBef>
              <a:spcAft>
                <a:spcPts val="0"/>
              </a:spcAft>
              <a:buClr>
                <a:schemeClr val="dk1"/>
              </a:buClr>
              <a:buSzPts val="1100"/>
              <a:buFont typeface="Calibri"/>
              <a:buAutoNum type="arabicParenR"/>
            </a:pPr>
            <a:r>
              <a:rPr lang="en" u="sng">
                <a:solidFill>
                  <a:schemeClr val="dk1"/>
                </a:solidFill>
              </a:rPr>
              <a:t>Dual-language instruction</a:t>
            </a:r>
            <a:r>
              <a:rPr lang="en">
                <a:solidFill>
                  <a:schemeClr val="dk1"/>
                </a:solidFill>
              </a:rPr>
              <a:t>--An educational approach that focuses on the use of English and the student's home or partner language for instructional purposes as described in TEC, §29.055, to include both DLI and transitional bilingual education (TBE) programs.</a:t>
            </a:r>
            <a:endParaRPr sz="1200">
              <a:solidFill>
                <a:schemeClr val="dk1"/>
              </a:solidFill>
              <a:latin typeface="Calibri"/>
              <a:ea typeface="Calibri"/>
              <a:cs typeface="Calibri"/>
              <a:sym typeface="Calibri"/>
            </a:endParaRPr>
          </a:p>
          <a:p>
            <a:pPr marL="228600" lvl="0" indent="-228600" algn="l" rtl="0">
              <a:spcBef>
                <a:spcPts val="600"/>
              </a:spcBef>
              <a:spcAft>
                <a:spcPts val="0"/>
              </a:spcAft>
              <a:buClr>
                <a:schemeClr val="dk1"/>
              </a:buClr>
              <a:buSzPts val="1100"/>
              <a:buFont typeface="Calibri"/>
              <a:buAutoNum type="arabicParenR"/>
            </a:pPr>
            <a:r>
              <a:rPr lang="en" u="sng">
                <a:solidFill>
                  <a:schemeClr val="dk1"/>
                </a:solidFill>
              </a:rPr>
              <a:t>English as a second language (ESL) program</a:t>
            </a:r>
            <a:r>
              <a:rPr lang="en">
                <a:solidFill>
                  <a:schemeClr val="dk1"/>
                </a:solidFill>
              </a:rPr>
              <a:t>--A special language program in accordance with TEC, Chapter 29, Subchapter B, to include both content-based and pull-out program models. Another related term for an ESL program is "English as an additional language program."</a:t>
            </a:r>
            <a:endParaRPr sz="1200">
              <a:solidFill>
                <a:schemeClr val="dk1"/>
              </a:solidFill>
              <a:latin typeface="Calibri"/>
              <a:ea typeface="Calibri"/>
              <a:cs typeface="Calibri"/>
              <a:sym typeface="Calibri"/>
            </a:endParaRPr>
          </a:p>
          <a:p>
            <a:pPr marL="228600" lvl="0" indent="-228600" algn="l" rtl="0">
              <a:spcBef>
                <a:spcPts val="600"/>
              </a:spcBef>
              <a:spcAft>
                <a:spcPts val="0"/>
              </a:spcAft>
              <a:buClr>
                <a:schemeClr val="dk1"/>
              </a:buClr>
              <a:buSzPts val="1100"/>
              <a:buFont typeface="Calibri"/>
              <a:buAutoNum type="arabicParenR"/>
            </a:pPr>
            <a:r>
              <a:rPr lang="en" u="sng">
                <a:solidFill>
                  <a:schemeClr val="dk1"/>
                </a:solidFill>
              </a:rPr>
              <a:t>English language proficiency standards (ELPS)</a:t>
            </a:r>
            <a:r>
              <a:rPr lang="en">
                <a:solidFill>
                  <a:schemeClr val="dk1"/>
                </a:solidFill>
              </a:rPr>
              <a:t>--The ELPS outline English language proficiency level descriptors and student expectations for EB students. School districts shall implement these standards as an integral part of each subject in the required curriculum. The ELPS are to be published along with the Texas Essential Knowledge and Skills for each subject in the required curriculum, as described in §74.4(a)(1) of this title (relating to English Language Proficiency Standards).</a:t>
            </a:r>
            <a:endParaRPr sz="1200">
              <a:solidFill>
                <a:schemeClr val="dk1"/>
              </a:solidFill>
              <a:latin typeface="Calibri"/>
              <a:ea typeface="Calibri"/>
              <a:cs typeface="Calibri"/>
              <a:sym typeface="Calibri"/>
            </a:endParaRPr>
          </a:p>
          <a:p>
            <a:pPr marL="228600" lvl="0" indent="-228600" algn="l" rtl="0">
              <a:spcBef>
                <a:spcPts val="600"/>
              </a:spcBef>
              <a:spcAft>
                <a:spcPts val="0"/>
              </a:spcAft>
              <a:buClr>
                <a:schemeClr val="dk1"/>
              </a:buClr>
              <a:buSzPts val="1100"/>
              <a:buFont typeface="Calibri"/>
              <a:buAutoNum type="arabicParenR"/>
            </a:pPr>
            <a:r>
              <a:rPr lang="en" u="sng">
                <a:solidFill>
                  <a:schemeClr val="dk1"/>
                </a:solidFill>
              </a:rPr>
              <a:t>English bilingual (EB)-</a:t>
            </a:r>
            <a:r>
              <a:rPr lang="en">
                <a:solidFill>
                  <a:schemeClr val="dk1"/>
                </a:solidFill>
              </a:rPr>
              <a:t>-A student identified by the Language Proficiency Assessment Committee (LPAC) who is in the process of acquiring English and has another language as the student's home language. This term is interchangeable with English learner as used in federal regulations and replaces the term "limited English proficient student" formerly used in TEC, Chapter 29, Subchapter B.</a:t>
            </a:r>
            <a:endParaRPr sz="1200">
              <a:solidFill>
                <a:schemeClr val="dk1"/>
              </a:solidFill>
              <a:latin typeface="Calibri"/>
              <a:ea typeface="Calibri"/>
              <a:cs typeface="Calibri"/>
              <a:sym typeface="Calibri"/>
            </a:endParaRPr>
          </a:p>
          <a:p>
            <a:pPr marL="228600" lvl="0" indent="-228600" algn="l" rtl="0">
              <a:spcBef>
                <a:spcPts val="600"/>
              </a:spcBef>
              <a:spcAft>
                <a:spcPts val="0"/>
              </a:spcAft>
              <a:buClr>
                <a:schemeClr val="dk1"/>
              </a:buClr>
              <a:buSzPts val="1100"/>
              <a:buFont typeface="Calibri"/>
              <a:buAutoNum type="arabicParenR"/>
            </a:pPr>
            <a:r>
              <a:rPr lang="en" u="sng">
                <a:solidFill>
                  <a:schemeClr val="dk1"/>
                </a:solidFill>
              </a:rPr>
              <a:t>Exit</a:t>
            </a:r>
            <a:r>
              <a:rPr lang="en">
                <a:solidFill>
                  <a:schemeClr val="dk1"/>
                </a:solidFill>
              </a:rPr>
              <a:t>--The point at which an EB student is reclassified as English proficient and ends bilingual or ESL program participation with LPAC recommendation and parental approval. The term "exit" as used in this subchapter is synonymous with the description in TEC, Chapter 29, Subchapter B, of a student having been "transferred out" of bilingual or special language programming. For the purpose of meeting the goals of a DLI program, the LPAC recommends that the EB student is reclassified as English proficient but continues participation in the program to further develop biliteracy for the duration of the program for prekindergarten through Grade 12. </a:t>
            </a:r>
            <a:endParaRPr sz="1200">
              <a:solidFill>
                <a:schemeClr val="dk1"/>
              </a:solidFill>
              <a:latin typeface="Calibri"/>
              <a:ea typeface="Calibri"/>
              <a:cs typeface="Calibri"/>
              <a:sym typeface="Calibri"/>
            </a:endParaRPr>
          </a:p>
          <a:p>
            <a:pPr marL="228600" lvl="0" indent="-228600" algn="l" rtl="0">
              <a:spcBef>
                <a:spcPts val="600"/>
              </a:spcBef>
              <a:spcAft>
                <a:spcPts val="0"/>
              </a:spcAft>
              <a:buClr>
                <a:schemeClr val="dk1"/>
              </a:buClr>
              <a:buSzPts val="1100"/>
              <a:buFont typeface="Calibri"/>
              <a:buAutoNum type="arabicParenR"/>
            </a:pPr>
            <a:r>
              <a:rPr lang="en" u="sng">
                <a:solidFill>
                  <a:schemeClr val="dk1"/>
                </a:solidFill>
              </a:rPr>
              <a:t>Reclassification</a:t>
            </a:r>
            <a:r>
              <a:rPr lang="en">
                <a:solidFill>
                  <a:schemeClr val="dk1"/>
                </a:solidFill>
              </a:rPr>
              <a:t>--The process by which the LPAC determines that an EB student has met the appropriate criteria to be classified as English proficient, and the student enters year 1 of monitoring as indicated in the Texas Student Data System Public Education Information Management System.</a:t>
            </a:r>
            <a:endParaRPr sz="1200">
              <a:solidFill>
                <a:schemeClr val="dk1"/>
              </a:solidFill>
              <a:latin typeface="Calibri"/>
              <a:ea typeface="Calibri"/>
              <a:cs typeface="Calibri"/>
              <a:sym typeface="Calibri"/>
            </a:endParaRPr>
          </a:p>
          <a:p>
            <a:pPr marL="228600" lvl="0" indent="-228600" algn="l" rtl="0">
              <a:spcBef>
                <a:spcPts val="600"/>
              </a:spcBef>
              <a:spcAft>
                <a:spcPts val="0"/>
              </a:spcAft>
              <a:buClr>
                <a:schemeClr val="dk1"/>
              </a:buClr>
              <a:buSzPts val="1100"/>
              <a:buFont typeface="Calibri"/>
              <a:buAutoNum type="arabicParenR"/>
            </a:pPr>
            <a:r>
              <a:rPr lang="en" u="sng">
                <a:solidFill>
                  <a:schemeClr val="dk1"/>
                </a:solidFill>
              </a:rPr>
              <a:t>School district</a:t>
            </a:r>
            <a:r>
              <a:rPr lang="en">
                <a:solidFill>
                  <a:schemeClr val="dk1"/>
                </a:solidFill>
              </a:rPr>
              <a:t>--The term school district includes an open-enrollment charter school or a district of innovation.</a:t>
            </a:r>
            <a:endParaRPr sz="1200">
              <a:solidFill>
                <a:schemeClr val="dk1"/>
              </a:solidFill>
              <a:latin typeface="Calibri"/>
              <a:ea typeface="Calibri"/>
              <a:cs typeface="Calibri"/>
              <a:sym typeface="Calibri"/>
            </a:endParaRPr>
          </a:p>
          <a:p>
            <a:pPr marL="228600" lvl="0" indent="-228600" algn="l" rtl="0">
              <a:spcBef>
                <a:spcPts val="600"/>
              </a:spcBef>
              <a:spcAft>
                <a:spcPts val="0"/>
              </a:spcAft>
              <a:buClr>
                <a:schemeClr val="dk1"/>
              </a:buClr>
              <a:buSzPts val="1100"/>
              <a:buFont typeface="Calibri"/>
              <a:buAutoNum type="arabicParenR"/>
            </a:pPr>
            <a:r>
              <a:rPr lang="en" u="sng">
                <a:solidFill>
                  <a:schemeClr val="dk1"/>
                </a:solidFill>
              </a:rPr>
              <a:t>Prekindergarten</a:t>
            </a:r>
            <a:r>
              <a:rPr lang="en">
                <a:solidFill>
                  <a:schemeClr val="dk1"/>
                </a:solidFill>
              </a:rPr>
              <a:t>--For purposes of this subchapter, prekindergarten describes students enrolled in a 3- or 4-year-old prekindergarten program, as well as 3- or 4-year-old students enrolled in an early education setting. </a:t>
            </a:r>
            <a:endParaRPr sz="1200">
              <a:solidFill>
                <a:schemeClr val="dk1"/>
              </a:solidFill>
              <a:latin typeface="Calibri"/>
              <a:ea typeface="Calibri"/>
              <a:cs typeface="Calibri"/>
              <a:sym typeface="Calibri"/>
            </a:endParaRPr>
          </a:p>
          <a:p>
            <a:pPr marL="228600" lvl="0" indent="-228600" algn="l" rtl="0">
              <a:spcBef>
                <a:spcPts val="600"/>
              </a:spcBef>
              <a:spcAft>
                <a:spcPts val="0"/>
              </a:spcAft>
              <a:buClr>
                <a:schemeClr val="dk1"/>
              </a:buClr>
              <a:buSzPts val="1100"/>
              <a:buFont typeface="Calibri"/>
              <a:buAutoNum type="arabicParenR"/>
            </a:pPr>
            <a:r>
              <a:rPr lang="en" u="sng">
                <a:solidFill>
                  <a:schemeClr val="dk1"/>
                </a:solidFill>
              </a:rPr>
              <a:t>Alternative methods-</a:t>
            </a:r>
            <a:r>
              <a:rPr lang="en">
                <a:solidFill>
                  <a:schemeClr val="dk1"/>
                </a:solidFill>
              </a:rPr>
              <a:t>-A temporary instructional plan that meets the affective, linguistic, and cognitive needs of emergent bilingual (EB) students and equips the teacher under a bilingual exception or an English as a second language (ESL) waiver described in §89.1207 of this title (relating to Bilingual Program Exceptions and English as a Second Language Program Waivers) to align closely to the required bilingual or ESL program through the comprehensive professional development plan.</a:t>
            </a:r>
            <a:endParaRPr sz="1200">
              <a:solidFill>
                <a:schemeClr val="dk1"/>
              </a:solidFill>
              <a:latin typeface="Calibri"/>
              <a:ea typeface="Calibri"/>
              <a:cs typeface="Calibri"/>
              <a:sym typeface="Calibri"/>
            </a:endParaRPr>
          </a:p>
          <a:p>
            <a:pPr marL="228600" lvl="0" indent="-228600" algn="l" rtl="0">
              <a:spcBef>
                <a:spcPts val="600"/>
              </a:spcBef>
              <a:spcAft>
                <a:spcPts val="0"/>
              </a:spcAft>
              <a:buClr>
                <a:schemeClr val="dk1"/>
              </a:buClr>
              <a:buSzPts val="1100"/>
              <a:buFont typeface="Calibri"/>
              <a:buAutoNum type="arabicParenR"/>
            </a:pPr>
            <a:r>
              <a:rPr lang="en" u="sng">
                <a:solidFill>
                  <a:schemeClr val="dk1"/>
                </a:solidFill>
              </a:rPr>
              <a:t>Parent</a:t>
            </a:r>
            <a:r>
              <a:rPr lang="en">
                <a:solidFill>
                  <a:schemeClr val="dk1"/>
                </a:solidFill>
              </a:rPr>
              <a:t>--The term "parent" as used in this subchapter includes The parent or legal guardian of the student in accordance with TEC, §29.052(2).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33a9c239878_2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33a9c239878_2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 b="1">
                <a:solidFill>
                  <a:schemeClr val="dk1"/>
                </a:solidFill>
              </a:rPr>
              <a:t>Slide 6</a:t>
            </a:r>
            <a:endParaRPr b="1">
              <a:solidFill>
                <a:schemeClr val="dk1"/>
              </a:solidFill>
            </a:endParaRPr>
          </a:p>
          <a:p>
            <a:pPr marL="0" lvl="0" indent="0" algn="l" rtl="0">
              <a:spcBef>
                <a:spcPts val="0"/>
              </a:spcBef>
              <a:spcAft>
                <a:spcPts val="0"/>
              </a:spcAft>
              <a:buClr>
                <a:schemeClr val="dk1"/>
              </a:buClr>
              <a:buSzPts val="1400"/>
              <a:buFont typeface="Arial"/>
              <a:buNone/>
            </a:pPr>
            <a:endParaRPr b="1">
              <a:solidFill>
                <a:schemeClr val="dk1"/>
              </a:solidFill>
            </a:endParaRPr>
          </a:p>
          <a:p>
            <a:pPr marL="0" lvl="0" indent="0" algn="l" rtl="0">
              <a:spcBef>
                <a:spcPts val="0"/>
              </a:spcBef>
              <a:spcAft>
                <a:spcPts val="0"/>
              </a:spcAft>
              <a:buClr>
                <a:schemeClr val="dk1"/>
              </a:buClr>
              <a:buSzPts val="1400"/>
              <a:buFont typeface="Arial"/>
              <a:buNone/>
            </a:pPr>
            <a:endParaRPr b="1">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These terms are foundational to understanding emergent bilingual programming. </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Calibri"/>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Due to the nature of some language program models, a reclassified English proficient student may continue in the program with parent or guardian approval. </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Calibri"/>
              <a:buNone/>
            </a:pPr>
            <a:endParaRPr>
              <a:solidFill>
                <a:schemeClr val="dk1"/>
              </a:solidFill>
            </a:endParaRPr>
          </a:p>
          <a:p>
            <a:pPr marL="0" lvl="0" indent="0" algn="l" rtl="0">
              <a:spcBef>
                <a:spcPts val="0"/>
              </a:spcBef>
              <a:spcAft>
                <a:spcPts val="0"/>
              </a:spcAft>
              <a:buClr>
                <a:schemeClr val="dk1"/>
              </a:buClr>
              <a:buSzPts val="1100"/>
              <a:buFont typeface="Calibri"/>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All students who have met the reclassification criteria must have their coding updated in PEIMS.</a:t>
            </a:r>
            <a:endParaRPr b="1">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33a9c239878_2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33a9c239878_2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 b="1">
                <a:solidFill>
                  <a:schemeClr val="dk1"/>
                </a:solidFill>
              </a:rPr>
              <a:t>Slide 7</a:t>
            </a:r>
            <a:endParaRPr b="1">
              <a:solidFill>
                <a:schemeClr val="dk1"/>
              </a:solidFill>
            </a:endParaRPr>
          </a:p>
          <a:p>
            <a:pPr marL="0" lvl="0" indent="0" algn="l" rtl="0">
              <a:spcBef>
                <a:spcPts val="0"/>
              </a:spcBef>
              <a:spcAft>
                <a:spcPts val="0"/>
              </a:spcAft>
              <a:buClr>
                <a:schemeClr val="dk1"/>
              </a:buClr>
              <a:buSzPts val="1400"/>
              <a:buFont typeface="Arial"/>
              <a:buNone/>
            </a:pPr>
            <a:endParaRPr b="1">
              <a:solidFill>
                <a:schemeClr val="dk1"/>
              </a:solidFill>
            </a:endParaRPr>
          </a:p>
          <a:p>
            <a:pPr marL="0" lvl="0" indent="0" algn="l" rtl="0">
              <a:spcBef>
                <a:spcPts val="0"/>
              </a:spcBef>
              <a:spcAft>
                <a:spcPts val="0"/>
              </a:spcAft>
              <a:buClr>
                <a:schemeClr val="dk1"/>
              </a:buClr>
              <a:buSzPts val="1400"/>
              <a:buFont typeface="Arial"/>
              <a:buNone/>
            </a:pPr>
            <a:endParaRPr b="1">
              <a:solidFill>
                <a:schemeClr val="dk1"/>
              </a:solidFill>
            </a:endParaRPr>
          </a:p>
          <a:p>
            <a:pPr marL="0" lvl="0" indent="0" algn="l" rtl="0">
              <a:spcBef>
                <a:spcPts val="0"/>
              </a:spcBef>
              <a:spcAft>
                <a:spcPts val="0"/>
              </a:spcAft>
              <a:buClr>
                <a:schemeClr val="dk1"/>
              </a:buClr>
              <a:buSzPts val="1400"/>
              <a:buFont typeface="Arial"/>
              <a:buNone/>
            </a:pPr>
            <a:r>
              <a:rPr lang="en" sz="1200">
                <a:solidFill>
                  <a:schemeClr val="dk1"/>
                </a:solidFill>
              </a:rPr>
              <a:t>Think about this analogy: Identification is to Reclassification as Placement is to Exit. </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endParaRPr sz="1200">
              <a:solidFill>
                <a:schemeClr val="dk1"/>
              </a:solidFill>
            </a:endParaRPr>
          </a:p>
          <a:p>
            <a:pPr marL="0" lvl="0" indent="0" algn="l" rtl="0">
              <a:spcBef>
                <a:spcPts val="0"/>
              </a:spcBef>
              <a:spcAft>
                <a:spcPts val="0"/>
              </a:spcAft>
              <a:buClr>
                <a:schemeClr val="dk1"/>
              </a:buClr>
              <a:buSzPts val="1400"/>
              <a:buFont typeface="Arial"/>
              <a:buNone/>
            </a:pPr>
            <a:r>
              <a:rPr lang="en" sz="1200">
                <a:solidFill>
                  <a:schemeClr val="dk1"/>
                </a:solidFill>
              </a:rPr>
              <a:t>Identification and reclassification is determined by the LPAC, whereas placement and exit are dependent on parent or guardian approval based on LPAC recommendation. </a:t>
            </a:r>
            <a:endParaRPr b="1">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33a9c239878_2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33a9c239878_2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 b="1">
                <a:solidFill>
                  <a:schemeClr val="dk1"/>
                </a:solidFill>
              </a:rPr>
              <a:t>Slide 8</a:t>
            </a:r>
            <a:endParaRPr b="1">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1625525" y="3229475"/>
            <a:ext cx="5926200" cy="878100"/>
          </a:xfrm>
          <a:prstGeom prst="round2DiagRect">
            <a:avLst>
              <a:gd name="adj1" fmla="val 16667"/>
              <a:gd name="adj2" fmla="val 0"/>
            </a:avLst>
          </a:prstGeom>
          <a:noFill/>
          <a:ln w="19050" cap="flat" cmpd="sng">
            <a:solidFill>
              <a:srgbClr val="F0CA4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3200">
              <a:solidFill>
                <a:srgbClr val="000000"/>
              </a:solidFill>
            </a:endParaRPr>
          </a:p>
        </p:txBody>
      </p:sp>
      <p:sp>
        <p:nvSpPr>
          <p:cNvPr id="11" name="Google Shape;11;p2"/>
          <p:cNvSpPr txBox="1">
            <a:spLocks noGrp="1"/>
          </p:cNvSpPr>
          <p:nvPr>
            <p:ph type="ctrTitle"/>
          </p:nvPr>
        </p:nvSpPr>
        <p:spPr>
          <a:xfrm>
            <a:off x="1617600" y="3413075"/>
            <a:ext cx="5908800" cy="636600"/>
          </a:xfrm>
          <a:prstGeom prst="rect">
            <a:avLst/>
          </a:prstGeom>
        </p:spPr>
        <p:txBody>
          <a:bodyPr spcFirstLastPara="1" wrap="square" lIns="91425" tIns="91425" rIns="91425" bIns="91425" anchor="b" anchorCtr="0">
            <a:noAutofit/>
          </a:bodyPr>
          <a:lstStyle>
            <a:lvl1pPr lvl="0" algn="ctr">
              <a:spcBef>
                <a:spcPts val="0"/>
              </a:spcBef>
              <a:spcAft>
                <a:spcPts val="0"/>
              </a:spcAft>
              <a:buSzPts val="3000"/>
              <a:buFont typeface="Open Sans"/>
              <a:buNone/>
              <a:defRPr sz="3000" b="1">
                <a:latin typeface="Open Sans"/>
                <a:ea typeface="Open Sans"/>
                <a:cs typeface="Open Sans"/>
                <a:sym typeface="Open Sans"/>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13" name="Google Shape;13;p2"/>
          <p:cNvPicPr preferRelativeResize="0"/>
          <p:nvPr/>
        </p:nvPicPr>
        <p:blipFill rotWithShape="1">
          <a:blip r:embed="rId2">
            <a:alphaModFix/>
          </a:blip>
          <a:srcRect l="12535" t="88209" r="31775"/>
          <a:stretch/>
        </p:blipFill>
        <p:spPr>
          <a:xfrm rot="-5400000">
            <a:off x="-2286337" y="2278438"/>
            <a:ext cx="5190850" cy="618176"/>
          </a:xfrm>
          <a:prstGeom prst="rect">
            <a:avLst/>
          </a:prstGeom>
          <a:noFill/>
          <a:ln>
            <a:noFill/>
          </a:ln>
        </p:spPr>
      </p:pic>
      <p:sp>
        <p:nvSpPr>
          <p:cNvPr id="14" name="Google Shape;14;p2"/>
          <p:cNvSpPr/>
          <p:nvPr/>
        </p:nvSpPr>
        <p:spPr>
          <a:xfrm>
            <a:off x="-59750" y="-28175"/>
            <a:ext cx="9203700" cy="263700"/>
          </a:xfrm>
          <a:prstGeom prst="rect">
            <a:avLst/>
          </a:prstGeom>
          <a:solidFill>
            <a:srgbClr val="F0CA4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 name="Google Shape;15;p2"/>
          <p:cNvSpPr/>
          <p:nvPr/>
        </p:nvSpPr>
        <p:spPr>
          <a:xfrm>
            <a:off x="0" y="4546350"/>
            <a:ext cx="9144000" cy="636600"/>
          </a:xfrm>
          <a:prstGeom prst="rect">
            <a:avLst/>
          </a:prstGeom>
          <a:solidFill>
            <a:srgbClr val="F0CA4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6" name="Google Shape;16;p2"/>
          <p:cNvSpPr txBox="1"/>
          <p:nvPr/>
        </p:nvSpPr>
        <p:spPr>
          <a:xfrm>
            <a:off x="65600" y="4737588"/>
            <a:ext cx="3562500" cy="254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900">
                <a:solidFill>
                  <a:schemeClr val="dk1"/>
                </a:solidFill>
              </a:rPr>
              <a:t>Copyright © 2025. Texas Education Agency.</a:t>
            </a:r>
            <a:endParaRPr sz="600">
              <a:solidFill>
                <a:schemeClr val="dk1"/>
              </a:solidFill>
            </a:endParaRPr>
          </a:p>
        </p:txBody>
      </p:sp>
      <p:pic>
        <p:nvPicPr>
          <p:cNvPr id="17" name="Google Shape;17;p2" title="Untitled design.png"/>
          <p:cNvPicPr preferRelativeResize="0"/>
          <p:nvPr/>
        </p:nvPicPr>
        <p:blipFill>
          <a:blip r:embed="rId3">
            <a:alphaModFix/>
          </a:blip>
          <a:stretch>
            <a:fillRect/>
          </a:stretch>
        </p:blipFill>
        <p:spPr>
          <a:xfrm>
            <a:off x="8029543" y="4624509"/>
            <a:ext cx="986856" cy="480274"/>
          </a:xfrm>
          <a:prstGeom prst="rect">
            <a:avLst/>
          </a:prstGeom>
          <a:noFill/>
          <a:ln>
            <a:noFill/>
          </a:ln>
        </p:spPr>
      </p:pic>
      <p:pic>
        <p:nvPicPr>
          <p:cNvPr id="18" name="Google Shape;18;p2" title="LPAC Logo Updated.png"/>
          <p:cNvPicPr preferRelativeResize="0"/>
          <p:nvPr/>
        </p:nvPicPr>
        <p:blipFill>
          <a:blip r:embed="rId4">
            <a:alphaModFix/>
          </a:blip>
          <a:stretch>
            <a:fillRect/>
          </a:stretch>
        </p:blipFill>
        <p:spPr>
          <a:xfrm>
            <a:off x="1631775" y="1045297"/>
            <a:ext cx="5908800" cy="1679853"/>
          </a:xfrm>
          <a:prstGeom prst="rect">
            <a:avLst/>
          </a:prstGeom>
          <a:noFill/>
          <a:ln>
            <a:noFill/>
          </a:ln>
        </p:spPr>
      </p:pic>
      <p:sp>
        <p:nvSpPr>
          <p:cNvPr id="19" name="Google Shape;19;p2"/>
          <p:cNvSpPr txBox="1"/>
          <p:nvPr/>
        </p:nvSpPr>
        <p:spPr>
          <a:xfrm>
            <a:off x="0" y="0"/>
            <a:ext cx="3000000" cy="677100"/>
          </a:xfrm>
          <a:prstGeom prst="rect">
            <a:avLst/>
          </a:prstGeom>
          <a:noFill/>
          <a:ln>
            <a:noFill/>
          </a:ln>
        </p:spPr>
        <p:txBody>
          <a:bodyPr spcFirstLastPara="1" wrap="square" lIns="91425" tIns="91425" rIns="91425" bIns="91425" anchor="b" anchorCtr="0">
            <a:spAutoFit/>
          </a:bodyPr>
          <a:lstStyle/>
          <a:p>
            <a:pPr marL="0" lvl="0" indent="0" algn="ctr" rtl="0">
              <a:spcBef>
                <a:spcPts val="0"/>
              </a:spcBef>
              <a:spcAft>
                <a:spcPts val="0"/>
              </a:spcAft>
              <a:buNone/>
            </a:pPr>
            <a:endParaRPr sz="3200">
              <a:solidFill>
                <a:schemeClr val="dk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2"/>
        <p:cNvGrpSpPr/>
        <p:nvPr/>
      </p:nvGrpSpPr>
      <p:grpSpPr>
        <a:xfrm>
          <a:off x="0" y="0"/>
          <a:ext cx="0" cy="0"/>
          <a:chOff x="0" y="0"/>
          <a:chExt cx="0" cy="0"/>
        </a:xfrm>
      </p:grpSpPr>
      <p:sp>
        <p:nvSpPr>
          <p:cNvPr id="63" name="Google Shape;63;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64" name="Google Shape;64;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1000"/>
              </a:spcBef>
              <a:spcAft>
                <a:spcPts val="0"/>
              </a:spcAft>
              <a:buSzPts val="1800"/>
              <a:buChar char="●"/>
              <a:defRPr/>
            </a:lvl1pPr>
            <a:lvl2pPr marL="914400" lvl="1" indent="-317500" algn="ctr">
              <a:spcBef>
                <a:spcPts val="120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65" name="Google Shape;65;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
        <p:cNvGrpSpPr/>
        <p:nvPr/>
      </p:nvGrpSpPr>
      <p:grpSpPr>
        <a:xfrm>
          <a:off x="0" y="0"/>
          <a:ext cx="0" cy="0"/>
          <a:chOff x="0" y="0"/>
          <a:chExt cx="0" cy="0"/>
        </a:xfrm>
      </p:grpSpPr>
      <p:sp>
        <p:nvSpPr>
          <p:cNvPr id="67" name="Google Shape;67;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1">
  <p:cSld name="TITLE_1">
    <p:spTree>
      <p:nvGrpSpPr>
        <p:cNvPr id="1" name="Shape 68"/>
        <p:cNvGrpSpPr/>
        <p:nvPr/>
      </p:nvGrpSpPr>
      <p:grpSpPr>
        <a:xfrm>
          <a:off x="0" y="0"/>
          <a:ext cx="0" cy="0"/>
          <a:chOff x="0" y="0"/>
          <a:chExt cx="0" cy="0"/>
        </a:xfrm>
      </p:grpSpPr>
      <p:sp>
        <p:nvSpPr>
          <p:cNvPr id="69" name="Google Shape;69;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70" name="Google Shape;70;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1000"/>
              </a:spcBef>
              <a:spcAft>
                <a:spcPts val="0"/>
              </a:spcAft>
              <a:buSzPts val="2800"/>
              <a:buNone/>
              <a:defRPr sz="2800"/>
            </a:lvl1pPr>
            <a:lvl2pPr lvl="1" algn="ctr">
              <a:lnSpc>
                <a:spcPct val="100000"/>
              </a:lnSpc>
              <a:spcBef>
                <a:spcPts val="100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71" name="Google Shape;71;p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0"/>
        <p:cNvGrpSpPr/>
        <p:nvPr/>
      </p:nvGrpSpPr>
      <p:grpSpPr>
        <a:xfrm>
          <a:off x="0" y="0"/>
          <a:ext cx="0" cy="0"/>
          <a:chOff x="0" y="0"/>
          <a:chExt cx="0" cy="0"/>
        </a:xfrm>
      </p:grpSpPr>
      <p:pic>
        <p:nvPicPr>
          <p:cNvPr id="21" name="Google Shape;21;p3"/>
          <p:cNvPicPr preferRelativeResize="0"/>
          <p:nvPr/>
        </p:nvPicPr>
        <p:blipFill rotWithShape="1">
          <a:blip r:embed="rId2">
            <a:alphaModFix/>
          </a:blip>
          <a:srcRect l="11801" t="87858" r="33153"/>
          <a:stretch/>
        </p:blipFill>
        <p:spPr>
          <a:xfrm rot="5400000">
            <a:off x="-2247250" y="2259649"/>
            <a:ext cx="5131099" cy="636601"/>
          </a:xfrm>
          <a:prstGeom prst="rect">
            <a:avLst/>
          </a:prstGeom>
          <a:noFill/>
          <a:ln>
            <a:noFill/>
          </a:ln>
        </p:spPr>
      </p:pic>
      <p:sp>
        <p:nvSpPr>
          <p:cNvPr id="22" name="Google Shape;22;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23" name="Google Shape;23;p3"/>
          <p:cNvSpPr/>
          <p:nvPr/>
        </p:nvSpPr>
        <p:spPr>
          <a:xfrm>
            <a:off x="0" y="0"/>
            <a:ext cx="4911300" cy="636600"/>
          </a:xfrm>
          <a:prstGeom prst="round2DiagRect">
            <a:avLst>
              <a:gd name="adj1" fmla="val 16667"/>
              <a:gd name="adj2" fmla="val 0"/>
            </a:avLst>
          </a:prstGeom>
          <a:solidFill>
            <a:srgbClr val="F0CA4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4" name="Google Shape;24;p3"/>
          <p:cNvSpPr txBox="1"/>
          <p:nvPr/>
        </p:nvSpPr>
        <p:spPr>
          <a:xfrm>
            <a:off x="50" y="76200"/>
            <a:ext cx="4911300" cy="5034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 sz="2300" b="1"/>
              <a:t>Click to edit theme section</a:t>
            </a:r>
            <a:endParaRPr sz="2300" b="1"/>
          </a:p>
        </p:txBody>
      </p:sp>
      <p:sp>
        <p:nvSpPr>
          <p:cNvPr id="25" name="Google Shape;25;p3"/>
          <p:cNvSpPr/>
          <p:nvPr/>
        </p:nvSpPr>
        <p:spPr>
          <a:xfrm>
            <a:off x="0" y="4546350"/>
            <a:ext cx="9144000" cy="636600"/>
          </a:xfrm>
          <a:prstGeom prst="rect">
            <a:avLst/>
          </a:prstGeom>
          <a:solidFill>
            <a:srgbClr val="F0CA4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6" name="Google Shape;26;p3"/>
          <p:cNvSpPr txBox="1"/>
          <p:nvPr/>
        </p:nvSpPr>
        <p:spPr>
          <a:xfrm>
            <a:off x="65600" y="4737588"/>
            <a:ext cx="3562500" cy="254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900">
                <a:solidFill>
                  <a:schemeClr val="dk1"/>
                </a:solidFill>
              </a:rPr>
              <a:t>Copyright © 2025. Texas Education Agency.</a:t>
            </a:r>
            <a:endParaRPr sz="600">
              <a:solidFill>
                <a:schemeClr val="dk1"/>
              </a:solidFill>
            </a:endParaRPr>
          </a:p>
        </p:txBody>
      </p:sp>
      <p:sp>
        <p:nvSpPr>
          <p:cNvPr id="27" name="Google Shape;27;p3"/>
          <p:cNvSpPr txBox="1">
            <a:spLocks noGrp="1"/>
          </p:cNvSpPr>
          <p:nvPr>
            <p:ph type="body" idx="1"/>
          </p:nvPr>
        </p:nvSpPr>
        <p:spPr>
          <a:xfrm>
            <a:off x="700825" y="781350"/>
            <a:ext cx="8285400" cy="3624300"/>
          </a:xfrm>
          <a:prstGeom prst="rect">
            <a:avLst/>
          </a:prstGeom>
        </p:spPr>
        <p:txBody>
          <a:bodyPr spcFirstLastPara="1" wrap="square" lIns="91425" tIns="91425" rIns="91425" bIns="91425" anchor="t" anchorCtr="0">
            <a:noAutofit/>
          </a:bodyPr>
          <a:lstStyle>
            <a:lvl1pPr marL="457200" lvl="0" indent="-342900">
              <a:spcBef>
                <a:spcPts val="1000"/>
              </a:spcBef>
              <a:spcAft>
                <a:spcPts val="0"/>
              </a:spcAft>
              <a:buSzPts val="1800"/>
              <a:buChar char="●"/>
              <a:defRPr/>
            </a:lvl1pPr>
            <a:lvl2pPr marL="914400" lvl="1" indent="-317500">
              <a:spcBef>
                <a:spcPts val="120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pic>
        <p:nvPicPr>
          <p:cNvPr id="28" name="Google Shape;28;p3" title="Untitled design.png"/>
          <p:cNvPicPr preferRelativeResize="0"/>
          <p:nvPr/>
        </p:nvPicPr>
        <p:blipFill>
          <a:blip r:embed="rId3">
            <a:alphaModFix/>
          </a:blip>
          <a:stretch>
            <a:fillRect/>
          </a:stretch>
        </p:blipFill>
        <p:spPr>
          <a:xfrm>
            <a:off x="8029543" y="4624509"/>
            <a:ext cx="986856" cy="480274"/>
          </a:xfrm>
          <a:prstGeom prst="rect">
            <a:avLst/>
          </a:prstGeom>
          <a:noFill/>
          <a:ln>
            <a:noFill/>
          </a:ln>
        </p:spPr>
      </p:pic>
      <p:pic>
        <p:nvPicPr>
          <p:cNvPr id="29" name="Google Shape;29;p3" title="LPAC Logo Updated.png"/>
          <p:cNvPicPr preferRelativeResize="0"/>
          <p:nvPr/>
        </p:nvPicPr>
        <p:blipFill>
          <a:blip r:embed="rId4">
            <a:alphaModFix/>
          </a:blip>
          <a:stretch>
            <a:fillRect/>
          </a:stretch>
        </p:blipFill>
        <p:spPr>
          <a:xfrm>
            <a:off x="7043352" y="54148"/>
            <a:ext cx="2062949" cy="5865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0"/>
        <p:cNvGrpSpPr/>
        <p:nvPr/>
      </p:nvGrpSpPr>
      <p:grpSpPr>
        <a:xfrm>
          <a:off x="0" y="0"/>
          <a:ext cx="0" cy="0"/>
          <a:chOff x="0" y="0"/>
          <a:chExt cx="0" cy="0"/>
        </a:xfrm>
      </p:grpSpPr>
      <p:sp>
        <p:nvSpPr>
          <p:cNvPr id="31" name="Google Shape;31;p4"/>
          <p:cNvSpPr txBox="1">
            <a:spLocks noGrp="1"/>
          </p:cNvSpPr>
          <p:nvPr>
            <p:ph type="body" idx="1"/>
          </p:nvPr>
        </p:nvSpPr>
        <p:spPr>
          <a:xfrm>
            <a:off x="181100" y="875950"/>
            <a:ext cx="8794800" cy="3856800"/>
          </a:xfrm>
          <a:prstGeom prst="rect">
            <a:avLst/>
          </a:prstGeom>
        </p:spPr>
        <p:txBody>
          <a:bodyPr spcFirstLastPara="1" wrap="square" lIns="91425" tIns="91425" rIns="91425" bIns="91425" anchor="t" anchorCtr="0">
            <a:noAutofit/>
          </a:bodyPr>
          <a:lstStyle>
            <a:lvl1pPr marL="457200" lvl="0" indent="-342900">
              <a:lnSpc>
                <a:spcPct val="100000"/>
              </a:lnSpc>
              <a:spcBef>
                <a:spcPts val="1000"/>
              </a:spcBef>
              <a:spcAft>
                <a:spcPts val="0"/>
              </a:spcAft>
              <a:buClr>
                <a:schemeClr val="dk1"/>
              </a:buClr>
              <a:buSzPts val="1800"/>
              <a:buChar char="●"/>
              <a:defRPr>
                <a:solidFill>
                  <a:schemeClr val="dk1"/>
                </a:solidFill>
              </a:defRPr>
            </a:lvl1pPr>
            <a:lvl2pPr marL="914400" lvl="1" indent="-317500">
              <a:lnSpc>
                <a:spcPct val="100000"/>
              </a:lnSpc>
              <a:spcBef>
                <a:spcPts val="1200"/>
              </a:spcBef>
              <a:spcAft>
                <a:spcPts val="0"/>
              </a:spcAft>
              <a:buClr>
                <a:schemeClr val="dk1"/>
              </a:buClr>
              <a:buSzPts val="1400"/>
              <a:buChar char="○"/>
              <a:defRPr>
                <a:solidFill>
                  <a:schemeClr val="dk1"/>
                </a:solidFill>
              </a:defRPr>
            </a:lvl2pPr>
            <a:lvl3pPr marL="1371600" lvl="2" indent="-317500">
              <a:lnSpc>
                <a:spcPct val="100000"/>
              </a:lnSpc>
              <a:spcBef>
                <a:spcPts val="0"/>
              </a:spcBef>
              <a:spcAft>
                <a:spcPts val="0"/>
              </a:spcAft>
              <a:buClr>
                <a:schemeClr val="dk1"/>
              </a:buClr>
              <a:buSzPts val="1400"/>
              <a:buChar char="■"/>
              <a:defRPr>
                <a:solidFill>
                  <a:schemeClr val="dk1"/>
                </a:solidFill>
              </a:defRPr>
            </a:lvl3pPr>
            <a:lvl4pPr marL="1828800" lvl="3" indent="-317500">
              <a:lnSpc>
                <a:spcPct val="100000"/>
              </a:lnSpc>
              <a:spcBef>
                <a:spcPts val="0"/>
              </a:spcBef>
              <a:spcAft>
                <a:spcPts val="0"/>
              </a:spcAft>
              <a:buClr>
                <a:schemeClr val="dk1"/>
              </a:buClr>
              <a:buSzPts val="1400"/>
              <a:buChar char="●"/>
              <a:defRPr>
                <a:solidFill>
                  <a:schemeClr val="dk1"/>
                </a:solidFill>
              </a:defRPr>
            </a:lvl4pPr>
            <a:lvl5pPr marL="2286000" lvl="4" indent="-317500">
              <a:lnSpc>
                <a:spcPct val="100000"/>
              </a:lnSpc>
              <a:spcBef>
                <a:spcPts val="0"/>
              </a:spcBef>
              <a:spcAft>
                <a:spcPts val="0"/>
              </a:spcAft>
              <a:buClr>
                <a:schemeClr val="dk1"/>
              </a:buClr>
              <a:buSzPts val="1400"/>
              <a:buChar char="○"/>
              <a:defRPr>
                <a:solidFill>
                  <a:schemeClr val="dk1"/>
                </a:solidFill>
              </a:defRPr>
            </a:lvl5pPr>
            <a:lvl6pPr marL="2743200" lvl="5" indent="-317500">
              <a:lnSpc>
                <a:spcPct val="100000"/>
              </a:lnSpc>
              <a:spcBef>
                <a:spcPts val="0"/>
              </a:spcBef>
              <a:spcAft>
                <a:spcPts val="0"/>
              </a:spcAft>
              <a:buClr>
                <a:schemeClr val="dk1"/>
              </a:buClr>
              <a:buSzPts val="1400"/>
              <a:buChar char="■"/>
              <a:defRPr>
                <a:solidFill>
                  <a:schemeClr val="dk1"/>
                </a:solidFill>
              </a:defRPr>
            </a:lvl6pPr>
            <a:lvl7pPr marL="3200400" lvl="6" indent="-317500">
              <a:lnSpc>
                <a:spcPct val="100000"/>
              </a:lnSpc>
              <a:spcBef>
                <a:spcPts val="0"/>
              </a:spcBef>
              <a:spcAft>
                <a:spcPts val="0"/>
              </a:spcAft>
              <a:buClr>
                <a:schemeClr val="dk1"/>
              </a:buClr>
              <a:buSzPts val="1400"/>
              <a:buChar char="●"/>
              <a:defRPr>
                <a:solidFill>
                  <a:schemeClr val="dk1"/>
                </a:solidFill>
              </a:defRPr>
            </a:lvl7pPr>
            <a:lvl8pPr marL="3657600" lvl="7" indent="-317500">
              <a:lnSpc>
                <a:spcPct val="100000"/>
              </a:lnSpc>
              <a:spcBef>
                <a:spcPts val="0"/>
              </a:spcBef>
              <a:spcAft>
                <a:spcPts val="0"/>
              </a:spcAft>
              <a:buClr>
                <a:schemeClr val="dk1"/>
              </a:buClr>
              <a:buSzPts val="1400"/>
              <a:buChar char="○"/>
              <a:defRPr>
                <a:solidFill>
                  <a:schemeClr val="dk1"/>
                </a:solidFill>
              </a:defRPr>
            </a:lvl8pPr>
            <a:lvl9pPr marL="4114800" lvl="8" indent="-317500">
              <a:lnSpc>
                <a:spcPct val="100000"/>
              </a:lnSpc>
              <a:spcBef>
                <a:spcPts val="0"/>
              </a:spcBef>
              <a:spcAft>
                <a:spcPts val="0"/>
              </a:spcAft>
              <a:buClr>
                <a:schemeClr val="dk1"/>
              </a:buClr>
              <a:buSzPts val="1400"/>
              <a:buChar char="■"/>
              <a:defRPr>
                <a:solidFill>
                  <a:schemeClr val="dk1"/>
                </a:solidFill>
              </a:defRPr>
            </a:lvl9pPr>
          </a:lstStyle>
          <a:p>
            <a:endParaRPr/>
          </a:p>
        </p:txBody>
      </p:sp>
      <p:sp>
        <p:nvSpPr>
          <p:cNvPr id="32" name="Google Shape;32;p4"/>
          <p:cNvSpPr/>
          <p:nvPr/>
        </p:nvSpPr>
        <p:spPr>
          <a:xfrm>
            <a:off x="0" y="0"/>
            <a:ext cx="4911300" cy="636600"/>
          </a:xfrm>
          <a:prstGeom prst="round2DiagRect">
            <a:avLst>
              <a:gd name="adj1" fmla="val 16667"/>
              <a:gd name="adj2" fmla="val 0"/>
            </a:avLst>
          </a:prstGeom>
          <a:solidFill>
            <a:srgbClr val="F0CA4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3" name="Google Shape;33;p4"/>
          <p:cNvSpPr/>
          <p:nvPr/>
        </p:nvSpPr>
        <p:spPr>
          <a:xfrm>
            <a:off x="-29850" y="4879800"/>
            <a:ext cx="9203700" cy="263700"/>
          </a:xfrm>
          <a:prstGeom prst="rect">
            <a:avLst/>
          </a:prstGeom>
          <a:solidFill>
            <a:srgbClr val="F0CA4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4" name="Google Shape;34;p4"/>
          <p:cNvSpPr txBox="1"/>
          <p:nvPr/>
        </p:nvSpPr>
        <p:spPr>
          <a:xfrm>
            <a:off x="0" y="4884588"/>
            <a:ext cx="3562500" cy="254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900">
                <a:solidFill>
                  <a:schemeClr val="dk1"/>
                </a:solidFill>
              </a:rPr>
              <a:t>Copyright © 2025. Texas Education Agency.</a:t>
            </a:r>
            <a:endParaRPr sz="600">
              <a:solidFill>
                <a:schemeClr val="dk1"/>
              </a:solidFill>
            </a:endParaRPr>
          </a:p>
        </p:txBody>
      </p:sp>
      <p:sp>
        <p:nvSpPr>
          <p:cNvPr id="35" name="Google Shape;35;p4"/>
          <p:cNvSpPr txBox="1">
            <a:spLocks noGrp="1"/>
          </p:cNvSpPr>
          <p:nvPr>
            <p:ph type="sldNum" idx="12"/>
          </p:nvPr>
        </p:nvSpPr>
        <p:spPr>
          <a:xfrm>
            <a:off x="8472458" y="4814842"/>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36" name="Google Shape;36;p4"/>
          <p:cNvSpPr txBox="1">
            <a:spLocks noGrp="1"/>
          </p:cNvSpPr>
          <p:nvPr>
            <p:ph type="title"/>
          </p:nvPr>
        </p:nvSpPr>
        <p:spPr>
          <a:xfrm>
            <a:off x="52275" y="54150"/>
            <a:ext cx="4859100" cy="550500"/>
          </a:xfrm>
          <a:prstGeom prst="rect">
            <a:avLst/>
          </a:prstGeom>
        </p:spPr>
        <p:txBody>
          <a:bodyPr spcFirstLastPara="1" wrap="square" lIns="91425" tIns="91425" rIns="91425" bIns="91425" anchor="t" anchorCtr="0">
            <a:noAutofit/>
          </a:bodyPr>
          <a:lstStyle>
            <a:lvl1pPr lvl="0">
              <a:spcBef>
                <a:spcPts val="0"/>
              </a:spcBef>
              <a:spcAft>
                <a:spcPts val="0"/>
              </a:spcAft>
              <a:buSzPts val="2300"/>
              <a:buNone/>
              <a:defRPr sz="2300" b="1"/>
            </a:lvl1pPr>
            <a:lvl2pPr lvl="1">
              <a:spcBef>
                <a:spcPts val="0"/>
              </a:spcBef>
              <a:spcAft>
                <a:spcPts val="0"/>
              </a:spcAft>
              <a:buSzPts val="2300"/>
              <a:buFont typeface="Open Sans"/>
              <a:buNone/>
              <a:defRPr sz="2300">
                <a:latin typeface="Open Sans"/>
                <a:ea typeface="Open Sans"/>
                <a:cs typeface="Open Sans"/>
                <a:sym typeface="Open Sans"/>
              </a:defRPr>
            </a:lvl2pPr>
            <a:lvl3pPr lvl="2">
              <a:spcBef>
                <a:spcPts val="0"/>
              </a:spcBef>
              <a:spcAft>
                <a:spcPts val="0"/>
              </a:spcAft>
              <a:buSzPts val="2300"/>
              <a:buFont typeface="Open Sans"/>
              <a:buNone/>
              <a:defRPr sz="2300">
                <a:latin typeface="Open Sans"/>
                <a:ea typeface="Open Sans"/>
                <a:cs typeface="Open Sans"/>
                <a:sym typeface="Open Sans"/>
              </a:defRPr>
            </a:lvl3pPr>
            <a:lvl4pPr lvl="3">
              <a:spcBef>
                <a:spcPts val="0"/>
              </a:spcBef>
              <a:spcAft>
                <a:spcPts val="0"/>
              </a:spcAft>
              <a:buSzPts val="2300"/>
              <a:buFont typeface="Open Sans"/>
              <a:buNone/>
              <a:defRPr sz="2300">
                <a:latin typeface="Open Sans"/>
                <a:ea typeface="Open Sans"/>
                <a:cs typeface="Open Sans"/>
                <a:sym typeface="Open Sans"/>
              </a:defRPr>
            </a:lvl4pPr>
            <a:lvl5pPr lvl="4">
              <a:spcBef>
                <a:spcPts val="0"/>
              </a:spcBef>
              <a:spcAft>
                <a:spcPts val="0"/>
              </a:spcAft>
              <a:buSzPts val="2300"/>
              <a:buFont typeface="Open Sans"/>
              <a:buNone/>
              <a:defRPr sz="2300">
                <a:latin typeface="Open Sans"/>
                <a:ea typeface="Open Sans"/>
                <a:cs typeface="Open Sans"/>
                <a:sym typeface="Open Sans"/>
              </a:defRPr>
            </a:lvl5pPr>
            <a:lvl6pPr lvl="5">
              <a:spcBef>
                <a:spcPts val="0"/>
              </a:spcBef>
              <a:spcAft>
                <a:spcPts val="0"/>
              </a:spcAft>
              <a:buSzPts val="2300"/>
              <a:buFont typeface="Open Sans"/>
              <a:buNone/>
              <a:defRPr sz="2300">
                <a:latin typeface="Open Sans"/>
                <a:ea typeface="Open Sans"/>
                <a:cs typeface="Open Sans"/>
                <a:sym typeface="Open Sans"/>
              </a:defRPr>
            </a:lvl6pPr>
            <a:lvl7pPr lvl="6">
              <a:spcBef>
                <a:spcPts val="0"/>
              </a:spcBef>
              <a:spcAft>
                <a:spcPts val="0"/>
              </a:spcAft>
              <a:buSzPts val="2300"/>
              <a:buFont typeface="Open Sans"/>
              <a:buNone/>
              <a:defRPr sz="2300">
                <a:latin typeface="Open Sans"/>
                <a:ea typeface="Open Sans"/>
                <a:cs typeface="Open Sans"/>
                <a:sym typeface="Open Sans"/>
              </a:defRPr>
            </a:lvl7pPr>
            <a:lvl8pPr lvl="7">
              <a:spcBef>
                <a:spcPts val="0"/>
              </a:spcBef>
              <a:spcAft>
                <a:spcPts val="0"/>
              </a:spcAft>
              <a:buSzPts val="2300"/>
              <a:buFont typeface="Open Sans"/>
              <a:buNone/>
              <a:defRPr sz="2300">
                <a:latin typeface="Open Sans"/>
                <a:ea typeface="Open Sans"/>
                <a:cs typeface="Open Sans"/>
                <a:sym typeface="Open Sans"/>
              </a:defRPr>
            </a:lvl8pPr>
            <a:lvl9pPr lvl="8">
              <a:spcBef>
                <a:spcPts val="0"/>
              </a:spcBef>
              <a:spcAft>
                <a:spcPts val="0"/>
              </a:spcAft>
              <a:buSzPts val="2300"/>
              <a:buFont typeface="Open Sans"/>
              <a:buNone/>
              <a:defRPr sz="2300">
                <a:latin typeface="Open Sans"/>
                <a:ea typeface="Open Sans"/>
                <a:cs typeface="Open Sans"/>
                <a:sym typeface="Open Sans"/>
              </a:defRPr>
            </a:lvl9pPr>
          </a:lstStyle>
          <a:p>
            <a:endParaRPr/>
          </a:p>
        </p:txBody>
      </p:sp>
      <p:pic>
        <p:nvPicPr>
          <p:cNvPr id="37" name="Google Shape;37;p4" title="LPAC Logo Updated.png"/>
          <p:cNvPicPr preferRelativeResize="0"/>
          <p:nvPr/>
        </p:nvPicPr>
        <p:blipFill>
          <a:blip r:embed="rId2">
            <a:alphaModFix/>
          </a:blip>
          <a:stretch>
            <a:fillRect/>
          </a:stretch>
        </p:blipFill>
        <p:spPr>
          <a:xfrm>
            <a:off x="7043352" y="54148"/>
            <a:ext cx="2062949" cy="5865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8"/>
        <p:cNvGrpSpPr/>
        <p:nvPr/>
      </p:nvGrpSpPr>
      <p:grpSpPr>
        <a:xfrm>
          <a:off x="0" y="0"/>
          <a:ext cx="0" cy="0"/>
          <a:chOff x="0" y="0"/>
          <a:chExt cx="0" cy="0"/>
        </a:xfrm>
      </p:grpSpPr>
      <p:sp>
        <p:nvSpPr>
          <p:cNvPr id="39" name="Google Shape;39;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0" name="Google Shape;40;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1000"/>
              </a:spcBef>
              <a:spcAft>
                <a:spcPts val="0"/>
              </a:spcAft>
              <a:buSzPts val="1400"/>
              <a:buChar char="●"/>
              <a:defRPr sz="1400"/>
            </a:lvl1pPr>
            <a:lvl2pPr marL="914400" lvl="1" indent="-304800">
              <a:spcBef>
                <a:spcPts val="120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1" name="Google Shape;41;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1000"/>
              </a:spcBef>
              <a:spcAft>
                <a:spcPts val="0"/>
              </a:spcAft>
              <a:buSzPts val="1400"/>
              <a:buChar char="●"/>
              <a:defRPr sz="1400"/>
            </a:lvl1pPr>
            <a:lvl2pPr marL="914400" lvl="1" indent="-304800">
              <a:spcBef>
                <a:spcPts val="120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2" name="Google Shape;42;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
        <p:cNvGrpSpPr/>
        <p:nvPr/>
      </p:nvGrpSpPr>
      <p:grpSpPr>
        <a:xfrm>
          <a:off x="0" y="0"/>
          <a:ext cx="0" cy="0"/>
          <a:chOff x="0" y="0"/>
          <a:chExt cx="0" cy="0"/>
        </a:xfrm>
      </p:grpSpPr>
      <p:sp>
        <p:nvSpPr>
          <p:cNvPr id="44" name="Google Shape;44;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5" name="Google Shape;45;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6"/>
        <p:cNvGrpSpPr/>
        <p:nvPr/>
      </p:nvGrpSpPr>
      <p:grpSpPr>
        <a:xfrm>
          <a:off x="0" y="0"/>
          <a:ext cx="0" cy="0"/>
          <a:chOff x="0" y="0"/>
          <a:chExt cx="0" cy="0"/>
        </a:xfrm>
      </p:grpSpPr>
      <p:sp>
        <p:nvSpPr>
          <p:cNvPr id="47" name="Google Shape;47;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8" name="Google Shape;48;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1000"/>
              </a:spcBef>
              <a:spcAft>
                <a:spcPts val="0"/>
              </a:spcAft>
              <a:buSzPts val="1200"/>
              <a:buChar char="●"/>
              <a:defRPr sz="1200"/>
            </a:lvl1pPr>
            <a:lvl2pPr marL="914400" lvl="1" indent="-304800">
              <a:spcBef>
                <a:spcPts val="120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9" name="Google Shape;49;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0"/>
        <p:cNvGrpSpPr/>
        <p:nvPr/>
      </p:nvGrpSpPr>
      <p:grpSpPr>
        <a:xfrm>
          <a:off x="0" y="0"/>
          <a:ext cx="0" cy="0"/>
          <a:chOff x="0" y="0"/>
          <a:chExt cx="0" cy="0"/>
        </a:xfrm>
      </p:grpSpPr>
      <p:sp>
        <p:nvSpPr>
          <p:cNvPr id="51" name="Google Shape;51;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52" name="Google Shape;52;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3"/>
        <p:cNvGrpSpPr/>
        <p:nvPr/>
      </p:nvGrpSpPr>
      <p:grpSpPr>
        <a:xfrm>
          <a:off x="0" y="0"/>
          <a:ext cx="0" cy="0"/>
          <a:chOff x="0" y="0"/>
          <a:chExt cx="0" cy="0"/>
        </a:xfrm>
      </p:grpSpPr>
      <p:sp>
        <p:nvSpPr>
          <p:cNvPr id="54" name="Google Shape;54;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56" name="Google Shape;56;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1000"/>
              </a:spcBef>
              <a:spcAft>
                <a:spcPts val="0"/>
              </a:spcAft>
              <a:buSzPts val="2100"/>
              <a:buNone/>
              <a:defRPr sz="2100"/>
            </a:lvl1pPr>
            <a:lvl2pPr lvl="1" algn="ctr">
              <a:lnSpc>
                <a:spcPct val="100000"/>
              </a:lnSpc>
              <a:spcBef>
                <a:spcPts val="100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7" name="Google Shape;57;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1000"/>
              </a:spcBef>
              <a:spcAft>
                <a:spcPts val="0"/>
              </a:spcAft>
              <a:buSzPts val="1800"/>
              <a:buChar char="●"/>
              <a:defRPr/>
            </a:lvl1pPr>
            <a:lvl2pPr marL="914400" lvl="1" indent="-317500">
              <a:spcBef>
                <a:spcPts val="120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58" name="Google Shape;5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9"/>
        <p:cNvGrpSpPr/>
        <p:nvPr/>
      </p:nvGrpSpPr>
      <p:grpSpPr>
        <a:xfrm>
          <a:off x="0" y="0"/>
          <a:ext cx="0" cy="0"/>
          <a:chOff x="0" y="0"/>
          <a:chExt cx="0" cy="0"/>
        </a:xfrm>
      </p:grpSpPr>
      <p:sp>
        <p:nvSpPr>
          <p:cNvPr id="60" name="Google Shape;60;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1000"/>
              </a:spcBef>
              <a:spcAft>
                <a:spcPts val="0"/>
              </a:spcAft>
              <a:buSzPts val="1800"/>
              <a:buNone/>
              <a:defRPr/>
            </a:lvl1pPr>
          </a:lstStyle>
          <a:p>
            <a:endParaRPr/>
          </a:p>
        </p:txBody>
      </p:sp>
      <p:sp>
        <p:nvSpPr>
          <p:cNvPr id="61" name="Google Shape;61;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Font typeface="Open Sans"/>
              <a:buNone/>
              <a:defRPr sz="2800">
                <a:solidFill>
                  <a:schemeClr val="dk1"/>
                </a:solidFill>
                <a:latin typeface="Open Sans"/>
                <a:ea typeface="Open Sans"/>
                <a:cs typeface="Open Sans"/>
                <a:sym typeface="Open Sans"/>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100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marL="914400" lvl="1" indent="-317500">
              <a:lnSpc>
                <a:spcPct val="115000"/>
              </a:lnSpc>
              <a:spcBef>
                <a:spcPts val="12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hyperlink" Target="mailto:copyrights@tea.texas.gov"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hyperlink" Target="mailto:titleiii.initiatives@esc20.info"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mailto:EmergentBilingualSupport@tea.texas.gov"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www.txel.org/ComplianceAndAccountability" TargetMode="External"/><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4"/>
          <p:cNvSpPr txBox="1">
            <a:spLocks noGrp="1"/>
          </p:cNvSpPr>
          <p:nvPr>
            <p:ph type="ctrTitle"/>
          </p:nvPr>
        </p:nvSpPr>
        <p:spPr>
          <a:xfrm>
            <a:off x="1617599" y="3349770"/>
            <a:ext cx="5943785" cy="636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200" dirty="0"/>
              <a:t>Introduction</a:t>
            </a:r>
            <a:endParaRPr sz="3200" dirty="0"/>
          </a:p>
        </p:txBody>
      </p:sp>
      <p:pic>
        <p:nvPicPr>
          <p:cNvPr id="77" name="Google Shape;77;p14"/>
          <p:cNvPicPr preferRelativeResize="0"/>
          <p:nvPr/>
        </p:nvPicPr>
        <p:blipFill rotWithShape="1">
          <a:blip r:embed="rId3">
            <a:alphaModFix/>
          </a:blip>
          <a:srcRect l="12535" t="88209" r="31775"/>
          <a:stretch/>
        </p:blipFill>
        <p:spPr>
          <a:xfrm rot="-5400000">
            <a:off x="-2286337" y="2278438"/>
            <a:ext cx="5190850" cy="618176"/>
          </a:xfrm>
          <a:prstGeom prst="rect">
            <a:avLst/>
          </a:prstGeom>
          <a:noFill/>
          <a:ln>
            <a:noFill/>
          </a:ln>
        </p:spPr>
      </p:pic>
      <p:sp>
        <p:nvSpPr>
          <p:cNvPr id="78" name="Google Shape;78;p14"/>
          <p:cNvSpPr/>
          <p:nvPr/>
        </p:nvSpPr>
        <p:spPr>
          <a:xfrm>
            <a:off x="-59750" y="-28175"/>
            <a:ext cx="9203700" cy="263700"/>
          </a:xfrm>
          <a:prstGeom prst="rect">
            <a:avLst/>
          </a:prstGeom>
          <a:solidFill>
            <a:srgbClr val="F0CA4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9" name="Google Shape;79;p14"/>
          <p:cNvSpPr/>
          <p:nvPr/>
        </p:nvSpPr>
        <p:spPr>
          <a:xfrm>
            <a:off x="0" y="4546350"/>
            <a:ext cx="9144000" cy="636600"/>
          </a:xfrm>
          <a:prstGeom prst="rect">
            <a:avLst/>
          </a:prstGeom>
          <a:solidFill>
            <a:srgbClr val="F0CA4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0" name="Google Shape;80;p14"/>
          <p:cNvSpPr txBox="1"/>
          <p:nvPr/>
        </p:nvSpPr>
        <p:spPr>
          <a:xfrm>
            <a:off x="65600" y="4737588"/>
            <a:ext cx="3562500" cy="254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900">
                <a:solidFill>
                  <a:schemeClr val="dk1"/>
                </a:solidFill>
                <a:latin typeface="Open Sans"/>
                <a:ea typeface="Open Sans"/>
                <a:cs typeface="Open Sans"/>
                <a:sym typeface="Open Sans"/>
              </a:rPr>
              <a:t>Copyright © 2025. Texas Education Agency.</a:t>
            </a:r>
            <a:endParaRPr sz="600">
              <a:solidFill>
                <a:schemeClr val="dk1"/>
              </a:solidFill>
              <a:latin typeface="Open Sans"/>
              <a:ea typeface="Open Sans"/>
              <a:cs typeface="Open Sans"/>
              <a:sym typeface="Open Sans"/>
            </a:endParaRPr>
          </a:p>
        </p:txBody>
      </p:sp>
      <p:pic>
        <p:nvPicPr>
          <p:cNvPr id="81" name="Google Shape;81;p14" title="Untitled design.png"/>
          <p:cNvPicPr preferRelativeResize="0"/>
          <p:nvPr/>
        </p:nvPicPr>
        <p:blipFill>
          <a:blip r:embed="rId4">
            <a:alphaModFix/>
          </a:blip>
          <a:stretch>
            <a:fillRect/>
          </a:stretch>
        </p:blipFill>
        <p:spPr>
          <a:xfrm>
            <a:off x="8029543" y="4624509"/>
            <a:ext cx="986856" cy="48027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pic>
        <p:nvPicPr>
          <p:cNvPr id="5" name="Google Shape;99;p16">
            <a:extLst>
              <a:ext uri="{FF2B5EF4-FFF2-40B4-BE49-F238E27FC236}">
                <a16:creationId xmlns:a16="http://schemas.microsoft.com/office/drawing/2014/main" id="{6F50C783-E0C5-7157-661F-63ACBA8A960A}"/>
              </a:ext>
            </a:extLst>
          </p:cNvPr>
          <p:cNvPicPr preferRelativeResize="0"/>
          <p:nvPr/>
        </p:nvPicPr>
        <p:blipFill rotWithShape="1">
          <a:blip r:embed="rId3">
            <a:alphaModFix/>
          </a:blip>
          <a:srcRect l="11801" t="87858" r="33153"/>
          <a:stretch/>
        </p:blipFill>
        <p:spPr>
          <a:xfrm rot="5400000">
            <a:off x="-2283375" y="2253449"/>
            <a:ext cx="5143500" cy="636601"/>
          </a:xfrm>
          <a:prstGeom prst="rect">
            <a:avLst/>
          </a:prstGeom>
          <a:noFill/>
          <a:ln>
            <a:noFill/>
          </a:ln>
        </p:spPr>
      </p:pic>
      <p:sp>
        <p:nvSpPr>
          <p:cNvPr id="186" name="Google Shape;186;p23"/>
          <p:cNvSpPr txBox="1">
            <a:spLocks noGrp="1"/>
          </p:cNvSpPr>
          <p:nvPr>
            <p:ph type="body" idx="1"/>
          </p:nvPr>
        </p:nvSpPr>
        <p:spPr>
          <a:xfrm>
            <a:off x="700825" y="690750"/>
            <a:ext cx="8275075" cy="3943943"/>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r>
              <a:rPr lang="en" sz="1900" dirty="0"/>
              <a:t>(3) 	seek appropriately certified teaching personnel to ensure that 	emergent bilingual students are afforded full opportunity to 	master the essential knowledge and skills required by the state; 	and</a:t>
            </a:r>
            <a:endParaRPr sz="1900" dirty="0"/>
          </a:p>
          <a:p>
            <a:pPr marL="0" lvl="0" indent="0" algn="l" rtl="0">
              <a:spcBef>
                <a:spcPts val="1000"/>
              </a:spcBef>
              <a:spcAft>
                <a:spcPts val="0"/>
              </a:spcAft>
              <a:buNone/>
            </a:pPr>
            <a:r>
              <a:rPr lang="en" sz="1900" dirty="0"/>
              <a:t>(4) 	assess achievement for essential knowledge and skills in 	accordance with the TEC, Chapter 29, to ensure accountability 	for emergent bilingual students and the schools that serve 	them.</a:t>
            </a:r>
            <a:endParaRPr sz="1900" dirty="0"/>
          </a:p>
        </p:txBody>
      </p:sp>
      <p:sp>
        <p:nvSpPr>
          <p:cNvPr id="187" name="Google Shape;187;p23"/>
          <p:cNvSpPr txBox="1">
            <a:spLocks noGrp="1"/>
          </p:cNvSpPr>
          <p:nvPr>
            <p:ph type="title"/>
          </p:nvPr>
        </p:nvSpPr>
        <p:spPr>
          <a:xfrm>
            <a:off x="52275" y="54150"/>
            <a:ext cx="4859100" cy="550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8" name="Google Shape;188;p23"/>
          <p:cNvSpPr/>
          <p:nvPr/>
        </p:nvSpPr>
        <p:spPr>
          <a:xfrm>
            <a:off x="-29926" y="0"/>
            <a:ext cx="4941226" cy="636600"/>
          </a:xfrm>
          <a:prstGeom prst="round2DiagRect">
            <a:avLst>
              <a:gd name="adj1" fmla="val 16667"/>
              <a:gd name="adj2" fmla="val 0"/>
            </a:avLst>
          </a:prstGeom>
          <a:solidFill>
            <a:srgbClr val="F0CA4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9" name="Google Shape;189;p23"/>
          <p:cNvSpPr txBox="1"/>
          <p:nvPr/>
        </p:nvSpPr>
        <p:spPr>
          <a:xfrm>
            <a:off x="-75" y="77700"/>
            <a:ext cx="4855500" cy="5034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 sz="2300" b="1" dirty="0">
                <a:solidFill>
                  <a:schemeClr val="dk1"/>
                </a:solidFill>
                <a:latin typeface="Open Sans"/>
                <a:ea typeface="Open Sans"/>
                <a:cs typeface="Open Sans"/>
                <a:sym typeface="Open Sans"/>
              </a:rPr>
              <a:t>Educational Opportunity</a:t>
            </a:r>
            <a:endParaRPr sz="2300" b="1" dirty="0">
              <a:solidFill>
                <a:schemeClr val="dk1"/>
              </a:solidFill>
              <a:latin typeface="Open Sans"/>
              <a:ea typeface="Open Sans"/>
              <a:cs typeface="Open Sans"/>
              <a:sym typeface="Open Sans"/>
            </a:endParaRPr>
          </a:p>
        </p:txBody>
      </p:sp>
      <p:sp>
        <p:nvSpPr>
          <p:cNvPr id="190" name="Google Shape;190;p23"/>
          <p:cNvSpPr/>
          <p:nvPr/>
        </p:nvSpPr>
        <p:spPr>
          <a:xfrm>
            <a:off x="-29850" y="4879800"/>
            <a:ext cx="9203700" cy="263700"/>
          </a:xfrm>
          <a:prstGeom prst="rect">
            <a:avLst/>
          </a:prstGeom>
          <a:solidFill>
            <a:srgbClr val="F0CA4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91" name="Google Shape;191;p23"/>
          <p:cNvSpPr txBox="1"/>
          <p:nvPr/>
        </p:nvSpPr>
        <p:spPr>
          <a:xfrm>
            <a:off x="0" y="4854153"/>
            <a:ext cx="3562500" cy="254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900">
                <a:solidFill>
                  <a:schemeClr val="dk1"/>
                </a:solidFill>
                <a:latin typeface="Open Sans"/>
                <a:ea typeface="Open Sans"/>
                <a:cs typeface="Open Sans"/>
                <a:sym typeface="Open Sans"/>
              </a:rPr>
              <a:t>Copyright © 2025. Texas Education Agency.</a:t>
            </a:r>
            <a:endParaRPr sz="600">
              <a:solidFill>
                <a:schemeClr val="dk1"/>
              </a:solidFill>
              <a:latin typeface="Open Sans"/>
              <a:ea typeface="Open Sans"/>
              <a:cs typeface="Open Sans"/>
              <a:sym typeface="Open Sans"/>
            </a:endParaRPr>
          </a:p>
        </p:txBody>
      </p:sp>
      <p:sp>
        <p:nvSpPr>
          <p:cNvPr id="192" name="Google Shape;192;p23"/>
          <p:cNvSpPr txBox="1">
            <a:spLocks noGrp="1"/>
          </p:cNvSpPr>
          <p:nvPr>
            <p:ph type="sldNum" idx="12"/>
          </p:nvPr>
        </p:nvSpPr>
        <p:spPr>
          <a:xfrm>
            <a:off x="8472458" y="4814842"/>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sz="900">
                <a:latin typeface="Open Sans"/>
                <a:ea typeface="Open Sans"/>
                <a:cs typeface="Open Sans"/>
                <a:sym typeface="Open Sans"/>
              </a:rPr>
              <a:t>10</a:t>
            </a:fld>
            <a:endParaRPr sz="900">
              <a:latin typeface="Open Sans"/>
              <a:ea typeface="Open Sans"/>
              <a:cs typeface="Open Sans"/>
              <a:sym typeface="Open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pic>
        <p:nvPicPr>
          <p:cNvPr id="4" name="Google Shape;99;p16">
            <a:extLst>
              <a:ext uri="{FF2B5EF4-FFF2-40B4-BE49-F238E27FC236}">
                <a16:creationId xmlns:a16="http://schemas.microsoft.com/office/drawing/2014/main" id="{CE34C8F4-52A4-7FBA-81E5-167EBBA71B2E}"/>
              </a:ext>
            </a:extLst>
          </p:cNvPr>
          <p:cNvPicPr preferRelativeResize="0"/>
          <p:nvPr/>
        </p:nvPicPr>
        <p:blipFill rotWithShape="1">
          <a:blip r:embed="rId3">
            <a:alphaModFix/>
          </a:blip>
          <a:srcRect l="11801" t="87858" r="33153"/>
          <a:stretch/>
        </p:blipFill>
        <p:spPr>
          <a:xfrm rot="5400000">
            <a:off x="-2283375" y="2253449"/>
            <a:ext cx="5143500" cy="636601"/>
          </a:xfrm>
          <a:prstGeom prst="rect">
            <a:avLst/>
          </a:prstGeom>
          <a:noFill/>
          <a:ln>
            <a:noFill/>
          </a:ln>
        </p:spPr>
      </p:pic>
      <p:sp>
        <p:nvSpPr>
          <p:cNvPr id="197" name="Google Shape;197;p24"/>
          <p:cNvSpPr/>
          <p:nvPr/>
        </p:nvSpPr>
        <p:spPr>
          <a:xfrm>
            <a:off x="-29926" y="0"/>
            <a:ext cx="4941226" cy="636600"/>
          </a:xfrm>
          <a:prstGeom prst="round2DiagRect">
            <a:avLst>
              <a:gd name="adj1" fmla="val 16667"/>
              <a:gd name="adj2" fmla="val 0"/>
            </a:avLst>
          </a:prstGeom>
          <a:solidFill>
            <a:srgbClr val="F0CA4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98" name="Google Shape;198;p24"/>
          <p:cNvSpPr txBox="1"/>
          <p:nvPr/>
        </p:nvSpPr>
        <p:spPr>
          <a:xfrm>
            <a:off x="0" y="65927"/>
            <a:ext cx="4855500" cy="5034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 sz="2300" b="1" dirty="0">
                <a:solidFill>
                  <a:schemeClr val="dk1"/>
                </a:solidFill>
                <a:latin typeface="Open Sans"/>
                <a:ea typeface="Open Sans"/>
                <a:cs typeface="Open Sans"/>
                <a:sym typeface="Open Sans"/>
              </a:rPr>
              <a:t>Facilities</a:t>
            </a:r>
            <a:endParaRPr sz="2300" b="1" dirty="0">
              <a:solidFill>
                <a:schemeClr val="dk1"/>
              </a:solidFill>
              <a:latin typeface="Open Sans"/>
              <a:ea typeface="Open Sans"/>
              <a:cs typeface="Open Sans"/>
              <a:sym typeface="Open Sans"/>
            </a:endParaRPr>
          </a:p>
        </p:txBody>
      </p:sp>
      <p:sp>
        <p:nvSpPr>
          <p:cNvPr id="199" name="Google Shape;199;p24"/>
          <p:cNvSpPr/>
          <p:nvPr/>
        </p:nvSpPr>
        <p:spPr>
          <a:xfrm>
            <a:off x="-29850" y="4879800"/>
            <a:ext cx="9203700" cy="263700"/>
          </a:xfrm>
          <a:prstGeom prst="rect">
            <a:avLst/>
          </a:prstGeom>
          <a:solidFill>
            <a:srgbClr val="F0CA4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00" name="Google Shape;200;p24"/>
          <p:cNvSpPr txBox="1"/>
          <p:nvPr/>
        </p:nvSpPr>
        <p:spPr>
          <a:xfrm>
            <a:off x="700825" y="788807"/>
            <a:ext cx="7793350" cy="3442795"/>
          </a:xfrm>
          <a:prstGeom prst="rect">
            <a:avLst/>
          </a:prstGeom>
          <a:noFill/>
          <a:ln>
            <a:noFill/>
          </a:ln>
        </p:spPr>
        <p:txBody>
          <a:bodyPr spcFirstLastPara="1" wrap="square" lIns="91425" tIns="45700" rIns="91425" bIns="45700" anchor="t" anchorCtr="0">
            <a:noAutofit/>
          </a:bodyPr>
          <a:lstStyle/>
          <a:p>
            <a:pPr marL="228600" lvl="0" indent="-196850" algn="l" rtl="0">
              <a:lnSpc>
                <a:spcPct val="90000"/>
              </a:lnSpc>
              <a:spcBef>
                <a:spcPts val="0"/>
              </a:spcBef>
              <a:spcAft>
                <a:spcPts val="0"/>
              </a:spcAft>
              <a:buClr>
                <a:schemeClr val="dk1"/>
              </a:buClr>
              <a:buSzPts val="1900"/>
              <a:buFont typeface="Open Sans"/>
              <a:buChar char="•"/>
            </a:pPr>
            <a:r>
              <a:rPr lang="en" sz="1900" dirty="0">
                <a:solidFill>
                  <a:schemeClr val="dk1"/>
                </a:solidFill>
                <a:latin typeface="Open Sans"/>
                <a:ea typeface="Open Sans"/>
                <a:cs typeface="Open Sans"/>
                <a:sym typeface="Open Sans"/>
              </a:rPr>
              <a:t>Bilingual and ESL programs shall be located in the public schools of the school district with access to all educational resources rather than in separate facilities. </a:t>
            </a:r>
            <a:endParaRPr sz="1900" dirty="0">
              <a:solidFill>
                <a:schemeClr val="dk1"/>
              </a:solidFill>
              <a:latin typeface="Open Sans"/>
              <a:ea typeface="Open Sans"/>
              <a:cs typeface="Open Sans"/>
              <a:sym typeface="Open Sans"/>
            </a:endParaRPr>
          </a:p>
          <a:p>
            <a:pPr marL="228600" lvl="0" indent="-196850" algn="l" rtl="0">
              <a:lnSpc>
                <a:spcPct val="90000"/>
              </a:lnSpc>
              <a:spcBef>
                <a:spcPts val="1200"/>
              </a:spcBef>
              <a:spcAft>
                <a:spcPts val="0"/>
              </a:spcAft>
              <a:buClr>
                <a:schemeClr val="dk1"/>
              </a:buClr>
              <a:buSzPts val="1900"/>
              <a:buFont typeface="Open Sans"/>
              <a:buChar char="•"/>
            </a:pPr>
            <a:r>
              <a:rPr lang="en" sz="1900" dirty="0">
                <a:solidFill>
                  <a:schemeClr val="dk1"/>
                </a:solidFill>
                <a:latin typeface="Open Sans"/>
                <a:ea typeface="Open Sans"/>
                <a:cs typeface="Open Sans"/>
                <a:sym typeface="Open Sans"/>
              </a:rPr>
              <a:t>In order to provide the required bilingual or ESL programs, school districts may centralize the programs at a designated number of facilities within the school district. </a:t>
            </a:r>
            <a:endParaRPr sz="1900" dirty="0">
              <a:solidFill>
                <a:schemeClr val="dk1"/>
              </a:solidFill>
              <a:latin typeface="Open Sans"/>
              <a:ea typeface="Open Sans"/>
              <a:cs typeface="Open Sans"/>
              <a:sym typeface="Open Sans"/>
            </a:endParaRPr>
          </a:p>
          <a:p>
            <a:pPr marL="228600" lvl="0" indent="-196850" algn="l" rtl="0">
              <a:lnSpc>
                <a:spcPct val="90000"/>
              </a:lnSpc>
              <a:spcBef>
                <a:spcPts val="1200"/>
              </a:spcBef>
              <a:spcAft>
                <a:spcPts val="0"/>
              </a:spcAft>
              <a:buClr>
                <a:schemeClr val="dk1"/>
              </a:buClr>
              <a:buSzPts val="1900"/>
              <a:buFont typeface="Open Sans"/>
              <a:buChar char="•"/>
            </a:pPr>
            <a:r>
              <a:rPr lang="en" sz="1900" dirty="0">
                <a:solidFill>
                  <a:schemeClr val="dk1"/>
                </a:solidFill>
                <a:latin typeface="Open Sans"/>
                <a:ea typeface="Open Sans"/>
                <a:cs typeface="Open Sans"/>
                <a:sym typeface="Open Sans"/>
              </a:rPr>
              <a:t>Newcomers who are also emergent bilingual students shall not remain enrolled in newcomer centers for longer than two years. </a:t>
            </a:r>
            <a:endParaRPr sz="1900" dirty="0">
              <a:solidFill>
                <a:schemeClr val="dk1"/>
              </a:solidFill>
              <a:latin typeface="Open Sans"/>
              <a:ea typeface="Open Sans"/>
              <a:cs typeface="Open Sans"/>
              <a:sym typeface="Open Sans"/>
            </a:endParaRPr>
          </a:p>
          <a:p>
            <a:pPr marL="0" lvl="0" indent="0" algn="r" rtl="0">
              <a:lnSpc>
                <a:spcPct val="90000"/>
              </a:lnSpc>
              <a:spcBef>
                <a:spcPts val="1200"/>
              </a:spcBef>
              <a:spcAft>
                <a:spcPts val="0"/>
              </a:spcAft>
              <a:buNone/>
            </a:pPr>
            <a:endParaRPr dirty="0">
              <a:solidFill>
                <a:schemeClr val="dk1"/>
              </a:solidFill>
              <a:latin typeface="Open Sans"/>
              <a:ea typeface="Open Sans"/>
              <a:cs typeface="Open Sans"/>
              <a:sym typeface="Open Sans"/>
            </a:endParaRPr>
          </a:p>
          <a:p>
            <a:pPr marL="0" lvl="0" indent="0" algn="r" rtl="0">
              <a:lnSpc>
                <a:spcPct val="90000"/>
              </a:lnSpc>
              <a:spcBef>
                <a:spcPts val="1200"/>
              </a:spcBef>
              <a:spcAft>
                <a:spcPts val="0"/>
              </a:spcAft>
              <a:buNone/>
            </a:pPr>
            <a:endParaRPr dirty="0">
              <a:solidFill>
                <a:schemeClr val="dk1"/>
              </a:solidFill>
              <a:latin typeface="Open Sans"/>
              <a:ea typeface="Open Sans"/>
              <a:cs typeface="Open Sans"/>
              <a:sym typeface="Open Sans"/>
            </a:endParaRPr>
          </a:p>
          <a:p>
            <a:pPr marL="0" lvl="0" indent="0" algn="r" rtl="0">
              <a:lnSpc>
                <a:spcPct val="90000"/>
              </a:lnSpc>
              <a:spcBef>
                <a:spcPts val="1200"/>
              </a:spcBef>
              <a:spcAft>
                <a:spcPts val="0"/>
              </a:spcAft>
              <a:buNone/>
            </a:pPr>
            <a:endParaRPr dirty="0">
              <a:solidFill>
                <a:schemeClr val="dk1"/>
              </a:solidFill>
              <a:latin typeface="Open Sans"/>
              <a:ea typeface="Open Sans"/>
              <a:cs typeface="Open Sans"/>
              <a:sym typeface="Open Sans"/>
            </a:endParaRPr>
          </a:p>
          <a:p>
            <a:pPr marL="0" lvl="0" indent="0" algn="l" rtl="0">
              <a:lnSpc>
                <a:spcPct val="90000"/>
              </a:lnSpc>
              <a:spcBef>
                <a:spcPts val="1200"/>
              </a:spcBef>
              <a:spcAft>
                <a:spcPts val="0"/>
              </a:spcAft>
              <a:buNone/>
            </a:pPr>
            <a:r>
              <a:rPr lang="en" dirty="0">
                <a:solidFill>
                  <a:schemeClr val="dk1"/>
                </a:solidFill>
                <a:latin typeface="Open Sans"/>
                <a:ea typeface="Open Sans"/>
                <a:cs typeface="Open Sans"/>
                <a:sym typeface="Open Sans"/>
              </a:rPr>
              <a:t>TAC 89 §1235(a, b, c)</a:t>
            </a:r>
            <a:endParaRPr dirty="0">
              <a:solidFill>
                <a:schemeClr val="dk1"/>
              </a:solidFill>
              <a:latin typeface="Open Sans"/>
              <a:ea typeface="Open Sans"/>
              <a:cs typeface="Open Sans"/>
              <a:sym typeface="Open Sans"/>
            </a:endParaRPr>
          </a:p>
        </p:txBody>
      </p:sp>
      <p:sp>
        <p:nvSpPr>
          <p:cNvPr id="201" name="Google Shape;201;p24"/>
          <p:cNvSpPr txBox="1"/>
          <p:nvPr/>
        </p:nvSpPr>
        <p:spPr>
          <a:xfrm>
            <a:off x="0" y="4854153"/>
            <a:ext cx="3562500" cy="254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900">
                <a:solidFill>
                  <a:schemeClr val="dk1"/>
                </a:solidFill>
                <a:latin typeface="Open Sans"/>
                <a:ea typeface="Open Sans"/>
                <a:cs typeface="Open Sans"/>
                <a:sym typeface="Open Sans"/>
              </a:rPr>
              <a:t>Copyright © 2025. Texas Education Agency.</a:t>
            </a:r>
            <a:endParaRPr sz="600">
              <a:solidFill>
                <a:schemeClr val="dk1"/>
              </a:solidFill>
              <a:latin typeface="Open Sans"/>
              <a:ea typeface="Open Sans"/>
              <a:cs typeface="Open Sans"/>
              <a:sym typeface="Open Sans"/>
            </a:endParaRPr>
          </a:p>
        </p:txBody>
      </p:sp>
      <p:sp>
        <p:nvSpPr>
          <p:cNvPr id="202" name="Google Shape;202;p24"/>
          <p:cNvSpPr txBox="1">
            <a:spLocks noGrp="1"/>
          </p:cNvSpPr>
          <p:nvPr>
            <p:ph type="sldNum" idx="12"/>
          </p:nvPr>
        </p:nvSpPr>
        <p:spPr>
          <a:xfrm>
            <a:off x="8472458" y="48156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sz="900">
                <a:latin typeface="Open Sans"/>
                <a:ea typeface="Open Sans"/>
                <a:cs typeface="Open Sans"/>
                <a:sym typeface="Open Sans"/>
              </a:rPr>
              <a:t>11</a:t>
            </a:fld>
            <a:endParaRPr sz="900">
              <a:latin typeface="Open Sans"/>
              <a:ea typeface="Open Sans"/>
              <a:cs typeface="Open Sans"/>
              <a:sym typeface="Open Sans"/>
            </a:endParaRPr>
          </a:p>
        </p:txBody>
      </p:sp>
      <p:pic>
        <p:nvPicPr>
          <p:cNvPr id="203" name="Google Shape;203;p24" title="LPAC Logo Updated.png"/>
          <p:cNvPicPr preferRelativeResize="0"/>
          <p:nvPr/>
        </p:nvPicPr>
        <p:blipFill>
          <a:blip r:embed="rId4">
            <a:alphaModFix/>
          </a:blip>
          <a:stretch>
            <a:fillRect/>
          </a:stretch>
        </p:blipFill>
        <p:spPr>
          <a:xfrm>
            <a:off x="7043352" y="54148"/>
            <a:ext cx="2062949" cy="5865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pic>
        <p:nvPicPr>
          <p:cNvPr id="4" name="Google Shape;99;p16">
            <a:extLst>
              <a:ext uri="{FF2B5EF4-FFF2-40B4-BE49-F238E27FC236}">
                <a16:creationId xmlns:a16="http://schemas.microsoft.com/office/drawing/2014/main" id="{88D6C535-4DB9-050F-F336-15CD0F150825}"/>
              </a:ext>
            </a:extLst>
          </p:cNvPr>
          <p:cNvPicPr preferRelativeResize="0"/>
          <p:nvPr/>
        </p:nvPicPr>
        <p:blipFill rotWithShape="1">
          <a:blip r:embed="rId3">
            <a:alphaModFix/>
          </a:blip>
          <a:srcRect l="11801" t="87858" r="33153"/>
          <a:stretch/>
        </p:blipFill>
        <p:spPr>
          <a:xfrm rot="5400000">
            <a:off x="-2283375" y="2253449"/>
            <a:ext cx="5143500" cy="636601"/>
          </a:xfrm>
          <a:prstGeom prst="rect">
            <a:avLst/>
          </a:prstGeom>
          <a:noFill/>
          <a:ln>
            <a:noFill/>
          </a:ln>
        </p:spPr>
      </p:pic>
      <p:sp>
        <p:nvSpPr>
          <p:cNvPr id="208" name="Google Shape;208;p25"/>
          <p:cNvSpPr/>
          <p:nvPr/>
        </p:nvSpPr>
        <p:spPr>
          <a:xfrm>
            <a:off x="-29926" y="0"/>
            <a:ext cx="4941226" cy="636600"/>
          </a:xfrm>
          <a:prstGeom prst="round2DiagRect">
            <a:avLst>
              <a:gd name="adj1" fmla="val 16667"/>
              <a:gd name="adj2" fmla="val 0"/>
            </a:avLst>
          </a:prstGeom>
          <a:solidFill>
            <a:srgbClr val="F0CA4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09" name="Google Shape;209;p25"/>
          <p:cNvSpPr txBox="1"/>
          <p:nvPr/>
        </p:nvSpPr>
        <p:spPr>
          <a:xfrm>
            <a:off x="-29926" y="0"/>
            <a:ext cx="4941226" cy="636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en" sz="2300" b="1" dirty="0">
                <a:solidFill>
                  <a:schemeClr val="dk1"/>
                </a:solidFill>
                <a:latin typeface="Open Sans"/>
                <a:ea typeface="Open Sans"/>
                <a:cs typeface="Open Sans"/>
                <a:sym typeface="Open Sans"/>
              </a:rPr>
              <a:t>Purpose of the LPAC Framework</a:t>
            </a:r>
            <a:endParaRPr sz="3100" dirty="0">
              <a:solidFill>
                <a:schemeClr val="dk1"/>
              </a:solidFill>
              <a:latin typeface="Open Sans"/>
              <a:ea typeface="Open Sans"/>
              <a:cs typeface="Open Sans"/>
              <a:sym typeface="Open Sans"/>
            </a:endParaRPr>
          </a:p>
        </p:txBody>
      </p:sp>
      <p:sp>
        <p:nvSpPr>
          <p:cNvPr id="210" name="Google Shape;210;p25"/>
          <p:cNvSpPr/>
          <p:nvPr/>
        </p:nvSpPr>
        <p:spPr>
          <a:xfrm>
            <a:off x="-29850" y="4879800"/>
            <a:ext cx="9203700" cy="263700"/>
          </a:xfrm>
          <a:prstGeom prst="rect">
            <a:avLst/>
          </a:prstGeom>
          <a:solidFill>
            <a:srgbClr val="F0CA4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11" name="Google Shape;211;p25"/>
          <p:cNvSpPr txBox="1"/>
          <p:nvPr/>
        </p:nvSpPr>
        <p:spPr>
          <a:xfrm>
            <a:off x="700825" y="814454"/>
            <a:ext cx="7793350" cy="2917349"/>
          </a:xfrm>
          <a:prstGeom prst="rect">
            <a:avLst/>
          </a:prstGeom>
          <a:noFill/>
          <a:ln>
            <a:noFill/>
          </a:ln>
        </p:spPr>
        <p:txBody>
          <a:bodyPr spcFirstLastPara="1" wrap="square" lIns="91425" tIns="45700" rIns="91425" bIns="45700" anchor="t" anchorCtr="0">
            <a:noAutofit/>
          </a:bodyPr>
          <a:lstStyle/>
          <a:p>
            <a:pPr marL="228600" lvl="0" indent="-171450" algn="l" rtl="0">
              <a:lnSpc>
                <a:spcPct val="90000"/>
              </a:lnSpc>
              <a:spcBef>
                <a:spcPts val="0"/>
              </a:spcBef>
              <a:spcAft>
                <a:spcPts val="0"/>
              </a:spcAft>
              <a:buClr>
                <a:schemeClr val="dk1"/>
              </a:buClr>
              <a:buSzPts val="1900"/>
              <a:buChar char="•"/>
            </a:pPr>
            <a:r>
              <a:rPr lang="en" sz="1900" dirty="0">
                <a:solidFill>
                  <a:schemeClr val="dk1"/>
                </a:solidFill>
                <a:latin typeface="Open Sans"/>
                <a:ea typeface="Open Sans"/>
                <a:cs typeface="Open Sans"/>
                <a:sym typeface="Open Sans"/>
              </a:rPr>
              <a:t>The Framework for the Language Proficiency Assessment Committee (LPAC) process includes </a:t>
            </a:r>
            <a:r>
              <a:rPr lang="en" sz="1900" b="1" dirty="0">
                <a:solidFill>
                  <a:schemeClr val="dk1"/>
                </a:solidFill>
                <a:latin typeface="Open Sans"/>
                <a:ea typeface="Open Sans"/>
                <a:cs typeface="Open Sans"/>
                <a:sym typeface="Open Sans"/>
              </a:rPr>
              <a:t>clarification of the legal requirements </a:t>
            </a:r>
            <a:r>
              <a:rPr lang="en" sz="1900" dirty="0">
                <a:solidFill>
                  <a:schemeClr val="dk1"/>
                </a:solidFill>
                <a:latin typeface="Open Sans"/>
                <a:ea typeface="Open Sans"/>
                <a:cs typeface="Open Sans"/>
                <a:sym typeface="Open Sans"/>
              </a:rPr>
              <a:t>and provides documents and forms to facilitate the training of the members.</a:t>
            </a:r>
            <a:endParaRPr sz="1900" dirty="0">
              <a:solidFill>
                <a:schemeClr val="dk1"/>
              </a:solidFill>
              <a:latin typeface="Open Sans"/>
              <a:ea typeface="Open Sans"/>
              <a:cs typeface="Open Sans"/>
              <a:sym typeface="Open Sans"/>
            </a:endParaRPr>
          </a:p>
          <a:p>
            <a:pPr marL="228600" lvl="0" indent="-171450" algn="l" rtl="0">
              <a:lnSpc>
                <a:spcPct val="90000"/>
              </a:lnSpc>
              <a:spcBef>
                <a:spcPts val="1200"/>
              </a:spcBef>
              <a:spcAft>
                <a:spcPts val="0"/>
              </a:spcAft>
              <a:buClr>
                <a:schemeClr val="dk1"/>
              </a:buClr>
              <a:buSzPts val="1900"/>
              <a:buFont typeface="Open Sans"/>
              <a:buChar char="•"/>
            </a:pPr>
            <a:r>
              <a:rPr lang="en" sz="1900" dirty="0">
                <a:solidFill>
                  <a:schemeClr val="dk1"/>
                </a:solidFill>
                <a:latin typeface="Open Sans"/>
                <a:ea typeface="Open Sans"/>
                <a:cs typeface="Open Sans"/>
                <a:sym typeface="Open Sans"/>
              </a:rPr>
              <a:t>The forms included in the LPAC Framework are samples for districts to use for the implementation of a bilingual/ESL program.  </a:t>
            </a:r>
            <a:endParaRPr sz="1900" dirty="0">
              <a:solidFill>
                <a:schemeClr val="dk1"/>
              </a:solidFill>
              <a:latin typeface="Open Sans"/>
              <a:ea typeface="Open Sans"/>
              <a:cs typeface="Open Sans"/>
              <a:sym typeface="Open Sans"/>
            </a:endParaRPr>
          </a:p>
          <a:p>
            <a:pPr marL="0" lvl="0" indent="0" algn="l" rtl="0">
              <a:lnSpc>
                <a:spcPct val="90000"/>
              </a:lnSpc>
              <a:spcBef>
                <a:spcPts val="1200"/>
              </a:spcBef>
              <a:spcAft>
                <a:spcPts val="0"/>
              </a:spcAft>
              <a:buNone/>
            </a:pPr>
            <a:endParaRPr sz="1900" dirty="0">
              <a:solidFill>
                <a:schemeClr val="dk1"/>
              </a:solidFill>
              <a:latin typeface="Open Sans"/>
              <a:ea typeface="Open Sans"/>
              <a:cs typeface="Open Sans"/>
              <a:sym typeface="Open Sans"/>
            </a:endParaRPr>
          </a:p>
        </p:txBody>
      </p:sp>
      <p:sp>
        <p:nvSpPr>
          <p:cNvPr id="212" name="Google Shape;212;p25"/>
          <p:cNvSpPr txBox="1"/>
          <p:nvPr/>
        </p:nvSpPr>
        <p:spPr>
          <a:xfrm>
            <a:off x="0" y="4854153"/>
            <a:ext cx="3562500" cy="254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900">
                <a:solidFill>
                  <a:schemeClr val="dk1"/>
                </a:solidFill>
                <a:latin typeface="Open Sans"/>
                <a:ea typeface="Open Sans"/>
                <a:cs typeface="Open Sans"/>
                <a:sym typeface="Open Sans"/>
              </a:rPr>
              <a:t>Copyright © 2025. Texas Education Agency.</a:t>
            </a:r>
            <a:endParaRPr sz="600">
              <a:solidFill>
                <a:schemeClr val="dk1"/>
              </a:solidFill>
              <a:latin typeface="Open Sans"/>
              <a:ea typeface="Open Sans"/>
              <a:cs typeface="Open Sans"/>
              <a:sym typeface="Open Sans"/>
            </a:endParaRPr>
          </a:p>
        </p:txBody>
      </p:sp>
      <p:sp>
        <p:nvSpPr>
          <p:cNvPr id="213" name="Google Shape;213;p25"/>
          <p:cNvSpPr txBox="1">
            <a:spLocks noGrp="1"/>
          </p:cNvSpPr>
          <p:nvPr>
            <p:ph type="sldNum" idx="12"/>
          </p:nvPr>
        </p:nvSpPr>
        <p:spPr>
          <a:xfrm>
            <a:off x="8472458" y="48156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sz="900">
                <a:latin typeface="Open Sans"/>
                <a:ea typeface="Open Sans"/>
                <a:cs typeface="Open Sans"/>
                <a:sym typeface="Open Sans"/>
              </a:rPr>
              <a:t>12</a:t>
            </a:fld>
            <a:endParaRPr sz="900">
              <a:latin typeface="Open Sans"/>
              <a:ea typeface="Open Sans"/>
              <a:cs typeface="Open Sans"/>
              <a:sym typeface="Open Sans"/>
            </a:endParaRPr>
          </a:p>
        </p:txBody>
      </p:sp>
      <p:pic>
        <p:nvPicPr>
          <p:cNvPr id="214" name="Google Shape;214;p25" title="LPAC Logo Updated.png"/>
          <p:cNvPicPr preferRelativeResize="0"/>
          <p:nvPr/>
        </p:nvPicPr>
        <p:blipFill>
          <a:blip r:embed="rId4">
            <a:alphaModFix/>
          </a:blip>
          <a:stretch>
            <a:fillRect/>
          </a:stretch>
        </p:blipFill>
        <p:spPr>
          <a:xfrm>
            <a:off x="7043352" y="54148"/>
            <a:ext cx="2062949" cy="5865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pic>
        <p:nvPicPr>
          <p:cNvPr id="2" name="Google Shape;99;p16">
            <a:extLst>
              <a:ext uri="{FF2B5EF4-FFF2-40B4-BE49-F238E27FC236}">
                <a16:creationId xmlns:a16="http://schemas.microsoft.com/office/drawing/2014/main" id="{D6F11BEB-487E-5C46-7C33-D4BCBFF2B269}"/>
              </a:ext>
            </a:extLst>
          </p:cNvPr>
          <p:cNvPicPr preferRelativeResize="0"/>
          <p:nvPr/>
        </p:nvPicPr>
        <p:blipFill rotWithShape="1">
          <a:blip r:embed="rId3">
            <a:alphaModFix/>
          </a:blip>
          <a:srcRect l="11801" t="87858" r="33153"/>
          <a:stretch/>
        </p:blipFill>
        <p:spPr>
          <a:xfrm rot="5400000">
            <a:off x="-2283375" y="2253449"/>
            <a:ext cx="5143500" cy="636601"/>
          </a:xfrm>
          <a:prstGeom prst="rect">
            <a:avLst/>
          </a:prstGeom>
          <a:noFill/>
          <a:ln>
            <a:noFill/>
          </a:ln>
        </p:spPr>
      </p:pic>
      <p:sp>
        <p:nvSpPr>
          <p:cNvPr id="219" name="Google Shape;219;p26"/>
          <p:cNvSpPr/>
          <p:nvPr/>
        </p:nvSpPr>
        <p:spPr>
          <a:xfrm>
            <a:off x="-29926" y="0"/>
            <a:ext cx="4941226" cy="636600"/>
          </a:xfrm>
          <a:prstGeom prst="round2DiagRect">
            <a:avLst>
              <a:gd name="adj1" fmla="val 16667"/>
              <a:gd name="adj2" fmla="val 0"/>
            </a:avLst>
          </a:prstGeom>
          <a:solidFill>
            <a:srgbClr val="F0CA4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20" name="Google Shape;220;p26"/>
          <p:cNvSpPr txBox="1"/>
          <p:nvPr/>
        </p:nvSpPr>
        <p:spPr>
          <a:xfrm>
            <a:off x="-29926" y="0"/>
            <a:ext cx="4941225" cy="636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en" sz="2300" b="1" dirty="0">
                <a:solidFill>
                  <a:schemeClr val="dk1"/>
                </a:solidFill>
                <a:latin typeface="Open Sans"/>
                <a:ea typeface="Open Sans"/>
                <a:cs typeface="Open Sans"/>
                <a:sym typeface="Open Sans"/>
              </a:rPr>
              <a:t>Purpose of the LPAC Framework</a:t>
            </a:r>
            <a:endParaRPr sz="3100" dirty="0">
              <a:solidFill>
                <a:schemeClr val="dk1"/>
              </a:solidFill>
              <a:latin typeface="Open Sans"/>
              <a:ea typeface="Open Sans"/>
              <a:cs typeface="Open Sans"/>
              <a:sym typeface="Open Sans"/>
            </a:endParaRPr>
          </a:p>
        </p:txBody>
      </p:sp>
      <p:sp>
        <p:nvSpPr>
          <p:cNvPr id="221" name="Google Shape;221;p26"/>
          <p:cNvSpPr/>
          <p:nvPr/>
        </p:nvSpPr>
        <p:spPr>
          <a:xfrm>
            <a:off x="-29850" y="4879800"/>
            <a:ext cx="9203700" cy="263700"/>
          </a:xfrm>
          <a:prstGeom prst="rect">
            <a:avLst/>
          </a:prstGeom>
          <a:solidFill>
            <a:srgbClr val="F0CA4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22" name="Google Shape;222;p26"/>
          <p:cNvSpPr txBox="1"/>
          <p:nvPr/>
        </p:nvSpPr>
        <p:spPr>
          <a:xfrm>
            <a:off x="700825" y="803550"/>
            <a:ext cx="8271500" cy="3933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None/>
            </a:pPr>
            <a:r>
              <a:rPr lang="en" sz="1900" dirty="0">
                <a:solidFill>
                  <a:schemeClr val="tx1"/>
                </a:solidFill>
                <a:latin typeface="Open Sans"/>
                <a:ea typeface="Open Sans"/>
                <a:cs typeface="Open Sans"/>
                <a:sym typeface="Open Sans"/>
              </a:rPr>
              <a:t>The LPAC Framework is organized into the following sections: </a:t>
            </a:r>
            <a:endParaRPr sz="1900" dirty="0">
              <a:solidFill>
                <a:schemeClr val="tx1"/>
              </a:solidFill>
              <a:latin typeface="Open Sans"/>
              <a:ea typeface="Open Sans"/>
              <a:cs typeface="Open Sans"/>
              <a:sym typeface="Open Sans"/>
            </a:endParaRPr>
          </a:p>
          <a:p>
            <a:pPr marL="228600" lvl="0" indent="-171450" algn="l" rtl="0">
              <a:lnSpc>
                <a:spcPct val="90000"/>
              </a:lnSpc>
              <a:spcBef>
                <a:spcPts val="1000"/>
              </a:spcBef>
              <a:spcAft>
                <a:spcPts val="0"/>
              </a:spcAft>
              <a:buClr>
                <a:srgbClr val="323F4F"/>
              </a:buClr>
              <a:buSzPts val="1900"/>
              <a:buFont typeface="Open Sans"/>
              <a:buChar char="•"/>
            </a:pPr>
            <a:r>
              <a:rPr lang="en" sz="1900" b="1" dirty="0">
                <a:solidFill>
                  <a:schemeClr val="tx1"/>
                </a:solidFill>
                <a:latin typeface="Open Sans"/>
                <a:ea typeface="Open Sans"/>
                <a:cs typeface="Open Sans"/>
                <a:sym typeface="Open Sans"/>
              </a:rPr>
              <a:t>Introduction</a:t>
            </a:r>
            <a:endParaRPr sz="1900" dirty="0">
              <a:solidFill>
                <a:schemeClr val="tx1"/>
              </a:solidFill>
              <a:latin typeface="Open Sans"/>
              <a:ea typeface="Open Sans"/>
              <a:cs typeface="Open Sans"/>
              <a:sym typeface="Open Sans"/>
            </a:endParaRPr>
          </a:p>
          <a:p>
            <a:pPr marL="685800" lvl="1" indent="-196850" algn="l" rtl="0">
              <a:lnSpc>
                <a:spcPct val="90000"/>
              </a:lnSpc>
              <a:spcBef>
                <a:spcPts val="500"/>
              </a:spcBef>
              <a:spcAft>
                <a:spcPts val="0"/>
              </a:spcAft>
              <a:buClr>
                <a:srgbClr val="323F4F"/>
              </a:buClr>
              <a:buSzPts val="1900"/>
              <a:buFont typeface="Open Sans"/>
              <a:buChar char="○"/>
            </a:pPr>
            <a:r>
              <a:rPr lang="en" sz="1800" dirty="0">
                <a:solidFill>
                  <a:schemeClr val="tx1"/>
                </a:solidFill>
                <a:latin typeface="Open Sans"/>
                <a:ea typeface="Open Sans"/>
                <a:cs typeface="Open Sans"/>
                <a:sym typeface="Open Sans"/>
              </a:rPr>
              <a:t>Establishment of the LPAC</a:t>
            </a:r>
            <a:endParaRPr sz="1800" dirty="0">
              <a:solidFill>
                <a:schemeClr val="tx1"/>
              </a:solidFill>
              <a:latin typeface="Open Sans"/>
              <a:ea typeface="Open Sans"/>
              <a:cs typeface="Open Sans"/>
              <a:sym typeface="Open Sans"/>
            </a:endParaRPr>
          </a:p>
          <a:p>
            <a:pPr marL="685800" lvl="1" indent="-196850" algn="l" rtl="0">
              <a:lnSpc>
                <a:spcPct val="90000"/>
              </a:lnSpc>
              <a:spcBef>
                <a:spcPts val="500"/>
              </a:spcBef>
              <a:spcAft>
                <a:spcPts val="0"/>
              </a:spcAft>
              <a:buClr>
                <a:srgbClr val="323F4F"/>
              </a:buClr>
              <a:buSzPts val="1900"/>
              <a:buFont typeface="Open Sans"/>
              <a:buChar char="○"/>
            </a:pPr>
            <a:r>
              <a:rPr lang="en" sz="1800" dirty="0">
                <a:solidFill>
                  <a:schemeClr val="tx1"/>
                </a:solidFill>
                <a:latin typeface="Open Sans"/>
                <a:ea typeface="Open Sans"/>
                <a:cs typeface="Open Sans"/>
                <a:sym typeface="Open Sans"/>
              </a:rPr>
              <a:t>General emergent bilingual student policies</a:t>
            </a:r>
            <a:endParaRPr sz="1800" dirty="0">
              <a:solidFill>
                <a:schemeClr val="tx1"/>
              </a:solidFill>
              <a:latin typeface="Open Sans"/>
              <a:ea typeface="Open Sans"/>
              <a:cs typeface="Open Sans"/>
              <a:sym typeface="Open Sans"/>
            </a:endParaRPr>
          </a:p>
          <a:p>
            <a:pPr marL="228600" lvl="0" indent="-146050" algn="l" rtl="0">
              <a:lnSpc>
                <a:spcPct val="90000"/>
              </a:lnSpc>
              <a:spcBef>
                <a:spcPts val="1000"/>
              </a:spcBef>
              <a:spcAft>
                <a:spcPts val="0"/>
              </a:spcAft>
              <a:buClr>
                <a:srgbClr val="323F4F"/>
              </a:buClr>
              <a:buSzPts val="1900"/>
              <a:buFont typeface="Open Sans"/>
              <a:buChar char="•"/>
            </a:pPr>
            <a:r>
              <a:rPr lang="en" sz="1900" b="1" dirty="0">
                <a:solidFill>
                  <a:schemeClr val="tx1"/>
                </a:solidFill>
                <a:latin typeface="Open Sans"/>
                <a:ea typeface="Open Sans"/>
                <a:cs typeface="Open Sans"/>
                <a:sym typeface="Open Sans"/>
              </a:rPr>
              <a:t>Identification</a:t>
            </a:r>
            <a:endParaRPr sz="1900" dirty="0">
              <a:solidFill>
                <a:schemeClr val="tx1"/>
              </a:solidFill>
              <a:latin typeface="Open Sans"/>
              <a:ea typeface="Open Sans"/>
              <a:cs typeface="Open Sans"/>
              <a:sym typeface="Open Sans"/>
            </a:endParaRPr>
          </a:p>
          <a:p>
            <a:pPr marL="685800" lvl="1" indent="-196850" algn="l" rtl="0">
              <a:lnSpc>
                <a:spcPct val="90000"/>
              </a:lnSpc>
              <a:spcBef>
                <a:spcPts val="500"/>
              </a:spcBef>
              <a:spcAft>
                <a:spcPts val="0"/>
              </a:spcAft>
              <a:buClr>
                <a:srgbClr val="323F4F"/>
              </a:buClr>
              <a:buSzPts val="1900"/>
              <a:buFont typeface="Open Sans"/>
              <a:buChar char="○"/>
            </a:pPr>
            <a:r>
              <a:rPr lang="en" sz="1800" dirty="0">
                <a:solidFill>
                  <a:schemeClr val="tx1"/>
                </a:solidFill>
                <a:latin typeface="Open Sans"/>
                <a:ea typeface="Open Sans"/>
                <a:cs typeface="Open Sans"/>
                <a:sym typeface="Open Sans"/>
              </a:rPr>
              <a:t>Procedures and assessment practices</a:t>
            </a:r>
            <a:endParaRPr sz="1800" dirty="0">
              <a:solidFill>
                <a:schemeClr val="tx1"/>
              </a:solidFill>
              <a:latin typeface="Open Sans"/>
              <a:ea typeface="Open Sans"/>
              <a:cs typeface="Open Sans"/>
              <a:sym typeface="Open Sans"/>
            </a:endParaRPr>
          </a:p>
          <a:p>
            <a:pPr marL="685800" lvl="1" indent="-196850" algn="l" rtl="0">
              <a:lnSpc>
                <a:spcPct val="90000"/>
              </a:lnSpc>
              <a:spcBef>
                <a:spcPts val="500"/>
              </a:spcBef>
              <a:spcAft>
                <a:spcPts val="0"/>
              </a:spcAft>
              <a:buClr>
                <a:srgbClr val="323F4F"/>
              </a:buClr>
              <a:buSzPts val="1900"/>
              <a:buFont typeface="Open Sans"/>
              <a:buChar char="○"/>
            </a:pPr>
            <a:r>
              <a:rPr lang="en" sz="1800" dirty="0">
                <a:solidFill>
                  <a:schemeClr val="tx1"/>
                </a:solidFill>
                <a:latin typeface="Open Sans"/>
                <a:ea typeface="Open Sans"/>
                <a:cs typeface="Open Sans"/>
                <a:sym typeface="Open Sans"/>
              </a:rPr>
              <a:t>Decision-making for identification</a:t>
            </a:r>
            <a:endParaRPr sz="1800" dirty="0">
              <a:solidFill>
                <a:schemeClr val="tx1"/>
              </a:solidFill>
              <a:latin typeface="Open Sans"/>
              <a:ea typeface="Open Sans"/>
              <a:cs typeface="Open Sans"/>
              <a:sym typeface="Open Sans"/>
            </a:endParaRPr>
          </a:p>
          <a:p>
            <a:pPr marL="228600" lvl="0" indent="-171450" algn="l" rtl="0">
              <a:lnSpc>
                <a:spcPct val="90000"/>
              </a:lnSpc>
              <a:spcBef>
                <a:spcPts val="1000"/>
              </a:spcBef>
              <a:spcAft>
                <a:spcPts val="0"/>
              </a:spcAft>
              <a:buClr>
                <a:srgbClr val="323F4F"/>
              </a:buClr>
              <a:buSzPts val="1900"/>
              <a:buFont typeface="Open Sans"/>
              <a:buChar char="•"/>
            </a:pPr>
            <a:r>
              <a:rPr lang="en" sz="1900" b="1" dirty="0">
                <a:solidFill>
                  <a:schemeClr val="tx1"/>
                </a:solidFill>
                <a:latin typeface="Open Sans"/>
                <a:ea typeface="Open Sans"/>
                <a:cs typeface="Open Sans"/>
                <a:sym typeface="Open Sans"/>
              </a:rPr>
              <a:t>Placement</a:t>
            </a:r>
            <a:endParaRPr sz="1900" dirty="0">
              <a:solidFill>
                <a:schemeClr val="tx1"/>
              </a:solidFill>
              <a:latin typeface="Open Sans"/>
              <a:ea typeface="Open Sans"/>
              <a:cs typeface="Open Sans"/>
              <a:sym typeface="Open Sans"/>
            </a:endParaRPr>
          </a:p>
          <a:p>
            <a:pPr marL="685800" lvl="1" indent="-196850" algn="l" rtl="0">
              <a:lnSpc>
                <a:spcPct val="90000"/>
              </a:lnSpc>
              <a:spcBef>
                <a:spcPts val="500"/>
              </a:spcBef>
              <a:spcAft>
                <a:spcPts val="0"/>
              </a:spcAft>
              <a:buClr>
                <a:srgbClr val="323F4F"/>
              </a:buClr>
              <a:buSzPts val="1900"/>
              <a:buFont typeface="Open Sans"/>
              <a:buChar char="○"/>
            </a:pPr>
            <a:r>
              <a:rPr lang="en" sz="1800" dirty="0">
                <a:solidFill>
                  <a:schemeClr val="tx1"/>
                </a:solidFill>
                <a:latin typeface="Open Sans"/>
                <a:ea typeface="Open Sans"/>
                <a:cs typeface="Open Sans"/>
                <a:sym typeface="Open Sans"/>
              </a:rPr>
              <a:t>Parent or guardian notification and approval</a:t>
            </a:r>
            <a:endParaRPr sz="1800" dirty="0">
              <a:solidFill>
                <a:schemeClr val="tx1"/>
              </a:solidFill>
              <a:latin typeface="Open Sans"/>
              <a:ea typeface="Open Sans"/>
              <a:cs typeface="Open Sans"/>
              <a:sym typeface="Open Sans"/>
            </a:endParaRPr>
          </a:p>
          <a:p>
            <a:pPr marL="685800" lvl="1" indent="-196850" algn="l" rtl="0">
              <a:lnSpc>
                <a:spcPct val="90000"/>
              </a:lnSpc>
              <a:spcBef>
                <a:spcPts val="500"/>
              </a:spcBef>
              <a:spcAft>
                <a:spcPts val="0"/>
              </a:spcAft>
              <a:buClr>
                <a:srgbClr val="323F4F"/>
              </a:buClr>
              <a:buSzPts val="1900"/>
              <a:buFont typeface="Open Sans"/>
              <a:buChar char="○"/>
            </a:pPr>
            <a:r>
              <a:rPr lang="en" sz="1800" dirty="0">
                <a:solidFill>
                  <a:schemeClr val="tx1"/>
                </a:solidFill>
                <a:latin typeface="Open Sans"/>
                <a:ea typeface="Open Sans"/>
                <a:cs typeface="Open Sans"/>
                <a:sym typeface="Open Sans"/>
              </a:rPr>
              <a:t>Establishment of Bilingual and ESL programs</a:t>
            </a:r>
            <a:endParaRPr sz="1800" dirty="0">
              <a:solidFill>
                <a:schemeClr val="tx1"/>
              </a:solidFill>
              <a:latin typeface="Open Sans"/>
              <a:ea typeface="Open Sans"/>
              <a:cs typeface="Open Sans"/>
              <a:sym typeface="Open Sans"/>
            </a:endParaRPr>
          </a:p>
          <a:p>
            <a:pPr marL="228600" lvl="0" indent="-25400" algn="l" rtl="0">
              <a:lnSpc>
                <a:spcPct val="70000"/>
              </a:lnSpc>
              <a:spcBef>
                <a:spcPts val="1000"/>
              </a:spcBef>
              <a:spcAft>
                <a:spcPts val="0"/>
              </a:spcAft>
              <a:buNone/>
            </a:pPr>
            <a:endParaRPr sz="1900" dirty="0">
              <a:solidFill>
                <a:srgbClr val="323F4F"/>
              </a:solidFill>
              <a:latin typeface="Open Sans"/>
              <a:ea typeface="Open Sans"/>
              <a:cs typeface="Open Sans"/>
              <a:sym typeface="Open Sans"/>
            </a:endParaRPr>
          </a:p>
        </p:txBody>
      </p:sp>
      <p:sp>
        <p:nvSpPr>
          <p:cNvPr id="223" name="Google Shape;223;p26"/>
          <p:cNvSpPr txBox="1"/>
          <p:nvPr/>
        </p:nvSpPr>
        <p:spPr>
          <a:xfrm>
            <a:off x="0" y="4854153"/>
            <a:ext cx="3562500" cy="254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900">
                <a:solidFill>
                  <a:schemeClr val="dk1"/>
                </a:solidFill>
              </a:rPr>
              <a:t>Copyright © 2025. Texas Education Agency.</a:t>
            </a:r>
            <a:endParaRPr sz="600">
              <a:solidFill>
                <a:schemeClr val="dk1"/>
              </a:solidFill>
            </a:endParaRPr>
          </a:p>
        </p:txBody>
      </p:sp>
      <p:sp>
        <p:nvSpPr>
          <p:cNvPr id="224" name="Google Shape;224;p26"/>
          <p:cNvSpPr txBox="1">
            <a:spLocks noGrp="1"/>
          </p:cNvSpPr>
          <p:nvPr>
            <p:ph type="sldNum" idx="12"/>
          </p:nvPr>
        </p:nvSpPr>
        <p:spPr>
          <a:xfrm>
            <a:off x="8472458" y="48156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sz="900">
                <a:latin typeface="Open Sans"/>
                <a:ea typeface="Open Sans"/>
                <a:cs typeface="Open Sans"/>
                <a:sym typeface="Open Sans"/>
              </a:rPr>
              <a:t>13</a:t>
            </a:fld>
            <a:endParaRPr sz="900">
              <a:latin typeface="Open Sans"/>
              <a:ea typeface="Open Sans"/>
              <a:cs typeface="Open Sans"/>
              <a:sym typeface="Open Sans"/>
            </a:endParaRPr>
          </a:p>
        </p:txBody>
      </p:sp>
      <p:pic>
        <p:nvPicPr>
          <p:cNvPr id="225" name="Google Shape;225;p26" title="LPAC Logo Updated.png"/>
          <p:cNvPicPr preferRelativeResize="0"/>
          <p:nvPr/>
        </p:nvPicPr>
        <p:blipFill>
          <a:blip r:embed="rId4">
            <a:alphaModFix/>
          </a:blip>
          <a:stretch>
            <a:fillRect/>
          </a:stretch>
        </p:blipFill>
        <p:spPr>
          <a:xfrm>
            <a:off x="7043352" y="54148"/>
            <a:ext cx="2062949" cy="5865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pic>
        <p:nvPicPr>
          <p:cNvPr id="2" name="Google Shape;99;p16">
            <a:extLst>
              <a:ext uri="{FF2B5EF4-FFF2-40B4-BE49-F238E27FC236}">
                <a16:creationId xmlns:a16="http://schemas.microsoft.com/office/drawing/2014/main" id="{06AB27AB-C7EB-998F-5977-4909862A8A75}"/>
              </a:ext>
            </a:extLst>
          </p:cNvPr>
          <p:cNvPicPr preferRelativeResize="0"/>
          <p:nvPr/>
        </p:nvPicPr>
        <p:blipFill rotWithShape="1">
          <a:blip r:embed="rId3">
            <a:alphaModFix/>
          </a:blip>
          <a:srcRect l="11801" t="87858" r="33153"/>
          <a:stretch/>
        </p:blipFill>
        <p:spPr>
          <a:xfrm rot="5400000">
            <a:off x="-2283375" y="2253449"/>
            <a:ext cx="5143500" cy="636601"/>
          </a:xfrm>
          <a:prstGeom prst="rect">
            <a:avLst/>
          </a:prstGeom>
          <a:noFill/>
          <a:ln>
            <a:noFill/>
          </a:ln>
        </p:spPr>
      </p:pic>
      <p:sp>
        <p:nvSpPr>
          <p:cNvPr id="230" name="Google Shape;230;p27"/>
          <p:cNvSpPr/>
          <p:nvPr/>
        </p:nvSpPr>
        <p:spPr>
          <a:xfrm>
            <a:off x="-29926" y="0"/>
            <a:ext cx="4941226" cy="636600"/>
          </a:xfrm>
          <a:prstGeom prst="round2DiagRect">
            <a:avLst>
              <a:gd name="adj1" fmla="val 16667"/>
              <a:gd name="adj2" fmla="val 0"/>
            </a:avLst>
          </a:prstGeom>
          <a:solidFill>
            <a:srgbClr val="F0CA4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31" name="Google Shape;231;p27"/>
          <p:cNvSpPr txBox="1"/>
          <p:nvPr/>
        </p:nvSpPr>
        <p:spPr>
          <a:xfrm>
            <a:off x="-29926" y="0"/>
            <a:ext cx="4941226" cy="636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en" sz="2300" b="1" dirty="0">
                <a:solidFill>
                  <a:schemeClr val="dk1"/>
                </a:solidFill>
                <a:latin typeface="Open Sans"/>
                <a:ea typeface="Open Sans"/>
                <a:cs typeface="Open Sans"/>
                <a:sym typeface="Open Sans"/>
              </a:rPr>
              <a:t>Purpose of the LPAC Framework</a:t>
            </a:r>
            <a:endParaRPr sz="2300" dirty="0">
              <a:solidFill>
                <a:schemeClr val="dk1"/>
              </a:solidFill>
              <a:latin typeface="Open Sans"/>
              <a:ea typeface="Open Sans"/>
              <a:cs typeface="Open Sans"/>
              <a:sym typeface="Open Sans"/>
            </a:endParaRPr>
          </a:p>
        </p:txBody>
      </p:sp>
      <p:sp>
        <p:nvSpPr>
          <p:cNvPr id="232" name="Google Shape;232;p27"/>
          <p:cNvSpPr/>
          <p:nvPr/>
        </p:nvSpPr>
        <p:spPr>
          <a:xfrm>
            <a:off x="-29850" y="4879800"/>
            <a:ext cx="9203700" cy="263700"/>
          </a:xfrm>
          <a:prstGeom prst="rect">
            <a:avLst/>
          </a:prstGeom>
          <a:solidFill>
            <a:srgbClr val="F0CA4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33" name="Google Shape;233;p27"/>
          <p:cNvSpPr txBox="1"/>
          <p:nvPr/>
        </p:nvSpPr>
        <p:spPr>
          <a:xfrm>
            <a:off x="606676" y="779524"/>
            <a:ext cx="8480400" cy="3674700"/>
          </a:xfrm>
          <a:prstGeom prst="rect">
            <a:avLst/>
          </a:prstGeom>
          <a:noFill/>
          <a:ln>
            <a:noFill/>
          </a:ln>
        </p:spPr>
        <p:txBody>
          <a:bodyPr spcFirstLastPara="1" wrap="square" lIns="91425" tIns="45700" rIns="91425" bIns="45700" anchor="t" anchorCtr="0">
            <a:noAutofit/>
          </a:bodyPr>
          <a:lstStyle/>
          <a:p>
            <a:pPr marL="342900" marR="0" lvl="0" indent="-285750" algn="l" rtl="0">
              <a:lnSpc>
                <a:spcPct val="100000"/>
              </a:lnSpc>
              <a:spcBef>
                <a:spcPts val="0"/>
              </a:spcBef>
              <a:spcAft>
                <a:spcPts val="0"/>
              </a:spcAft>
              <a:buClr>
                <a:schemeClr val="dk1"/>
              </a:buClr>
              <a:buSzPts val="1900"/>
              <a:buFont typeface="Open Sans"/>
              <a:buChar char="∙"/>
            </a:pPr>
            <a:r>
              <a:rPr lang="en" sz="1900" b="1" dirty="0">
                <a:solidFill>
                  <a:schemeClr val="dk1"/>
                </a:solidFill>
                <a:latin typeface="Open Sans"/>
                <a:ea typeface="Open Sans"/>
                <a:cs typeface="Open Sans"/>
                <a:sym typeface="Open Sans"/>
              </a:rPr>
              <a:t>Emergent Bilingual Student</a:t>
            </a:r>
            <a:r>
              <a:rPr lang="en" sz="1900" b="1" i="0" u="none" strike="noStrike" cap="none" dirty="0">
                <a:solidFill>
                  <a:schemeClr val="dk1"/>
                </a:solidFill>
                <a:latin typeface="Open Sans"/>
                <a:ea typeface="Open Sans"/>
                <a:cs typeface="Open Sans"/>
                <a:sym typeface="Open Sans"/>
              </a:rPr>
              <a:t> Services</a:t>
            </a:r>
            <a:endParaRPr sz="1900" i="0" u="none" strike="noStrike" cap="none" dirty="0">
              <a:solidFill>
                <a:schemeClr val="dk1"/>
              </a:solidFill>
              <a:latin typeface="Open Sans"/>
              <a:ea typeface="Open Sans"/>
              <a:cs typeface="Open Sans"/>
              <a:sym typeface="Open Sans"/>
            </a:endParaRPr>
          </a:p>
          <a:p>
            <a:pPr marL="742950" marR="0" lvl="1" indent="-254000" algn="l" rtl="0">
              <a:lnSpc>
                <a:spcPct val="100000"/>
              </a:lnSpc>
              <a:spcBef>
                <a:spcPts val="576"/>
              </a:spcBef>
              <a:spcAft>
                <a:spcPts val="0"/>
              </a:spcAft>
              <a:buClr>
                <a:schemeClr val="dk1"/>
              </a:buClr>
              <a:buSzPts val="1900"/>
              <a:buFont typeface="Open Sans"/>
              <a:buChar char="○"/>
            </a:pPr>
            <a:r>
              <a:rPr lang="en" sz="1800" i="0" u="none" strike="noStrike" cap="none" dirty="0">
                <a:solidFill>
                  <a:schemeClr val="dk1"/>
                </a:solidFill>
                <a:latin typeface="Open Sans"/>
                <a:ea typeface="Open Sans"/>
                <a:cs typeface="Open Sans"/>
                <a:sym typeface="Open Sans"/>
              </a:rPr>
              <a:t>Bilingual and ESL program models</a:t>
            </a:r>
            <a:endParaRPr sz="1800" i="0" u="none" strike="noStrike" cap="none" dirty="0">
              <a:solidFill>
                <a:schemeClr val="dk1"/>
              </a:solidFill>
              <a:latin typeface="Open Sans"/>
              <a:ea typeface="Open Sans"/>
              <a:cs typeface="Open Sans"/>
              <a:sym typeface="Open Sans"/>
            </a:endParaRPr>
          </a:p>
          <a:p>
            <a:pPr marL="742950" marR="0" lvl="1" indent="-254000" algn="l" rtl="0">
              <a:lnSpc>
                <a:spcPct val="100000"/>
              </a:lnSpc>
              <a:spcBef>
                <a:spcPts val="576"/>
              </a:spcBef>
              <a:spcAft>
                <a:spcPts val="0"/>
              </a:spcAft>
              <a:buClr>
                <a:schemeClr val="dk1"/>
              </a:buClr>
              <a:buSzPts val="1900"/>
              <a:buFont typeface="Open Sans"/>
              <a:buChar char="○"/>
            </a:pPr>
            <a:r>
              <a:rPr lang="en" sz="1800" i="0" u="none" strike="noStrike" cap="none" dirty="0">
                <a:solidFill>
                  <a:schemeClr val="dk1"/>
                </a:solidFill>
                <a:latin typeface="Open Sans"/>
                <a:ea typeface="Open Sans"/>
                <a:cs typeface="Open Sans"/>
                <a:sym typeface="Open Sans"/>
              </a:rPr>
              <a:t>Staffing and staff development</a:t>
            </a:r>
            <a:endParaRPr sz="1800" i="0" u="none" strike="noStrike" cap="none" dirty="0">
              <a:solidFill>
                <a:schemeClr val="dk1"/>
              </a:solidFill>
              <a:latin typeface="Open Sans"/>
              <a:ea typeface="Open Sans"/>
              <a:cs typeface="Open Sans"/>
              <a:sym typeface="Open Sans"/>
            </a:endParaRPr>
          </a:p>
          <a:p>
            <a:pPr marL="342900" marR="0" lvl="0" indent="-285750" algn="l" rtl="0">
              <a:lnSpc>
                <a:spcPct val="100000"/>
              </a:lnSpc>
              <a:spcBef>
                <a:spcPts val="576"/>
              </a:spcBef>
              <a:spcAft>
                <a:spcPts val="0"/>
              </a:spcAft>
              <a:buClr>
                <a:schemeClr val="dk1"/>
              </a:buClr>
              <a:buSzPts val="1900"/>
              <a:buFont typeface="Open Sans"/>
              <a:buChar char="∙"/>
            </a:pPr>
            <a:r>
              <a:rPr lang="en" sz="1900" b="1" i="0" u="none" strike="noStrike" cap="none" dirty="0">
                <a:solidFill>
                  <a:schemeClr val="dk1"/>
                </a:solidFill>
                <a:latin typeface="Open Sans"/>
                <a:ea typeface="Open Sans"/>
                <a:cs typeface="Open Sans"/>
                <a:sym typeface="Open Sans"/>
              </a:rPr>
              <a:t>Review and Reclassification</a:t>
            </a:r>
            <a:endParaRPr sz="1900" i="0" u="none" strike="noStrike" cap="none" dirty="0">
              <a:solidFill>
                <a:schemeClr val="dk1"/>
              </a:solidFill>
              <a:latin typeface="Open Sans"/>
              <a:ea typeface="Open Sans"/>
              <a:cs typeface="Open Sans"/>
              <a:sym typeface="Open Sans"/>
            </a:endParaRPr>
          </a:p>
          <a:p>
            <a:pPr marL="742950" marR="0" lvl="1" indent="-254000" algn="l" rtl="0">
              <a:lnSpc>
                <a:spcPct val="100000"/>
              </a:lnSpc>
              <a:spcBef>
                <a:spcPts val="576"/>
              </a:spcBef>
              <a:spcAft>
                <a:spcPts val="0"/>
              </a:spcAft>
              <a:buClr>
                <a:schemeClr val="dk1"/>
              </a:buClr>
              <a:buSzPts val="1900"/>
              <a:buFont typeface="Open Sans"/>
              <a:buChar char="○"/>
            </a:pPr>
            <a:r>
              <a:rPr lang="en" sz="1800" i="0" u="none" strike="noStrike" cap="none" dirty="0">
                <a:solidFill>
                  <a:schemeClr val="dk1"/>
                </a:solidFill>
                <a:latin typeface="Open Sans"/>
                <a:ea typeface="Open Sans"/>
                <a:cs typeface="Open Sans"/>
                <a:sym typeface="Open Sans"/>
              </a:rPr>
              <a:t>Ongoing and annual review</a:t>
            </a:r>
            <a:endParaRPr sz="1800" i="0" u="none" strike="noStrike" cap="none" dirty="0">
              <a:solidFill>
                <a:schemeClr val="dk1"/>
              </a:solidFill>
              <a:latin typeface="Open Sans"/>
              <a:ea typeface="Open Sans"/>
              <a:cs typeface="Open Sans"/>
              <a:sym typeface="Open Sans"/>
            </a:endParaRPr>
          </a:p>
          <a:p>
            <a:pPr marL="742950" marR="0" lvl="1" indent="-254000" algn="l" rtl="0">
              <a:lnSpc>
                <a:spcPct val="100000"/>
              </a:lnSpc>
              <a:spcBef>
                <a:spcPts val="576"/>
              </a:spcBef>
              <a:spcAft>
                <a:spcPts val="0"/>
              </a:spcAft>
              <a:buClr>
                <a:schemeClr val="dk1"/>
              </a:buClr>
              <a:buSzPts val="1900"/>
              <a:buFont typeface="Open Sans"/>
              <a:buChar char="○"/>
            </a:pPr>
            <a:r>
              <a:rPr lang="en" sz="1800" i="0" u="none" strike="noStrike" cap="none" dirty="0">
                <a:solidFill>
                  <a:schemeClr val="dk1"/>
                </a:solidFill>
                <a:latin typeface="Open Sans"/>
                <a:ea typeface="Open Sans"/>
                <a:cs typeface="Open Sans"/>
                <a:sym typeface="Open Sans"/>
              </a:rPr>
              <a:t>Reclassification and exit</a:t>
            </a:r>
            <a:endParaRPr sz="1800" i="0" u="none" strike="noStrike" cap="none" dirty="0">
              <a:solidFill>
                <a:schemeClr val="dk1"/>
              </a:solidFill>
              <a:latin typeface="Open Sans"/>
              <a:ea typeface="Open Sans"/>
              <a:cs typeface="Open Sans"/>
              <a:sym typeface="Open Sans"/>
            </a:endParaRPr>
          </a:p>
          <a:p>
            <a:pPr marL="342900" marR="0" lvl="0" indent="-285750" algn="l" rtl="0">
              <a:lnSpc>
                <a:spcPct val="100000"/>
              </a:lnSpc>
              <a:spcBef>
                <a:spcPts val="576"/>
              </a:spcBef>
              <a:spcAft>
                <a:spcPts val="0"/>
              </a:spcAft>
              <a:buClr>
                <a:schemeClr val="dk1"/>
              </a:buClr>
              <a:buSzPts val="1900"/>
              <a:buFont typeface="Open Sans"/>
              <a:buChar char="∙"/>
            </a:pPr>
            <a:r>
              <a:rPr lang="en" sz="1900" b="1" i="0" u="none" strike="noStrike" cap="none" dirty="0">
                <a:solidFill>
                  <a:schemeClr val="dk1"/>
                </a:solidFill>
                <a:latin typeface="Open Sans"/>
                <a:ea typeface="Open Sans"/>
                <a:cs typeface="Open Sans"/>
                <a:sym typeface="Open Sans"/>
              </a:rPr>
              <a:t>Monitoring and Evaluation</a:t>
            </a:r>
            <a:endParaRPr sz="1900" i="0" u="none" strike="noStrike" cap="none" dirty="0">
              <a:solidFill>
                <a:schemeClr val="dk1"/>
              </a:solidFill>
              <a:latin typeface="Open Sans"/>
              <a:ea typeface="Open Sans"/>
              <a:cs typeface="Open Sans"/>
              <a:sym typeface="Open Sans"/>
            </a:endParaRPr>
          </a:p>
          <a:p>
            <a:pPr marL="742950" marR="0" lvl="1" indent="-254000" algn="l" rtl="0">
              <a:lnSpc>
                <a:spcPct val="100000"/>
              </a:lnSpc>
              <a:spcBef>
                <a:spcPts val="576"/>
              </a:spcBef>
              <a:spcAft>
                <a:spcPts val="0"/>
              </a:spcAft>
              <a:buClr>
                <a:schemeClr val="dk1"/>
              </a:buClr>
              <a:buSzPts val="1900"/>
              <a:buFont typeface="Open Sans"/>
              <a:buChar char="○"/>
            </a:pPr>
            <a:r>
              <a:rPr lang="en" sz="1800" i="0" u="none" strike="noStrike" cap="none" dirty="0">
                <a:solidFill>
                  <a:schemeClr val="dk1"/>
                </a:solidFill>
                <a:latin typeface="Open Sans"/>
                <a:ea typeface="Open Sans"/>
                <a:cs typeface="Open Sans"/>
                <a:sym typeface="Open Sans"/>
              </a:rPr>
              <a:t>Monitoring of reclassified </a:t>
            </a:r>
            <a:r>
              <a:rPr lang="en" sz="1800" dirty="0">
                <a:solidFill>
                  <a:schemeClr val="dk1"/>
                </a:solidFill>
                <a:latin typeface="Open Sans"/>
                <a:ea typeface="Open Sans"/>
                <a:cs typeface="Open Sans"/>
                <a:sym typeface="Open Sans"/>
              </a:rPr>
              <a:t>emergent bilingual students</a:t>
            </a:r>
            <a:endParaRPr sz="1800" i="0" u="none" strike="noStrike" cap="none" dirty="0">
              <a:solidFill>
                <a:schemeClr val="dk1"/>
              </a:solidFill>
              <a:latin typeface="Open Sans"/>
              <a:ea typeface="Open Sans"/>
              <a:cs typeface="Open Sans"/>
              <a:sym typeface="Open Sans"/>
            </a:endParaRPr>
          </a:p>
          <a:p>
            <a:pPr marL="742950" marR="0" lvl="1" indent="-254000" algn="l" rtl="0">
              <a:lnSpc>
                <a:spcPct val="100000"/>
              </a:lnSpc>
              <a:spcBef>
                <a:spcPts val="576"/>
              </a:spcBef>
              <a:spcAft>
                <a:spcPts val="0"/>
              </a:spcAft>
              <a:buClr>
                <a:schemeClr val="dk1"/>
              </a:buClr>
              <a:buSzPts val="1900"/>
              <a:buFont typeface="Open Sans"/>
              <a:buChar char="○"/>
            </a:pPr>
            <a:r>
              <a:rPr lang="en" sz="1800" i="0" u="none" strike="noStrike" cap="none" dirty="0">
                <a:solidFill>
                  <a:schemeClr val="dk1"/>
                </a:solidFill>
                <a:latin typeface="Open Sans"/>
                <a:ea typeface="Open Sans"/>
                <a:cs typeface="Open Sans"/>
                <a:sym typeface="Open Sans"/>
              </a:rPr>
              <a:t>Program evaluation</a:t>
            </a:r>
            <a:endParaRPr sz="1800" i="0" u="none" strike="noStrike" cap="none" dirty="0">
              <a:solidFill>
                <a:schemeClr val="dk1"/>
              </a:solidFill>
              <a:latin typeface="Open Sans"/>
              <a:ea typeface="Open Sans"/>
              <a:cs typeface="Open Sans"/>
              <a:sym typeface="Open Sans"/>
            </a:endParaRPr>
          </a:p>
        </p:txBody>
      </p:sp>
      <p:sp>
        <p:nvSpPr>
          <p:cNvPr id="234" name="Google Shape;234;p27"/>
          <p:cNvSpPr txBox="1"/>
          <p:nvPr/>
        </p:nvSpPr>
        <p:spPr>
          <a:xfrm>
            <a:off x="0" y="4854153"/>
            <a:ext cx="3562500" cy="254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900">
                <a:solidFill>
                  <a:schemeClr val="dk1"/>
                </a:solidFill>
                <a:latin typeface="Open Sans"/>
                <a:ea typeface="Open Sans"/>
                <a:cs typeface="Open Sans"/>
                <a:sym typeface="Open Sans"/>
              </a:rPr>
              <a:t>Copyright © 2025. Texas Education Agency.</a:t>
            </a:r>
            <a:endParaRPr sz="600">
              <a:solidFill>
                <a:schemeClr val="dk1"/>
              </a:solidFill>
              <a:latin typeface="Open Sans"/>
              <a:ea typeface="Open Sans"/>
              <a:cs typeface="Open Sans"/>
              <a:sym typeface="Open Sans"/>
            </a:endParaRPr>
          </a:p>
        </p:txBody>
      </p:sp>
      <p:sp>
        <p:nvSpPr>
          <p:cNvPr id="235" name="Google Shape;235;p27"/>
          <p:cNvSpPr txBox="1">
            <a:spLocks noGrp="1"/>
          </p:cNvSpPr>
          <p:nvPr>
            <p:ph type="sldNum" idx="12"/>
          </p:nvPr>
        </p:nvSpPr>
        <p:spPr>
          <a:xfrm>
            <a:off x="8472458" y="48156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sz="900">
                <a:latin typeface="Open Sans"/>
                <a:ea typeface="Open Sans"/>
                <a:cs typeface="Open Sans"/>
                <a:sym typeface="Open Sans"/>
              </a:rPr>
              <a:t>14</a:t>
            </a:fld>
            <a:endParaRPr sz="900">
              <a:latin typeface="Open Sans"/>
              <a:ea typeface="Open Sans"/>
              <a:cs typeface="Open Sans"/>
              <a:sym typeface="Open Sans"/>
            </a:endParaRPr>
          </a:p>
        </p:txBody>
      </p:sp>
      <p:pic>
        <p:nvPicPr>
          <p:cNvPr id="236" name="Google Shape;236;p27" title="LPAC Logo Updated.png"/>
          <p:cNvPicPr preferRelativeResize="0"/>
          <p:nvPr/>
        </p:nvPicPr>
        <p:blipFill>
          <a:blip r:embed="rId4">
            <a:alphaModFix/>
          </a:blip>
          <a:stretch>
            <a:fillRect/>
          </a:stretch>
        </p:blipFill>
        <p:spPr>
          <a:xfrm>
            <a:off x="7043352" y="54148"/>
            <a:ext cx="2062949" cy="5865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pic>
        <p:nvPicPr>
          <p:cNvPr id="3" name="Google Shape;99;p16">
            <a:extLst>
              <a:ext uri="{FF2B5EF4-FFF2-40B4-BE49-F238E27FC236}">
                <a16:creationId xmlns:a16="http://schemas.microsoft.com/office/drawing/2014/main" id="{D10A9D51-6CA9-14CA-2419-5B1A01762A1B}"/>
              </a:ext>
            </a:extLst>
          </p:cNvPr>
          <p:cNvPicPr preferRelativeResize="0"/>
          <p:nvPr/>
        </p:nvPicPr>
        <p:blipFill rotWithShape="1">
          <a:blip r:embed="rId3">
            <a:alphaModFix/>
          </a:blip>
          <a:srcRect l="11801" t="87858" r="33153"/>
          <a:stretch/>
        </p:blipFill>
        <p:spPr>
          <a:xfrm rot="5400000">
            <a:off x="-2283375" y="2253449"/>
            <a:ext cx="5143500" cy="636601"/>
          </a:xfrm>
          <a:prstGeom prst="rect">
            <a:avLst/>
          </a:prstGeom>
          <a:noFill/>
          <a:ln>
            <a:noFill/>
          </a:ln>
        </p:spPr>
      </p:pic>
      <p:sp>
        <p:nvSpPr>
          <p:cNvPr id="241" name="Google Shape;241;p28"/>
          <p:cNvSpPr/>
          <p:nvPr/>
        </p:nvSpPr>
        <p:spPr>
          <a:xfrm>
            <a:off x="-29926" y="0"/>
            <a:ext cx="4941226" cy="636600"/>
          </a:xfrm>
          <a:prstGeom prst="round2DiagRect">
            <a:avLst>
              <a:gd name="adj1" fmla="val 16667"/>
              <a:gd name="adj2" fmla="val 0"/>
            </a:avLst>
          </a:prstGeom>
          <a:solidFill>
            <a:srgbClr val="F0CA4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42" name="Google Shape;242;p28"/>
          <p:cNvSpPr/>
          <p:nvPr/>
        </p:nvSpPr>
        <p:spPr>
          <a:xfrm>
            <a:off x="-29850" y="4879800"/>
            <a:ext cx="9203700" cy="263700"/>
          </a:xfrm>
          <a:prstGeom prst="rect">
            <a:avLst/>
          </a:prstGeom>
          <a:solidFill>
            <a:srgbClr val="F0CA4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43" name="Google Shape;243;p28"/>
          <p:cNvSpPr txBox="1"/>
          <p:nvPr/>
        </p:nvSpPr>
        <p:spPr>
          <a:xfrm>
            <a:off x="0" y="0"/>
            <a:ext cx="4791075" cy="636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en" sz="2300" b="1" dirty="0">
                <a:solidFill>
                  <a:schemeClr val="dk1"/>
                </a:solidFill>
                <a:latin typeface="Open Sans"/>
                <a:ea typeface="Open Sans"/>
                <a:cs typeface="Open Sans"/>
                <a:sym typeface="Open Sans"/>
              </a:rPr>
              <a:t>Training Agenda</a:t>
            </a:r>
            <a:endParaRPr sz="2300" dirty="0">
              <a:solidFill>
                <a:schemeClr val="dk1"/>
              </a:solidFill>
              <a:latin typeface="Open Sans"/>
              <a:ea typeface="Open Sans"/>
              <a:cs typeface="Open Sans"/>
              <a:sym typeface="Open Sans"/>
            </a:endParaRPr>
          </a:p>
        </p:txBody>
      </p:sp>
      <p:sp>
        <p:nvSpPr>
          <p:cNvPr id="244" name="Google Shape;244;p28"/>
          <p:cNvSpPr txBox="1"/>
          <p:nvPr/>
        </p:nvSpPr>
        <p:spPr>
          <a:xfrm>
            <a:off x="606676" y="790550"/>
            <a:ext cx="7554236" cy="4050779"/>
          </a:xfrm>
          <a:prstGeom prst="rect">
            <a:avLst/>
          </a:prstGeom>
          <a:noFill/>
          <a:ln>
            <a:noFill/>
          </a:ln>
        </p:spPr>
        <p:txBody>
          <a:bodyPr spcFirstLastPara="1" wrap="square" lIns="91425" tIns="45700" rIns="91425" bIns="45700" anchor="t" anchorCtr="0">
            <a:noAutofit/>
          </a:bodyPr>
          <a:lstStyle/>
          <a:p>
            <a:pPr marL="482600" lvl="0" indent="-457200" algn="l" rtl="0">
              <a:lnSpc>
                <a:spcPct val="90000"/>
              </a:lnSpc>
              <a:spcBef>
                <a:spcPts val="0"/>
              </a:spcBef>
              <a:spcAft>
                <a:spcPts val="0"/>
              </a:spcAft>
              <a:buClr>
                <a:srgbClr val="323F4F"/>
              </a:buClr>
              <a:buSzPts val="2800"/>
              <a:buFont typeface="Arial" panose="020B0604020202020204" pitchFamily="34" charset="0"/>
              <a:buChar char="•"/>
            </a:pPr>
            <a:r>
              <a:rPr lang="en" sz="2800" b="1" dirty="0">
                <a:solidFill>
                  <a:srgbClr val="323F4F"/>
                </a:solidFill>
                <a:latin typeface="Open Sans"/>
                <a:ea typeface="Open Sans"/>
                <a:cs typeface="Open Sans"/>
                <a:sym typeface="Open Sans"/>
              </a:rPr>
              <a:t>Introduction</a:t>
            </a:r>
            <a:r>
              <a:rPr lang="en" sz="2800" dirty="0">
                <a:solidFill>
                  <a:srgbClr val="323F4F"/>
                </a:solidFill>
                <a:latin typeface="Open Sans"/>
                <a:ea typeface="Open Sans"/>
                <a:cs typeface="Open Sans"/>
                <a:sym typeface="Open Sans"/>
              </a:rPr>
              <a:t>       </a:t>
            </a:r>
            <a:endParaRPr sz="2800" dirty="0">
              <a:solidFill>
                <a:srgbClr val="000000"/>
              </a:solidFill>
              <a:latin typeface="Open Sans"/>
              <a:ea typeface="Open Sans"/>
              <a:cs typeface="Open Sans"/>
              <a:sym typeface="Open Sans"/>
            </a:endParaRPr>
          </a:p>
          <a:p>
            <a:pPr marL="482600" lvl="0" indent="-457200" algn="l" rtl="0">
              <a:lnSpc>
                <a:spcPct val="90000"/>
              </a:lnSpc>
              <a:spcBef>
                <a:spcPts val="600"/>
              </a:spcBef>
              <a:spcAft>
                <a:spcPts val="0"/>
              </a:spcAft>
              <a:buClr>
                <a:srgbClr val="7F7F7F"/>
              </a:buClr>
              <a:buSzPts val="2800"/>
              <a:buFont typeface="Arial" panose="020B0604020202020204" pitchFamily="34" charset="0"/>
              <a:buChar char="•"/>
            </a:pPr>
            <a:r>
              <a:rPr lang="en" sz="2800" dirty="0">
                <a:solidFill>
                  <a:srgbClr val="7F7F7F"/>
                </a:solidFill>
                <a:latin typeface="Open Sans"/>
                <a:ea typeface="Open Sans"/>
                <a:cs typeface="Open Sans"/>
                <a:sym typeface="Open Sans"/>
              </a:rPr>
              <a:t>Identification </a:t>
            </a:r>
            <a:endParaRPr sz="2800" dirty="0">
              <a:solidFill>
                <a:srgbClr val="000000"/>
              </a:solidFill>
              <a:latin typeface="Open Sans"/>
              <a:ea typeface="Open Sans"/>
              <a:cs typeface="Open Sans"/>
              <a:sym typeface="Open Sans"/>
            </a:endParaRPr>
          </a:p>
          <a:p>
            <a:pPr marL="482600" lvl="0" indent="-457200" algn="l" rtl="0">
              <a:lnSpc>
                <a:spcPct val="90000"/>
              </a:lnSpc>
              <a:spcBef>
                <a:spcPts val="600"/>
              </a:spcBef>
              <a:spcAft>
                <a:spcPts val="0"/>
              </a:spcAft>
              <a:buClr>
                <a:srgbClr val="7F7F7F"/>
              </a:buClr>
              <a:buSzPts val="2800"/>
              <a:buFont typeface="Arial" panose="020B0604020202020204" pitchFamily="34" charset="0"/>
              <a:buChar char="•"/>
            </a:pPr>
            <a:r>
              <a:rPr lang="en" sz="2800" dirty="0">
                <a:solidFill>
                  <a:srgbClr val="7F7F7F"/>
                </a:solidFill>
                <a:latin typeface="Open Sans"/>
                <a:ea typeface="Open Sans"/>
                <a:cs typeface="Open Sans"/>
                <a:sym typeface="Open Sans"/>
              </a:rPr>
              <a:t>Placement </a:t>
            </a:r>
            <a:endParaRPr sz="2800" dirty="0">
              <a:solidFill>
                <a:srgbClr val="000000"/>
              </a:solidFill>
              <a:latin typeface="Open Sans"/>
              <a:ea typeface="Open Sans"/>
              <a:cs typeface="Open Sans"/>
              <a:sym typeface="Open Sans"/>
            </a:endParaRPr>
          </a:p>
          <a:p>
            <a:pPr marL="482600" lvl="0" indent="-457200" algn="l" rtl="0">
              <a:lnSpc>
                <a:spcPct val="90000"/>
              </a:lnSpc>
              <a:spcBef>
                <a:spcPts val="600"/>
              </a:spcBef>
              <a:spcAft>
                <a:spcPts val="0"/>
              </a:spcAft>
              <a:buClr>
                <a:srgbClr val="7F7F7F"/>
              </a:buClr>
              <a:buSzPts val="2800"/>
              <a:buFont typeface="Arial" panose="020B0604020202020204" pitchFamily="34" charset="0"/>
              <a:buChar char="•"/>
            </a:pPr>
            <a:r>
              <a:rPr lang="en" sz="2800" dirty="0">
                <a:solidFill>
                  <a:srgbClr val="7F7F7F"/>
                </a:solidFill>
                <a:latin typeface="Open Sans"/>
                <a:ea typeface="Open Sans"/>
                <a:cs typeface="Open Sans"/>
                <a:sym typeface="Open Sans"/>
              </a:rPr>
              <a:t>Emergent Bilingual Student Services </a:t>
            </a:r>
            <a:endParaRPr sz="2800" dirty="0">
              <a:solidFill>
                <a:srgbClr val="000000"/>
              </a:solidFill>
              <a:latin typeface="Open Sans"/>
              <a:ea typeface="Open Sans"/>
              <a:cs typeface="Open Sans"/>
              <a:sym typeface="Open Sans"/>
            </a:endParaRPr>
          </a:p>
          <a:p>
            <a:pPr marL="482600" lvl="0" indent="-457200" algn="l" rtl="0">
              <a:lnSpc>
                <a:spcPct val="90000"/>
              </a:lnSpc>
              <a:spcBef>
                <a:spcPts val="600"/>
              </a:spcBef>
              <a:spcAft>
                <a:spcPts val="0"/>
              </a:spcAft>
              <a:buClr>
                <a:srgbClr val="7F7F7F"/>
              </a:buClr>
              <a:buSzPts val="2800"/>
              <a:buFont typeface="Arial" panose="020B0604020202020204" pitchFamily="34" charset="0"/>
              <a:buChar char="•"/>
            </a:pPr>
            <a:r>
              <a:rPr lang="en" sz="2800" dirty="0">
                <a:solidFill>
                  <a:srgbClr val="7F7F7F"/>
                </a:solidFill>
                <a:latin typeface="Open Sans"/>
                <a:ea typeface="Open Sans"/>
                <a:cs typeface="Open Sans"/>
                <a:sym typeface="Open Sans"/>
              </a:rPr>
              <a:t>Review and Reclassification </a:t>
            </a:r>
            <a:endParaRPr sz="2800" dirty="0">
              <a:solidFill>
                <a:srgbClr val="000000"/>
              </a:solidFill>
              <a:latin typeface="Open Sans"/>
              <a:ea typeface="Open Sans"/>
              <a:cs typeface="Open Sans"/>
              <a:sym typeface="Open Sans"/>
            </a:endParaRPr>
          </a:p>
          <a:p>
            <a:pPr marL="482600" lvl="0" indent="-457200" algn="l" rtl="0">
              <a:lnSpc>
                <a:spcPct val="90000"/>
              </a:lnSpc>
              <a:spcBef>
                <a:spcPts val="600"/>
              </a:spcBef>
              <a:spcAft>
                <a:spcPts val="0"/>
              </a:spcAft>
              <a:buClr>
                <a:srgbClr val="7F7F7F"/>
              </a:buClr>
              <a:buSzPts val="2800"/>
              <a:buFont typeface="Arial" panose="020B0604020202020204" pitchFamily="34" charset="0"/>
              <a:buChar char="•"/>
            </a:pPr>
            <a:r>
              <a:rPr lang="en" sz="2800" dirty="0">
                <a:solidFill>
                  <a:srgbClr val="7F7F7F"/>
                </a:solidFill>
                <a:latin typeface="Open Sans"/>
                <a:ea typeface="Open Sans"/>
                <a:cs typeface="Open Sans"/>
                <a:sym typeface="Open Sans"/>
              </a:rPr>
              <a:t>Monitoring and Evaluation</a:t>
            </a:r>
            <a:endParaRPr sz="2800" dirty="0">
              <a:solidFill>
                <a:srgbClr val="000000"/>
              </a:solidFill>
              <a:latin typeface="Open Sans"/>
              <a:ea typeface="Open Sans"/>
              <a:cs typeface="Open Sans"/>
              <a:sym typeface="Open Sans"/>
            </a:endParaRPr>
          </a:p>
        </p:txBody>
      </p:sp>
      <p:sp>
        <p:nvSpPr>
          <p:cNvPr id="245" name="Google Shape;245;p28"/>
          <p:cNvSpPr txBox="1"/>
          <p:nvPr/>
        </p:nvSpPr>
        <p:spPr>
          <a:xfrm>
            <a:off x="0" y="4854153"/>
            <a:ext cx="3562500" cy="254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900">
                <a:solidFill>
                  <a:schemeClr val="dk1"/>
                </a:solidFill>
                <a:latin typeface="Open Sans"/>
                <a:ea typeface="Open Sans"/>
                <a:cs typeface="Open Sans"/>
                <a:sym typeface="Open Sans"/>
              </a:rPr>
              <a:t>Copyright © 2025. Texas Education Agency.</a:t>
            </a:r>
            <a:endParaRPr sz="600">
              <a:solidFill>
                <a:schemeClr val="dk1"/>
              </a:solidFill>
              <a:latin typeface="Open Sans"/>
              <a:ea typeface="Open Sans"/>
              <a:cs typeface="Open Sans"/>
              <a:sym typeface="Open Sans"/>
            </a:endParaRPr>
          </a:p>
        </p:txBody>
      </p:sp>
      <p:sp>
        <p:nvSpPr>
          <p:cNvPr id="246" name="Google Shape;246;p28"/>
          <p:cNvSpPr txBox="1">
            <a:spLocks noGrp="1"/>
          </p:cNvSpPr>
          <p:nvPr>
            <p:ph type="sldNum" idx="12"/>
          </p:nvPr>
        </p:nvSpPr>
        <p:spPr>
          <a:xfrm>
            <a:off x="8472458" y="48156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sz="900">
                <a:latin typeface="Open Sans"/>
                <a:ea typeface="Open Sans"/>
                <a:cs typeface="Open Sans"/>
                <a:sym typeface="Open Sans"/>
              </a:rPr>
              <a:t>15</a:t>
            </a:fld>
            <a:endParaRPr sz="900">
              <a:latin typeface="Open Sans"/>
              <a:ea typeface="Open Sans"/>
              <a:cs typeface="Open Sans"/>
              <a:sym typeface="Open Sans"/>
            </a:endParaRPr>
          </a:p>
        </p:txBody>
      </p:sp>
      <p:pic>
        <p:nvPicPr>
          <p:cNvPr id="247" name="Google Shape;247;p28" title="LPAC Logo Updated.png"/>
          <p:cNvPicPr preferRelativeResize="0"/>
          <p:nvPr/>
        </p:nvPicPr>
        <p:blipFill>
          <a:blip r:embed="rId4">
            <a:alphaModFix/>
          </a:blip>
          <a:stretch>
            <a:fillRect/>
          </a:stretch>
        </p:blipFill>
        <p:spPr>
          <a:xfrm>
            <a:off x="7043352" y="54148"/>
            <a:ext cx="2062949" cy="5865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pic>
        <p:nvPicPr>
          <p:cNvPr id="3" name="Google Shape;99;p16">
            <a:extLst>
              <a:ext uri="{FF2B5EF4-FFF2-40B4-BE49-F238E27FC236}">
                <a16:creationId xmlns:a16="http://schemas.microsoft.com/office/drawing/2014/main" id="{34BA5A04-0E24-1E82-8587-1712CC851037}"/>
              </a:ext>
            </a:extLst>
          </p:cNvPr>
          <p:cNvPicPr preferRelativeResize="0"/>
          <p:nvPr/>
        </p:nvPicPr>
        <p:blipFill rotWithShape="1">
          <a:blip r:embed="rId3">
            <a:alphaModFix/>
          </a:blip>
          <a:srcRect l="11801" t="87858" r="33153"/>
          <a:stretch/>
        </p:blipFill>
        <p:spPr>
          <a:xfrm rot="5400000">
            <a:off x="-2283375" y="2253449"/>
            <a:ext cx="5143500" cy="636601"/>
          </a:xfrm>
          <a:prstGeom prst="rect">
            <a:avLst/>
          </a:prstGeom>
          <a:noFill/>
          <a:ln>
            <a:noFill/>
          </a:ln>
        </p:spPr>
      </p:pic>
      <p:sp>
        <p:nvSpPr>
          <p:cNvPr id="252" name="Google Shape;252;p29"/>
          <p:cNvSpPr/>
          <p:nvPr/>
        </p:nvSpPr>
        <p:spPr>
          <a:xfrm>
            <a:off x="-29926" y="0"/>
            <a:ext cx="4941226" cy="636600"/>
          </a:xfrm>
          <a:prstGeom prst="round2DiagRect">
            <a:avLst>
              <a:gd name="adj1" fmla="val 16667"/>
              <a:gd name="adj2" fmla="val 0"/>
            </a:avLst>
          </a:prstGeom>
          <a:solidFill>
            <a:srgbClr val="F0CA4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53" name="Google Shape;253;p29"/>
          <p:cNvSpPr txBox="1"/>
          <p:nvPr/>
        </p:nvSpPr>
        <p:spPr>
          <a:xfrm>
            <a:off x="-29926" y="0"/>
            <a:ext cx="4849577" cy="636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en" sz="2300" b="1" dirty="0">
                <a:solidFill>
                  <a:schemeClr val="dk1"/>
                </a:solidFill>
                <a:latin typeface="Open Sans"/>
                <a:ea typeface="Open Sans"/>
                <a:cs typeface="Open Sans"/>
                <a:sym typeface="Open Sans"/>
              </a:rPr>
              <a:t>Introduction Section Objective</a:t>
            </a:r>
            <a:endParaRPr sz="2300" dirty="0">
              <a:solidFill>
                <a:schemeClr val="dk1"/>
              </a:solidFill>
              <a:latin typeface="Open Sans"/>
              <a:ea typeface="Open Sans"/>
              <a:cs typeface="Open Sans"/>
              <a:sym typeface="Open Sans"/>
            </a:endParaRPr>
          </a:p>
        </p:txBody>
      </p:sp>
      <p:sp>
        <p:nvSpPr>
          <p:cNvPr id="254" name="Google Shape;254;p29"/>
          <p:cNvSpPr/>
          <p:nvPr/>
        </p:nvSpPr>
        <p:spPr>
          <a:xfrm>
            <a:off x="-29850" y="4879800"/>
            <a:ext cx="9203700" cy="263700"/>
          </a:xfrm>
          <a:prstGeom prst="rect">
            <a:avLst/>
          </a:prstGeom>
          <a:solidFill>
            <a:srgbClr val="F0CA4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55" name="Google Shape;255;p29"/>
          <p:cNvSpPr txBox="1"/>
          <p:nvPr/>
        </p:nvSpPr>
        <p:spPr>
          <a:xfrm>
            <a:off x="700824" y="788807"/>
            <a:ext cx="7985925" cy="323684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None/>
            </a:pPr>
            <a:r>
              <a:rPr lang="en" sz="1900" b="1" dirty="0">
                <a:solidFill>
                  <a:schemeClr val="dk1"/>
                </a:solidFill>
                <a:latin typeface="Open Sans"/>
                <a:ea typeface="Open Sans"/>
                <a:cs typeface="Open Sans"/>
                <a:sym typeface="Open Sans"/>
              </a:rPr>
              <a:t>Content/Language Objective</a:t>
            </a:r>
            <a:endParaRPr sz="1900" dirty="0">
              <a:solidFill>
                <a:schemeClr val="dk1"/>
              </a:solidFill>
              <a:latin typeface="Open Sans"/>
              <a:ea typeface="Open Sans"/>
              <a:cs typeface="Open Sans"/>
              <a:sym typeface="Open Sans"/>
            </a:endParaRPr>
          </a:p>
          <a:p>
            <a:pPr marL="0" lvl="0" indent="0" algn="l" rtl="0">
              <a:lnSpc>
                <a:spcPct val="100000"/>
              </a:lnSpc>
              <a:spcBef>
                <a:spcPts val="1200"/>
              </a:spcBef>
              <a:spcAft>
                <a:spcPts val="0"/>
              </a:spcAft>
              <a:buNone/>
            </a:pPr>
            <a:r>
              <a:rPr lang="en" sz="1900" dirty="0">
                <a:solidFill>
                  <a:schemeClr val="dk1"/>
                </a:solidFill>
                <a:latin typeface="Open Sans"/>
                <a:ea typeface="Open Sans"/>
                <a:cs typeface="Open Sans"/>
                <a:sym typeface="Open Sans"/>
              </a:rPr>
              <a:t>We will be able to analyze the purpose, membership, and responsibilities of the language proficiency assessment committee (LPAC) and the organization of the framework and resources that support it.</a:t>
            </a:r>
            <a:endParaRPr sz="1900" dirty="0">
              <a:solidFill>
                <a:schemeClr val="dk1"/>
              </a:solidFill>
              <a:latin typeface="Open Sans"/>
              <a:ea typeface="Open Sans"/>
              <a:cs typeface="Open Sans"/>
              <a:sym typeface="Open Sans"/>
            </a:endParaRPr>
          </a:p>
          <a:p>
            <a:pPr marL="228600" lvl="0" indent="0" algn="l" rtl="0">
              <a:lnSpc>
                <a:spcPct val="90000"/>
              </a:lnSpc>
              <a:spcBef>
                <a:spcPts val="1200"/>
              </a:spcBef>
              <a:spcAft>
                <a:spcPts val="0"/>
              </a:spcAft>
              <a:buNone/>
            </a:pPr>
            <a:endParaRPr sz="1900" dirty="0">
              <a:solidFill>
                <a:schemeClr val="dk1"/>
              </a:solidFill>
              <a:latin typeface="Open Sans"/>
              <a:ea typeface="Open Sans"/>
              <a:cs typeface="Open Sans"/>
              <a:sym typeface="Open Sans"/>
            </a:endParaRPr>
          </a:p>
        </p:txBody>
      </p:sp>
      <p:sp>
        <p:nvSpPr>
          <p:cNvPr id="256" name="Google Shape;256;p29"/>
          <p:cNvSpPr txBox="1"/>
          <p:nvPr/>
        </p:nvSpPr>
        <p:spPr>
          <a:xfrm>
            <a:off x="0" y="4854153"/>
            <a:ext cx="3562500" cy="254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900">
                <a:solidFill>
                  <a:schemeClr val="dk1"/>
                </a:solidFill>
                <a:latin typeface="Open Sans"/>
                <a:ea typeface="Open Sans"/>
                <a:cs typeface="Open Sans"/>
                <a:sym typeface="Open Sans"/>
              </a:rPr>
              <a:t>Copyright © 2025. Texas Education Agency.</a:t>
            </a:r>
            <a:endParaRPr sz="600">
              <a:solidFill>
                <a:schemeClr val="dk1"/>
              </a:solidFill>
              <a:latin typeface="Open Sans"/>
              <a:ea typeface="Open Sans"/>
              <a:cs typeface="Open Sans"/>
              <a:sym typeface="Open Sans"/>
            </a:endParaRPr>
          </a:p>
        </p:txBody>
      </p:sp>
      <p:sp>
        <p:nvSpPr>
          <p:cNvPr id="257" name="Google Shape;257;p29"/>
          <p:cNvSpPr txBox="1">
            <a:spLocks noGrp="1"/>
          </p:cNvSpPr>
          <p:nvPr>
            <p:ph type="sldNum" idx="12"/>
          </p:nvPr>
        </p:nvSpPr>
        <p:spPr>
          <a:xfrm>
            <a:off x="8472458" y="48156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sz="900">
                <a:latin typeface="Open Sans"/>
                <a:ea typeface="Open Sans"/>
                <a:cs typeface="Open Sans"/>
                <a:sym typeface="Open Sans"/>
              </a:rPr>
              <a:t>16</a:t>
            </a:fld>
            <a:endParaRPr sz="900">
              <a:latin typeface="Open Sans"/>
              <a:ea typeface="Open Sans"/>
              <a:cs typeface="Open Sans"/>
              <a:sym typeface="Open Sans"/>
            </a:endParaRPr>
          </a:p>
        </p:txBody>
      </p:sp>
      <p:pic>
        <p:nvPicPr>
          <p:cNvPr id="258" name="Google Shape;258;p29" title="LPAC Logo Updated.png"/>
          <p:cNvPicPr preferRelativeResize="0"/>
          <p:nvPr/>
        </p:nvPicPr>
        <p:blipFill>
          <a:blip r:embed="rId4">
            <a:alphaModFix/>
          </a:blip>
          <a:stretch>
            <a:fillRect/>
          </a:stretch>
        </p:blipFill>
        <p:spPr>
          <a:xfrm>
            <a:off x="7043352" y="54148"/>
            <a:ext cx="2062949" cy="5865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pic>
        <p:nvPicPr>
          <p:cNvPr id="2" name="Google Shape;99;p16">
            <a:extLst>
              <a:ext uri="{FF2B5EF4-FFF2-40B4-BE49-F238E27FC236}">
                <a16:creationId xmlns:a16="http://schemas.microsoft.com/office/drawing/2014/main" id="{64A08EFA-A7DA-7C59-0E9A-1A6AAD110BD8}"/>
              </a:ext>
            </a:extLst>
          </p:cNvPr>
          <p:cNvPicPr preferRelativeResize="0"/>
          <p:nvPr/>
        </p:nvPicPr>
        <p:blipFill rotWithShape="1">
          <a:blip r:embed="rId3">
            <a:alphaModFix/>
          </a:blip>
          <a:srcRect l="11801" t="87858" r="33153"/>
          <a:stretch/>
        </p:blipFill>
        <p:spPr>
          <a:xfrm rot="5400000">
            <a:off x="-2283375" y="2253449"/>
            <a:ext cx="5143500" cy="636601"/>
          </a:xfrm>
          <a:prstGeom prst="rect">
            <a:avLst/>
          </a:prstGeom>
          <a:noFill/>
          <a:ln>
            <a:noFill/>
          </a:ln>
        </p:spPr>
      </p:pic>
      <p:sp>
        <p:nvSpPr>
          <p:cNvPr id="263" name="Google Shape;263;p30"/>
          <p:cNvSpPr/>
          <p:nvPr/>
        </p:nvSpPr>
        <p:spPr>
          <a:xfrm>
            <a:off x="-29926" y="0"/>
            <a:ext cx="4941226" cy="636600"/>
          </a:xfrm>
          <a:prstGeom prst="round2DiagRect">
            <a:avLst>
              <a:gd name="adj1" fmla="val 16667"/>
              <a:gd name="adj2" fmla="val 0"/>
            </a:avLst>
          </a:prstGeom>
          <a:solidFill>
            <a:srgbClr val="F0CA4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64" name="Google Shape;264;p30"/>
          <p:cNvSpPr txBox="1"/>
          <p:nvPr/>
        </p:nvSpPr>
        <p:spPr>
          <a:xfrm>
            <a:off x="0" y="0"/>
            <a:ext cx="4772025" cy="636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en" sz="2300" b="1" dirty="0">
                <a:solidFill>
                  <a:schemeClr val="dk1"/>
                </a:solidFill>
                <a:latin typeface="Open Sans"/>
                <a:ea typeface="Open Sans"/>
                <a:cs typeface="Open Sans"/>
                <a:sym typeface="Open Sans"/>
              </a:rPr>
              <a:t>TAC Ch. 89 LPAC Establishment</a:t>
            </a:r>
            <a:endParaRPr sz="2300" dirty="0">
              <a:solidFill>
                <a:schemeClr val="dk1"/>
              </a:solidFill>
              <a:latin typeface="Open Sans"/>
              <a:ea typeface="Open Sans"/>
              <a:cs typeface="Open Sans"/>
              <a:sym typeface="Open Sans"/>
            </a:endParaRPr>
          </a:p>
        </p:txBody>
      </p:sp>
      <p:sp>
        <p:nvSpPr>
          <p:cNvPr id="265" name="Google Shape;265;p30"/>
          <p:cNvSpPr/>
          <p:nvPr/>
        </p:nvSpPr>
        <p:spPr>
          <a:xfrm>
            <a:off x="-29850" y="4879800"/>
            <a:ext cx="9203700" cy="263700"/>
          </a:xfrm>
          <a:prstGeom prst="rect">
            <a:avLst/>
          </a:prstGeom>
          <a:solidFill>
            <a:srgbClr val="F0CA4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66" name="Google Shape;266;p30"/>
          <p:cNvSpPr txBox="1"/>
          <p:nvPr/>
        </p:nvSpPr>
        <p:spPr>
          <a:xfrm>
            <a:off x="678113" y="880575"/>
            <a:ext cx="7913700" cy="3099600"/>
          </a:xfrm>
          <a:prstGeom prst="rect">
            <a:avLst/>
          </a:prstGeom>
          <a:noFill/>
          <a:ln>
            <a:noFill/>
          </a:ln>
        </p:spPr>
        <p:txBody>
          <a:bodyPr spcFirstLastPara="1" wrap="square" lIns="91425" tIns="45700" rIns="91425" bIns="45700" anchor="t" anchorCtr="0">
            <a:noAutofit/>
          </a:bodyPr>
          <a:lstStyle/>
          <a:p>
            <a:pPr marL="228600" lvl="0" indent="-146050" algn="l" rtl="0">
              <a:lnSpc>
                <a:spcPct val="90000"/>
              </a:lnSpc>
              <a:spcBef>
                <a:spcPts val="0"/>
              </a:spcBef>
              <a:spcAft>
                <a:spcPts val="0"/>
              </a:spcAft>
              <a:buClr>
                <a:schemeClr val="dk1"/>
              </a:buClr>
              <a:buSzPts val="1900"/>
              <a:buFont typeface="Open Sans"/>
              <a:buChar char="•"/>
            </a:pPr>
            <a:r>
              <a:rPr lang="en" sz="1900" dirty="0">
                <a:solidFill>
                  <a:schemeClr val="dk1"/>
                </a:solidFill>
                <a:latin typeface="Open Sans"/>
                <a:ea typeface="Open Sans"/>
                <a:cs typeface="Open Sans"/>
                <a:sym typeface="Open Sans"/>
              </a:rPr>
              <a:t>LPAC Policy and Training</a:t>
            </a:r>
            <a:endParaRPr sz="1900" dirty="0">
              <a:solidFill>
                <a:schemeClr val="dk1"/>
              </a:solidFill>
              <a:latin typeface="Open Sans"/>
              <a:ea typeface="Open Sans"/>
              <a:cs typeface="Open Sans"/>
              <a:sym typeface="Open Sans"/>
            </a:endParaRPr>
          </a:p>
          <a:p>
            <a:pPr marL="228600" lvl="0" indent="-146050" algn="l" rtl="0">
              <a:lnSpc>
                <a:spcPct val="90000"/>
              </a:lnSpc>
              <a:spcBef>
                <a:spcPts val="1000"/>
              </a:spcBef>
              <a:spcAft>
                <a:spcPts val="0"/>
              </a:spcAft>
              <a:buClr>
                <a:schemeClr val="dk1"/>
              </a:buClr>
              <a:buSzPts val="1900"/>
              <a:buFont typeface="Open Sans"/>
              <a:buChar char="•"/>
            </a:pPr>
            <a:r>
              <a:rPr lang="en" sz="1900" dirty="0">
                <a:solidFill>
                  <a:schemeClr val="dk1"/>
                </a:solidFill>
                <a:latin typeface="Open Sans"/>
                <a:ea typeface="Open Sans"/>
                <a:cs typeface="Open Sans"/>
                <a:sym typeface="Open Sans"/>
              </a:rPr>
              <a:t>LPAC Membership</a:t>
            </a:r>
            <a:endParaRPr sz="1900" dirty="0">
              <a:solidFill>
                <a:schemeClr val="dk1"/>
              </a:solidFill>
              <a:latin typeface="Open Sans"/>
              <a:ea typeface="Open Sans"/>
              <a:cs typeface="Open Sans"/>
              <a:sym typeface="Open Sans"/>
            </a:endParaRPr>
          </a:p>
          <a:p>
            <a:pPr marL="228600" lvl="0" indent="-146050" algn="l" rtl="0">
              <a:lnSpc>
                <a:spcPct val="90000"/>
              </a:lnSpc>
              <a:spcBef>
                <a:spcPts val="1000"/>
              </a:spcBef>
              <a:spcAft>
                <a:spcPts val="0"/>
              </a:spcAft>
              <a:buClr>
                <a:schemeClr val="dk1"/>
              </a:buClr>
              <a:buSzPts val="1900"/>
              <a:buFont typeface="Open Sans"/>
              <a:buChar char="•"/>
            </a:pPr>
            <a:r>
              <a:rPr lang="en" sz="1900" dirty="0">
                <a:solidFill>
                  <a:schemeClr val="dk1"/>
                </a:solidFill>
                <a:latin typeface="Open Sans"/>
                <a:ea typeface="Open Sans"/>
                <a:cs typeface="Open Sans"/>
                <a:sym typeface="Open Sans"/>
              </a:rPr>
              <a:t>LPAC Requirements</a:t>
            </a:r>
            <a:endParaRPr sz="1900" dirty="0">
              <a:solidFill>
                <a:schemeClr val="dk1"/>
              </a:solidFill>
              <a:latin typeface="Open Sans"/>
              <a:ea typeface="Open Sans"/>
              <a:cs typeface="Open Sans"/>
              <a:sym typeface="Open Sans"/>
            </a:endParaRPr>
          </a:p>
          <a:p>
            <a:pPr marL="228600" lvl="0" indent="-146050" algn="l" rtl="0">
              <a:lnSpc>
                <a:spcPct val="90000"/>
              </a:lnSpc>
              <a:spcBef>
                <a:spcPts val="1000"/>
              </a:spcBef>
              <a:spcAft>
                <a:spcPts val="0"/>
              </a:spcAft>
              <a:buClr>
                <a:schemeClr val="dk1"/>
              </a:buClr>
              <a:buSzPts val="1900"/>
              <a:buFont typeface="Open Sans"/>
              <a:buChar char="•"/>
            </a:pPr>
            <a:r>
              <a:rPr lang="en" sz="1900" dirty="0">
                <a:solidFill>
                  <a:schemeClr val="dk1"/>
                </a:solidFill>
                <a:latin typeface="Open Sans"/>
                <a:ea typeface="Open Sans"/>
                <a:cs typeface="Open Sans"/>
                <a:sym typeface="Open Sans"/>
              </a:rPr>
              <a:t>Required LPAC Meetings</a:t>
            </a:r>
            <a:endParaRPr sz="1900" dirty="0">
              <a:solidFill>
                <a:schemeClr val="dk1"/>
              </a:solidFill>
              <a:latin typeface="Open Sans"/>
              <a:ea typeface="Open Sans"/>
              <a:cs typeface="Open Sans"/>
              <a:sym typeface="Open Sans"/>
            </a:endParaRPr>
          </a:p>
          <a:p>
            <a:pPr marL="228600" lvl="0" indent="-146050" algn="l" rtl="0">
              <a:lnSpc>
                <a:spcPct val="90000"/>
              </a:lnSpc>
              <a:spcBef>
                <a:spcPts val="1000"/>
              </a:spcBef>
              <a:spcAft>
                <a:spcPts val="0"/>
              </a:spcAft>
              <a:buClr>
                <a:schemeClr val="dk1"/>
              </a:buClr>
              <a:buSzPts val="1900"/>
              <a:buFont typeface="Open Sans"/>
              <a:buChar char="•"/>
            </a:pPr>
            <a:r>
              <a:rPr lang="en" sz="1900" dirty="0">
                <a:solidFill>
                  <a:schemeClr val="dk1"/>
                </a:solidFill>
                <a:latin typeface="Open Sans"/>
                <a:ea typeface="Open Sans"/>
                <a:cs typeface="Open Sans"/>
                <a:sym typeface="Open Sans"/>
              </a:rPr>
              <a:t>Required Emergent Bilingual Student Documentation</a:t>
            </a:r>
            <a:endParaRPr sz="1900" dirty="0">
              <a:solidFill>
                <a:schemeClr val="dk1"/>
              </a:solidFill>
              <a:latin typeface="Open Sans"/>
              <a:ea typeface="Open Sans"/>
              <a:cs typeface="Open Sans"/>
              <a:sym typeface="Open Sans"/>
            </a:endParaRPr>
          </a:p>
          <a:p>
            <a:pPr marL="0" lvl="0" indent="0" algn="l" rtl="0">
              <a:lnSpc>
                <a:spcPct val="90000"/>
              </a:lnSpc>
              <a:spcBef>
                <a:spcPts val="1000"/>
              </a:spcBef>
              <a:spcAft>
                <a:spcPts val="0"/>
              </a:spcAft>
              <a:buNone/>
            </a:pPr>
            <a:endParaRPr sz="1900" dirty="0">
              <a:solidFill>
                <a:schemeClr val="dk1"/>
              </a:solidFill>
              <a:latin typeface="Open Sans"/>
              <a:ea typeface="Open Sans"/>
              <a:cs typeface="Open Sans"/>
              <a:sym typeface="Open Sans"/>
            </a:endParaRPr>
          </a:p>
        </p:txBody>
      </p:sp>
      <p:sp>
        <p:nvSpPr>
          <p:cNvPr id="267" name="Google Shape;267;p30"/>
          <p:cNvSpPr txBox="1"/>
          <p:nvPr/>
        </p:nvSpPr>
        <p:spPr>
          <a:xfrm>
            <a:off x="0" y="4854153"/>
            <a:ext cx="3562500" cy="254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900" dirty="0">
                <a:solidFill>
                  <a:schemeClr val="dk1"/>
                </a:solidFill>
                <a:latin typeface="Open Sans"/>
                <a:ea typeface="Open Sans"/>
                <a:cs typeface="Open Sans"/>
                <a:sym typeface="Open Sans"/>
              </a:rPr>
              <a:t>Copyright © 2025. Texas Education Agency.</a:t>
            </a:r>
            <a:endParaRPr sz="600" dirty="0">
              <a:solidFill>
                <a:schemeClr val="dk1"/>
              </a:solidFill>
              <a:latin typeface="Open Sans"/>
              <a:ea typeface="Open Sans"/>
              <a:cs typeface="Open Sans"/>
              <a:sym typeface="Open Sans"/>
            </a:endParaRPr>
          </a:p>
        </p:txBody>
      </p:sp>
      <p:sp>
        <p:nvSpPr>
          <p:cNvPr id="268" name="Google Shape;268;p30"/>
          <p:cNvSpPr txBox="1">
            <a:spLocks noGrp="1"/>
          </p:cNvSpPr>
          <p:nvPr>
            <p:ph type="sldNum" idx="12"/>
          </p:nvPr>
        </p:nvSpPr>
        <p:spPr>
          <a:xfrm>
            <a:off x="8472458" y="48156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sz="900">
                <a:latin typeface="Open Sans"/>
                <a:ea typeface="Open Sans"/>
                <a:cs typeface="Open Sans"/>
                <a:sym typeface="Open Sans"/>
              </a:rPr>
              <a:t>17</a:t>
            </a:fld>
            <a:endParaRPr sz="900">
              <a:latin typeface="Open Sans"/>
              <a:ea typeface="Open Sans"/>
              <a:cs typeface="Open Sans"/>
              <a:sym typeface="Open Sans"/>
            </a:endParaRPr>
          </a:p>
        </p:txBody>
      </p:sp>
      <p:pic>
        <p:nvPicPr>
          <p:cNvPr id="269" name="Google Shape;269;p30" title="LPAC Logo Updated.png"/>
          <p:cNvPicPr preferRelativeResize="0"/>
          <p:nvPr/>
        </p:nvPicPr>
        <p:blipFill>
          <a:blip r:embed="rId4">
            <a:alphaModFix/>
          </a:blip>
          <a:stretch>
            <a:fillRect/>
          </a:stretch>
        </p:blipFill>
        <p:spPr>
          <a:xfrm>
            <a:off x="7043352" y="54148"/>
            <a:ext cx="2062949" cy="5865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pic>
        <p:nvPicPr>
          <p:cNvPr id="3" name="Google Shape;99;p16">
            <a:extLst>
              <a:ext uri="{FF2B5EF4-FFF2-40B4-BE49-F238E27FC236}">
                <a16:creationId xmlns:a16="http://schemas.microsoft.com/office/drawing/2014/main" id="{146B1A57-729E-A3A0-BA5D-58E62F693A30}"/>
              </a:ext>
            </a:extLst>
          </p:cNvPr>
          <p:cNvPicPr preferRelativeResize="0"/>
          <p:nvPr/>
        </p:nvPicPr>
        <p:blipFill rotWithShape="1">
          <a:blip r:embed="rId3">
            <a:alphaModFix/>
          </a:blip>
          <a:srcRect l="11801" t="87858" r="33153"/>
          <a:stretch/>
        </p:blipFill>
        <p:spPr>
          <a:xfrm rot="5400000">
            <a:off x="-2283375" y="2253449"/>
            <a:ext cx="5143500" cy="636601"/>
          </a:xfrm>
          <a:prstGeom prst="rect">
            <a:avLst/>
          </a:prstGeom>
          <a:noFill/>
          <a:ln>
            <a:noFill/>
          </a:ln>
        </p:spPr>
      </p:pic>
      <p:sp>
        <p:nvSpPr>
          <p:cNvPr id="274" name="Google Shape;274;p31"/>
          <p:cNvSpPr/>
          <p:nvPr/>
        </p:nvSpPr>
        <p:spPr>
          <a:xfrm>
            <a:off x="-29926" y="0"/>
            <a:ext cx="4941226" cy="636600"/>
          </a:xfrm>
          <a:prstGeom prst="round2DiagRect">
            <a:avLst>
              <a:gd name="adj1" fmla="val 16667"/>
              <a:gd name="adj2" fmla="val 0"/>
            </a:avLst>
          </a:prstGeom>
          <a:solidFill>
            <a:srgbClr val="F0CA4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75" name="Google Shape;275;p31"/>
          <p:cNvSpPr txBox="1"/>
          <p:nvPr/>
        </p:nvSpPr>
        <p:spPr>
          <a:xfrm>
            <a:off x="-8" y="0"/>
            <a:ext cx="4752984" cy="636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en" sz="2300" b="1" dirty="0">
                <a:solidFill>
                  <a:schemeClr val="dk1"/>
                </a:solidFill>
                <a:latin typeface="Open Sans"/>
                <a:ea typeface="Open Sans"/>
                <a:cs typeface="Open Sans"/>
                <a:sym typeface="Open Sans"/>
              </a:rPr>
              <a:t>LPAC Policy and Training</a:t>
            </a:r>
            <a:endParaRPr sz="2300" b="1" dirty="0">
              <a:solidFill>
                <a:schemeClr val="dk1"/>
              </a:solidFill>
              <a:latin typeface="Open Sans"/>
              <a:ea typeface="Open Sans"/>
              <a:cs typeface="Open Sans"/>
              <a:sym typeface="Open Sans"/>
            </a:endParaRPr>
          </a:p>
        </p:txBody>
      </p:sp>
      <p:sp>
        <p:nvSpPr>
          <p:cNvPr id="276" name="Google Shape;276;p31"/>
          <p:cNvSpPr/>
          <p:nvPr/>
        </p:nvSpPr>
        <p:spPr>
          <a:xfrm>
            <a:off x="-29850" y="4879800"/>
            <a:ext cx="9203700" cy="263700"/>
          </a:xfrm>
          <a:prstGeom prst="rect">
            <a:avLst/>
          </a:prstGeom>
          <a:solidFill>
            <a:srgbClr val="F0CA4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77" name="Google Shape;277;p31"/>
          <p:cNvSpPr txBox="1"/>
          <p:nvPr/>
        </p:nvSpPr>
        <p:spPr>
          <a:xfrm>
            <a:off x="700825" y="814454"/>
            <a:ext cx="7537950" cy="285914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100"/>
              <a:buFont typeface="Arial"/>
              <a:buNone/>
            </a:pPr>
            <a:r>
              <a:rPr lang="en" sz="1900" dirty="0">
                <a:solidFill>
                  <a:schemeClr val="dk1"/>
                </a:solidFill>
                <a:latin typeface="Open Sans"/>
                <a:ea typeface="Open Sans"/>
                <a:cs typeface="Open Sans"/>
                <a:sym typeface="Open Sans"/>
              </a:rPr>
              <a:t>School districts shall by local board policy establish and operate a language proficiency assessment committee. The school district shall have on file policy and procedures for the selection, appointment, and training of members of the language proficiency assessment committee(s).</a:t>
            </a:r>
            <a:endParaRPr sz="1900" dirty="0">
              <a:solidFill>
                <a:schemeClr val="dk1"/>
              </a:solidFill>
              <a:latin typeface="Open Sans"/>
              <a:ea typeface="Open Sans"/>
              <a:cs typeface="Open Sans"/>
              <a:sym typeface="Open Sans"/>
            </a:endParaRPr>
          </a:p>
          <a:p>
            <a:pPr marL="0" lvl="0" indent="0" algn="l" rtl="0">
              <a:lnSpc>
                <a:spcPct val="90000"/>
              </a:lnSpc>
              <a:spcBef>
                <a:spcPts val="1000"/>
              </a:spcBef>
              <a:spcAft>
                <a:spcPts val="0"/>
              </a:spcAft>
              <a:buNone/>
            </a:pPr>
            <a:endParaRPr sz="1900" dirty="0">
              <a:solidFill>
                <a:schemeClr val="dk1"/>
              </a:solidFill>
              <a:latin typeface="Open Sans"/>
              <a:ea typeface="Open Sans"/>
              <a:cs typeface="Open Sans"/>
              <a:sym typeface="Open Sans"/>
            </a:endParaRPr>
          </a:p>
          <a:p>
            <a:pPr marL="0" lvl="0" indent="0" algn="l" rtl="0">
              <a:lnSpc>
                <a:spcPct val="90000"/>
              </a:lnSpc>
              <a:spcBef>
                <a:spcPts val="1000"/>
              </a:spcBef>
              <a:spcAft>
                <a:spcPts val="0"/>
              </a:spcAft>
              <a:buNone/>
            </a:pPr>
            <a:endParaRPr sz="1900" dirty="0">
              <a:solidFill>
                <a:schemeClr val="dk1"/>
              </a:solidFill>
              <a:latin typeface="Open Sans"/>
              <a:ea typeface="Open Sans"/>
              <a:cs typeface="Open Sans"/>
              <a:sym typeface="Open Sans"/>
            </a:endParaRPr>
          </a:p>
        </p:txBody>
      </p:sp>
      <p:sp>
        <p:nvSpPr>
          <p:cNvPr id="278" name="Google Shape;278;p31"/>
          <p:cNvSpPr txBox="1"/>
          <p:nvPr/>
        </p:nvSpPr>
        <p:spPr>
          <a:xfrm>
            <a:off x="0" y="4854153"/>
            <a:ext cx="3562500" cy="254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900" dirty="0">
                <a:solidFill>
                  <a:schemeClr val="dk1"/>
                </a:solidFill>
                <a:latin typeface="Open Sans"/>
                <a:ea typeface="Open Sans"/>
                <a:cs typeface="Open Sans"/>
                <a:sym typeface="Open Sans"/>
              </a:rPr>
              <a:t>Copyright © 2025. Texas Education Agency.</a:t>
            </a:r>
            <a:endParaRPr sz="600" dirty="0">
              <a:solidFill>
                <a:schemeClr val="dk1"/>
              </a:solidFill>
              <a:latin typeface="Open Sans"/>
              <a:ea typeface="Open Sans"/>
              <a:cs typeface="Open Sans"/>
              <a:sym typeface="Open Sans"/>
            </a:endParaRPr>
          </a:p>
        </p:txBody>
      </p:sp>
      <p:sp>
        <p:nvSpPr>
          <p:cNvPr id="279" name="Google Shape;279;p31"/>
          <p:cNvSpPr txBox="1">
            <a:spLocks noGrp="1"/>
          </p:cNvSpPr>
          <p:nvPr>
            <p:ph type="sldNum" idx="12"/>
          </p:nvPr>
        </p:nvSpPr>
        <p:spPr>
          <a:xfrm>
            <a:off x="8472458" y="48156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sz="900">
                <a:latin typeface="Open Sans"/>
                <a:ea typeface="Open Sans"/>
                <a:cs typeface="Open Sans"/>
                <a:sym typeface="Open Sans"/>
              </a:rPr>
              <a:t>18</a:t>
            </a:fld>
            <a:endParaRPr sz="900">
              <a:latin typeface="Open Sans"/>
              <a:ea typeface="Open Sans"/>
              <a:cs typeface="Open Sans"/>
              <a:sym typeface="Open Sans"/>
            </a:endParaRPr>
          </a:p>
        </p:txBody>
      </p:sp>
      <p:pic>
        <p:nvPicPr>
          <p:cNvPr id="280" name="Google Shape;280;p31" title="LPAC Logo Updated.png"/>
          <p:cNvPicPr preferRelativeResize="0"/>
          <p:nvPr/>
        </p:nvPicPr>
        <p:blipFill>
          <a:blip r:embed="rId4">
            <a:alphaModFix/>
          </a:blip>
          <a:stretch>
            <a:fillRect/>
          </a:stretch>
        </p:blipFill>
        <p:spPr>
          <a:xfrm>
            <a:off x="7043352" y="54148"/>
            <a:ext cx="2062949" cy="5865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pic>
        <p:nvPicPr>
          <p:cNvPr id="3" name="Google Shape;99;p16">
            <a:extLst>
              <a:ext uri="{FF2B5EF4-FFF2-40B4-BE49-F238E27FC236}">
                <a16:creationId xmlns:a16="http://schemas.microsoft.com/office/drawing/2014/main" id="{B02DBEB0-A48A-1D04-76F3-ADEA4E373A9A}"/>
              </a:ext>
            </a:extLst>
          </p:cNvPr>
          <p:cNvPicPr preferRelativeResize="0"/>
          <p:nvPr/>
        </p:nvPicPr>
        <p:blipFill rotWithShape="1">
          <a:blip r:embed="rId3">
            <a:alphaModFix/>
          </a:blip>
          <a:srcRect l="11801" t="87858" r="33153"/>
          <a:stretch/>
        </p:blipFill>
        <p:spPr>
          <a:xfrm rot="5400000">
            <a:off x="-2283375" y="2253449"/>
            <a:ext cx="5143500" cy="636601"/>
          </a:xfrm>
          <a:prstGeom prst="rect">
            <a:avLst/>
          </a:prstGeom>
          <a:noFill/>
          <a:ln>
            <a:noFill/>
          </a:ln>
        </p:spPr>
      </p:pic>
      <p:sp>
        <p:nvSpPr>
          <p:cNvPr id="285" name="Google Shape;285;p32"/>
          <p:cNvSpPr/>
          <p:nvPr/>
        </p:nvSpPr>
        <p:spPr>
          <a:xfrm>
            <a:off x="-29926" y="0"/>
            <a:ext cx="4941226" cy="636600"/>
          </a:xfrm>
          <a:prstGeom prst="round2DiagRect">
            <a:avLst>
              <a:gd name="adj1" fmla="val 16667"/>
              <a:gd name="adj2" fmla="val 0"/>
            </a:avLst>
          </a:prstGeom>
          <a:solidFill>
            <a:srgbClr val="F0CA4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86" name="Google Shape;286;p32"/>
          <p:cNvSpPr txBox="1"/>
          <p:nvPr/>
        </p:nvSpPr>
        <p:spPr>
          <a:xfrm>
            <a:off x="-29925" y="0"/>
            <a:ext cx="4678126" cy="636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en" sz="2300" b="1" dirty="0">
                <a:solidFill>
                  <a:schemeClr val="dk1"/>
                </a:solidFill>
                <a:latin typeface="Open Sans"/>
                <a:ea typeface="Open Sans"/>
                <a:cs typeface="Open Sans"/>
                <a:sym typeface="Open Sans"/>
              </a:rPr>
              <a:t>LPAC Membership</a:t>
            </a:r>
            <a:endParaRPr sz="2300" b="1" dirty="0">
              <a:solidFill>
                <a:schemeClr val="dk1"/>
              </a:solidFill>
              <a:latin typeface="Open Sans"/>
              <a:ea typeface="Open Sans"/>
              <a:cs typeface="Open Sans"/>
              <a:sym typeface="Open Sans"/>
            </a:endParaRPr>
          </a:p>
        </p:txBody>
      </p:sp>
      <p:sp>
        <p:nvSpPr>
          <p:cNvPr id="287" name="Google Shape;287;p32"/>
          <p:cNvSpPr/>
          <p:nvPr/>
        </p:nvSpPr>
        <p:spPr>
          <a:xfrm>
            <a:off x="-29850" y="4879800"/>
            <a:ext cx="9203700" cy="263700"/>
          </a:xfrm>
          <a:prstGeom prst="rect">
            <a:avLst/>
          </a:prstGeom>
          <a:solidFill>
            <a:srgbClr val="F0CA4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88" name="Google Shape;288;p32"/>
          <p:cNvSpPr txBox="1"/>
          <p:nvPr/>
        </p:nvSpPr>
        <p:spPr>
          <a:xfrm>
            <a:off x="700825" y="781350"/>
            <a:ext cx="8181300" cy="4034400"/>
          </a:xfrm>
          <a:prstGeom prst="rect">
            <a:avLst/>
          </a:prstGeom>
          <a:noFill/>
          <a:ln>
            <a:noFill/>
          </a:ln>
        </p:spPr>
        <p:txBody>
          <a:bodyPr spcFirstLastPara="1" wrap="square" lIns="91425" tIns="45700" rIns="91425" bIns="45700" anchor="t" anchorCtr="0">
            <a:noAutofit/>
          </a:bodyPr>
          <a:lstStyle/>
          <a:p>
            <a:pPr marL="228600" lvl="0" indent="-196850" algn="l" rtl="0">
              <a:lnSpc>
                <a:spcPct val="90000"/>
              </a:lnSpc>
              <a:spcBef>
                <a:spcPts val="0"/>
              </a:spcBef>
              <a:spcAft>
                <a:spcPts val="0"/>
              </a:spcAft>
              <a:buClr>
                <a:schemeClr val="dk1"/>
              </a:buClr>
              <a:buSzPts val="1900"/>
              <a:buFont typeface="Open Sans"/>
              <a:buChar char="•"/>
            </a:pPr>
            <a:r>
              <a:rPr lang="en" sz="1900" dirty="0">
                <a:solidFill>
                  <a:schemeClr val="dk1"/>
                </a:solidFill>
                <a:latin typeface="Open Sans"/>
                <a:ea typeface="Open Sans"/>
                <a:cs typeface="Open Sans"/>
                <a:sym typeface="Open Sans"/>
              </a:rPr>
              <a:t>The LPAC shall include</a:t>
            </a:r>
            <a:endParaRPr sz="1900" dirty="0">
              <a:solidFill>
                <a:schemeClr val="dk1"/>
              </a:solidFill>
              <a:latin typeface="Open Sans"/>
              <a:ea typeface="Open Sans"/>
              <a:cs typeface="Open Sans"/>
              <a:sym typeface="Open Sans"/>
            </a:endParaRPr>
          </a:p>
          <a:p>
            <a:pPr marL="685800" lvl="1" indent="-222250" algn="l" rtl="0">
              <a:lnSpc>
                <a:spcPct val="90000"/>
              </a:lnSpc>
              <a:spcBef>
                <a:spcPts val="1200"/>
              </a:spcBef>
              <a:spcAft>
                <a:spcPts val="0"/>
              </a:spcAft>
              <a:buClr>
                <a:schemeClr val="dk1"/>
              </a:buClr>
              <a:buSzPts val="1900"/>
              <a:buFont typeface="Courier New"/>
              <a:buChar char="o"/>
            </a:pPr>
            <a:r>
              <a:rPr lang="en" sz="1800" dirty="0">
                <a:solidFill>
                  <a:schemeClr val="dk1"/>
                </a:solidFill>
                <a:latin typeface="Open Sans"/>
                <a:ea typeface="Open Sans"/>
                <a:cs typeface="Open Sans"/>
                <a:sym typeface="Open Sans"/>
              </a:rPr>
              <a:t>an appropriately </a:t>
            </a:r>
            <a:r>
              <a:rPr lang="en" sz="1800" b="1" dirty="0">
                <a:solidFill>
                  <a:schemeClr val="dk1"/>
                </a:solidFill>
                <a:latin typeface="Open Sans"/>
                <a:ea typeface="Open Sans"/>
                <a:cs typeface="Open Sans"/>
                <a:sym typeface="Open Sans"/>
              </a:rPr>
              <a:t>certified bilingual educator </a:t>
            </a:r>
            <a:r>
              <a:rPr lang="en" sz="1800" dirty="0">
                <a:solidFill>
                  <a:schemeClr val="dk1"/>
                </a:solidFill>
                <a:latin typeface="Open Sans"/>
                <a:ea typeface="Open Sans"/>
                <a:cs typeface="Open Sans"/>
                <a:sym typeface="Open Sans"/>
              </a:rPr>
              <a:t>(for students served through a bilingual program), and/or an appropriately </a:t>
            </a:r>
            <a:r>
              <a:rPr lang="en" sz="1800" b="1" dirty="0">
                <a:solidFill>
                  <a:schemeClr val="dk1"/>
                </a:solidFill>
                <a:latin typeface="Open Sans"/>
                <a:ea typeface="Open Sans"/>
                <a:cs typeface="Open Sans"/>
                <a:sym typeface="Open Sans"/>
              </a:rPr>
              <a:t>certified ESL educator</a:t>
            </a:r>
            <a:r>
              <a:rPr lang="en" sz="1800" dirty="0">
                <a:solidFill>
                  <a:schemeClr val="dk1"/>
                </a:solidFill>
                <a:latin typeface="Open Sans"/>
                <a:ea typeface="Open Sans"/>
                <a:cs typeface="Open Sans"/>
                <a:sym typeface="Open Sans"/>
              </a:rPr>
              <a:t> (for students served through an ESL program), </a:t>
            </a:r>
            <a:endParaRPr sz="1800" dirty="0">
              <a:solidFill>
                <a:schemeClr val="dk1"/>
              </a:solidFill>
              <a:latin typeface="Open Sans"/>
              <a:ea typeface="Open Sans"/>
              <a:cs typeface="Open Sans"/>
              <a:sym typeface="Open Sans"/>
            </a:endParaRPr>
          </a:p>
          <a:p>
            <a:pPr marL="685800" lvl="1" indent="-222250" algn="l" rtl="0">
              <a:lnSpc>
                <a:spcPct val="90000"/>
              </a:lnSpc>
              <a:spcBef>
                <a:spcPts val="1200"/>
              </a:spcBef>
              <a:spcAft>
                <a:spcPts val="0"/>
              </a:spcAft>
              <a:buClr>
                <a:schemeClr val="dk1"/>
              </a:buClr>
              <a:buSzPts val="1900"/>
              <a:buFont typeface="Courier New"/>
              <a:buChar char="o"/>
            </a:pPr>
            <a:r>
              <a:rPr lang="en" sz="1800" dirty="0">
                <a:solidFill>
                  <a:schemeClr val="dk1"/>
                </a:solidFill>
                <a:latin typeface="Open Sans"/>
                <a:ea typeface="Open Sans"/>
                <a:cs typeface="Open Sans"/>
                <a:sym typeface="Open Sans"/>
              </a:rPr>
              <a:t>a </a:t>
            </a:r>
            <a:r>
              <a:rPr lang="en" sz="1800" b="1" dirty="0">
                <a:solidFill>
                  <a:schemeClr val="dk1"/>
                </a:solidFill>
                <a:latin typeface="Open Sans"/>
                <a:ea typeface="Open Sans"/>
                <a:cs typeface="Open Sans"/>
                <a:sym typeface="Open Sans"/>
              </a:rPr>
              <a:t>parent or guardian </a:t>
            </a:r>
            <a:r>
              <a:rPr lang="en" sz="1800" dirty="0">
                <a:solidFill>
                  <a:schemeClr val="dk1"/>
                </a:solidFill>
                <a:latin typeface="Open Sans"/>
                <a:ea typeface="Open Sans"/>
                <a:cs typeface="Open Sans"/>
                <a:sym typeface="Open Sans"/>
              </a:rPr>
              <a:t>of an emergent bilingual student participating in a bilingual or ESL program, and </a:t>
            </a:r>
            <a:endParaRPr sz="1800" dirty="0">
              <a:solidFill>
                <a:schemeClr val="dk1"/>
              </a:solidFill>
              <a:latin typeface="Open Sans"/>
              <a:ea typeface="Open Sans"/>
              <a:cs typeface="Open Sans"/>
              <a:sym typeface="Open Sans"/>
            </a:endParaRPr>
          </a:p>
          <a:p>
            <a:pPr marL="685800" lvl="1" indent="-222250" algn="l" rtl="0">
              <a:lnSpc>
                <a:spcPct val="90000"/>
              </a:lnSpc>
              <a:spcBef>
                <a:spcPts val="1200"/>
              </a:spcBef>
              <a:spcAft>
                <a:spcPts val="0"/>
              </a:spcAft>
              <a:buClr>
                <a:schemeClr val="dk1"/>
              </a:buClr>
              <a:buSzPts val="1900"/>
              <a:buFont typeface="Courier New"/>
              <a:buChar char="o"/>
            </a:pPr>
            <a:r>
              <a:rPr lang="en" sz="1800" dirty="0">
                <a:solidFill>
                  <a:schemeClr val="dk1"/>
                </a:solidFill>
                <a:latin typeface="Open Sans"/>
                <a:ea typeface="Open Sans"/>
                <a:cs typeface="Open Sans"/>
                <a:sym typeface="Open Sans"/>
              </a:rPr>
              <a:t>a </a:t>
            </a:r>
            <a:r>
              <a:rPr lang="en" sz="1800" b="1" dirty="0">
                <a:solidFill>
                  <a:schemeClr val="dk1"/>
                </a:solidFill>
                <a:latin typeface="Open Sans"/>
                <a:ea typeface="Open Sans"/>
                <a:cs typeface="Open Sans"/>
                <a:sym typeface="Open Sans"/>
              </a:rPr>
              <a:t>campus administrator</a:t>
            </a:r>
            <a:r>
              <a:rPr lang="en" sz="1800" dirty="0">
                <a:solidFill>
                  <a:schemeClr val="dk1"/>
                </a:solidFill>
                <a:latin typeface="Open Sans"/>
                <a:ea typeface="Open Sans"/>
                <a:cs typeface="Open Sans"/>
                <a:sym typeface="Open Sans"/>
              </a:rPr>
              <a:t> in accordance with Texas Education Code (TEC), §29.063.</a:t>
            </a:r>
            <a:endParaRPr sz="1800" dirty="0">
              <a:solidFill>
                <a:schemeClr val="dk1"/>
              </a:solidFill>
              <a:latin typeface="Open Sans"/>
              <a:ea typeface="Open Sans"/>
              <a:cs typeface="Open Sans"/>
              <a:sym typeface="Open Sans"/>
            </a:endParaRPr>
          </a:p>
          <a:p>
            <a:pPr marL="228600" lvl="0" indent="-209550" algn="l" rtl="0">
              <a:lnSpc>
                <a:spcPct val="90000"/>
              </a:lnSpc>
              <a:spcBef>
                <a:spcPts val="1200"/>
              </a:spcBef>
              <a:spcAft>
                <a:spcPts val="0"/>
              </a:spcAft>
              <a:buClr>
                <a:schemeClr val="dk1"/>
              </a:buClr>
              <a:buSzPts val="1900"/>
              <a:buFont typeface="Open Sans"/>
              <a:buChar char="•"/>
            </a:pPr>
            <a:r>
              <a:rPr lang="en" sz="1900" dirty="0">
                <a:solidFill>
                  <a:schemeClr val="dk1"/>
                </a:solidFill>
                <a:latin typeface="Open Sans"/>
                <a:ea typeface="Open Sans"/>
                <a:cs typeface="Open Sans"/>
                <a:sym typeface="Open Sans"/>
              </a:rPr>
              <a:t>In addition to the three required members of the LPAC, the school district may add other trained members to the committee. </a:t>
            </a:r>
            <a:endParaRPr sz="1900" dirty="0">
              <a:solidFill>
                <a:schemeClr val="dk1"/>
              </a:solidFill>
              <a:latin typeface="Open Sans"/>
              <a:ea typeface="Open Sans"/>
              <a:cs typeface="Open Sans"/>
              <a:sym typeface="Open Sans"/>
            </a:endParaRPr>
          </a:p>
          <a:p>
            <a:pPr marL="228600" lvl="0" indent="-209550" algn="l" rtl="0">
              <a:lnSpc>
                <a:spcPct val="90000"/>
              </a:lnSpc>
              <a:spcBef>
                <a:spcPts val="1200"/>
              </a:spcBef>
              <a:spcAft>
                <a:spcPts val="0"/>
              </a:spcAft>
              <a:buClr>
                <a:schemeClr val="dk1"/>
              </a:buClr>
              <a:buSzPts val="1900"/>
              <a:buFont typeface="Open Sans"/>
              <a:buChar char="•"/>
            </a:pPr>
            <a:r>
              <a:rPr lang="en" sz="1900" dirty="0">
                <a:solidFill>
                  <a:schemeClr val="dk1"/>
                </a:solidFill>
                <a:latin typeface="Open Sans"/>
                <a:ea typeface="Open Sans"/>
                <a:cs typeface="Open Sans"/>
                <a:sym typeface="Open Sans"/>
              </a:rPr>
              <a:t>No parent or guardian serving on the LPAC shall be an employee or a third party employee providing any services to the school district.</a:t>
            </a:r>
            <a:endParaRPr sz="1900" dirty="0">
              <a:solidFill>
                <a:schemeClr val="dk1"/>
              </a:solidFill>
              <a:latin typeface="Open Sans"/>
              <a:ea typeface="Open Sans"/>
              <a:cs typeface="Open Sans"/>
              <a:sym typeface="Open Sans"/>
            </a:endParaRPr>
          </a:p>
        </p:txBody>
      </p:sp>
      <p:sp>
        <p:nvSpPr>
          <p:cNvPr id="289" name="Google Shape;289;p32"/>
          <p:cNvSpPr txBox="1"/>
          <p:nvPr/>
        </p:nvSpPr>
        <p:spPr>
          <a:xfrm>
            <a:off x="0" y="4854153"/>
            <a:ext cx="3562500" cy="254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900">
                <a:solidFill>
                  <a:schemeClr val="dk1"/>
                </a:solidFill>
                <a:latin typeface="Open Sans"/>
                <a:ea typeface="Open Sans"/>
                <a:cs typeface="Open Sans"/>
                <a:sym typeface="Open Sans"/>
              </a:rPr>
              <a:t>Copyright © 2025. Texas Education Agency.</a:t>
            </a:r>
            <a:endParaRPr sz="600">
              <a:solidFill>
                <a:schemeClr val="dk1"/>
              </a:solidFill>
              <a:latin typeface="Open Sans"/>
              <a:ea typeface="Open Sans"/>
              <a:cs typeface="Open Sans"/>
              <a:sym typeface="Open Sans"/>
            </a:endParaRPr>
          </a:p>
        </p:txBody>
      </p:sp>
      <p:sp>
        <p:nvSpPr>
          <p:cNvPr id="290" name="Google Shape;290;p32"/>
          <p:cNvSpPr txBox="1">
            <a:spLocks noGrp="1"/>
          </p:cNvSpPr>
          <p:nvPr>
            <p:ph type="sldNum" idx="12"/>
          </p:nvPr>
        </p:nvSpPr>
        <p:spPr>
          <a:xfrm>
            <a:off x="8472458" y="48156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sz="900">
                <a:latin typeface="Open Sans"/>
                <a:ea typeface="Open Sans"/>
                <a:cs typeface="Open Sans"/>
                <a:sym typeface="Open Sans"/>
              </a:rPr>
              <a:t>19</a:t>
            </a:fld>
            <a:endParaRPr sz="900">
              <a:latin typeface="Open Sans"/>
              <a:ea typeface="Open Sans"/>
              <a:cs typeface="Open Sans"/>
              <a:sym typeface="Open Sans"/>
            </a:endParaRPr>
          </a:p>
        </p:txBody>
      </p:sp>
      <p:pic>
        <p:nvPicPr>
          <p:cNvPr id="291" name="Google Shape;291;p32" title="LPAC Logo Updated.png"/>
          <p:cNvPicPr preferRelativeResize="0"/>
          <p:nvPr/>
        </p:nvPicPr>
        <p:blipFill>
          <a:blip r:embed="rId4">
            <a:alphaModFix/>
          </a:blip>
          <a:stretch>
            <a:fillRect/>
          </a:stretch>
        </p:blipFill>
        <p:spPr>
          <a:xfrm>
            <a:off x="7043352" y="54148"/>
            <a:ext cx="2062949" cy="5865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5"/>
          <p:cNvSpPr txBox="1">
            <a:spLocks noGrp="1"/>
          </p:cNvSpPr>
          <p:nvPr>
            <p:ph type="body" idx="1"/>
          </p:nvPr>
        </p:nvSpPr>
        <p:spPr>
          <a:xfrm>
            <a:off x="700825" y="781350"/>
            <a:ext cx="8285400" cy="376497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900" dirty="0">
                <a:solidFill>
                  <a:schemeClr val="dk1"/>
                </a:solidFill>
              </a:rPr>
              <a:t>Copyright © 2025. Texas Education Agency.</a:t>
            </a:r>
            <a:endParaRPr sz="1900" dirty="0">
              <a:solidFill>
                <a:schemeClr val="dk1"/>
              </a:solidFill>
            </a:endParaRPr>
          </a:p>
          <a:p>
            <a:pPr marL="0" lvl="0" indent="0" algn="l" rtl="0">
              <a:spcBef>
                <a:spcPts val="0"/>
              </a:spcBef>
              <a:spcAft>
                <a:spcPts val="0"/>
              </a:spcAft>
              <a:buNone/>
            </a:pPr>
            <a:r>
              <a:rPr lang="en" sz="1900" dirty="0">
                <a:solidFill>
                  <a:schemeClr val="dk1"/>
                </a:solidFill>
              </a:rPr>
              <a:t>All Rights Reserved.</a:t>
            </a:r>
            <a:endParaRPr sz="1900" dirty="0">
              <a:solidFill>
                <a:schemeClr val="dk1"/>
              </a:solidFill>
            </a:endParaRPr>
          </a:p>
          <a:p>
            <a:pPr marL="0" lvl="0" indent="0" algn="l" rtl="0">
              <a:spcBef>
                <a:spcPts val="0"/>
              </a:spcBef>
              <a:spcAft>
                <a:spcPts val="0"/>
              </a:spcAft>
              <a:buNone/>
            </a:pPr>
            <a:r>
              <a:rPr lang="en" sz="1900" dirty="0">
                <a:solidFill>
                  <a:schemeClr val="dk1"/>
                </a:solidFill>
              </a:rPr>
              <a:t>Notwithstanding the foregoing, the right to reproduce the copyrighted work is granted to Texas public school districts, Texas charter schools, and Texas education service centers for non-profit educational use within the state of Texas, and to residents of the state of Texas for their own personal, non-profit educational use, and provided further that no charge is made for such reproduced materials other than to cover the out-of-pocket cost of reproduction and distribution. No other rights, express or implied, are granted hereby.</a:t>
            </a:r>
            <a:endParaRPr sz="1900" dirty="0">
              <a:solidFill>
                <a:schemeClr val="dk1"/>
              </a:solidFill>
            </a:endParaRPr>
          </a:p>
          <a:p>
            <a:pPr marL="0" lvl="0" indent="0" algn="l" rtl="0">
              <a:spcBef>
                <a:spcPts val="0"/>
              </a:spcBef>
              <a:spcAft>
                <a:spcPts val="0"/>
              </a:spcAft>
              <a:buNone/>
            </a:pPr>
            <a:r>
              <a:rPr lang="en" sz="1900" dirty="0">
                <a:solidFill>
                  <a:schemeClr val="dk1"/>
                </a:solidFill>
              </a:rPr>
              <a:t>For more information, please contact: </a:t>
            </a:r>
            <a:r>
              <a:rPr lang="en" sz="1900" u="sng" dirty="0">
                <a:solidFill>
                  <a:srgbClr val="0563C1"/>
                </a:solidFill>
                <a:hlinkClick r:id="rId3">
                  <a:extLst>
                    <a:ext uri="{A12FA001-AC4F-418D-AE19-62706E023703}">
                      <ahyp:hlinkClr xmlns:ahyp="http://schemas.microsoft.com/office/drawing/2018/hyperlinkcolor" val="tx"/>
                    </a:ext>
                  </a:extLst>
                </a:hlinkClick>
              </a:rPr>
              <a:t>copyrights@tea.texas.gov</a:t>
            </a:r>
            <a:r>
              <a:rPr lang="en" sz="1900" dirty="0">
                <a:solidFill>
                  <a:srgbClr val="0563C1"/>
                </a:solidFill>
              </a:rPr>
              <a:t> </a:t>
            </a:r>
            <a:r>
              <a:rPr lang="en" sz="1900" dirty="0">
                <a:solidFill>
                  <a:schemeClr val="accent1"/>
                </a:solidFill>
              </a:rPr>
              <a:t> </a:t>
            </a:r>
            <a:endParaRPr sz="1900" dirty="0">
              <a:solidFill>
                <a:schemeClr val="accent1"/>
              </a:solidFill>
            </a:endParaRPr>
          </a:p>
        </p:txBody>
      </p:sp>
      <p:pic>
        <p:nvPicPr>
          <p:cNvPr id="87" name="Google Shape;87;p15"/>
          <p:cNvPicPr preferRelativeResize="0"/>
          <p:nvPr/>
        </p:nvPicPr>
        <p:blipFill rotWithShape="1">
          <a:blip r:embed="rId4">
            <a:alphaModFix/>
          </a:blip>
          <a:srcRect l="11801" t="87858" r="33153"/>
          <a:stretch/>
        </p:blipFill>
        <p:spPr>
          <a:xfrm rot="5400000">
            <a:off x="-2247250" y="2259649"/>
            <a:ext cx="5131099" cy="636601"/>
          </a:xfrm>
          <a:prstGeom prst="rect">
            <a:avLst/>
          </a:prstGeom>
          <a:noFill/>
          <a:ln>
            <a:noFill/>
          </a:ln>
        </p:spPr>
      </p:pic>
      <p:sp>
        <p:nvSpPr>
          <p:cNvPr id="88" name="Google Shape;88;p15"/>
          <p:cNvSpPr/>
          <p:nvPr/>
        </p:nvSpPr>
        <p:spPr>
          <a:xfrm>
            <a:off x="0" y="0"/>
            <a:ext cx="4911300" cy="636600"/>
          </a:xfrm>
          <a:prstGeom prst="round2DiagRect">
            <a:avLst>
              <a:gd name="adj1" fmla="val 16667"/>
              <a:gd name="adj2" fmla="val 0"/>
            </a:avLst>
          </a:prstGeom>
          <a:solidFill>
            <a:srgbClr val="F0CA4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9" name="Google Shape;89;p15"/>
          <p:cNvSpPr txBox="1"/>
          <p:nvPr/>
        </p:nvSpPr>
        <p:spPr>
          <a:xfrm>
            <a:off x="0" y="66600"/>
            <a:ext cx="4855500" cy="5034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 sz="2300" b="1" dirty="0">
                <a:solidFill>
                  <a:schemeClr val="dk1"/>
                </a:solidFill>
                <a:latin typeface="Open Sans"/>
                <a:ea typeface="Open Sans"/>
                <a:cs typeface="Open Sans"/>
                <a:sym typeface="Open Sans"/>
              </a:rPr>
              <a:t>Copyright © Notice</a:t>
            </a:r>
            <a:endParaRPr sz="2300" b="1" dirty="0">
              <a:solidFill>
                <a:schemeClr val="dk1"/>
              </a:solidFill>
              <a:latin typeface="Open Sans"/>
              <a:ea typeface="Open Sans"/>
              <a:cs typeface="Open Sans"/>
              <a:sym typeface="Open Sans"/>
            </a:endParaRPr>
          </a:p>
        </p:txBody>
      </p:sp>
      <p:sp>
        <p:nvSpPr>
          <p:cNvPr id="90" name="Google Shape;90;p15"/>
          <p:cNvSpPr/>
          <p:nvPr/>
        </p:nvSpPr>
        <p:spPr>
          <a:xfrm>
            <a:off x="0" y="4546350"/>
            <a:ext cx="9144000" cy="636600"/>
          </a:xfrm>
          <a:prstGeom prst="rect">
            <a:avLst/>
          </a:prstGeom>
          <a:solidFill>
            <a:srgbClr val="F0CA4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91" name="Google Shape;91;p15" title="Untitled design.png"/>
          <p:cNvPicPr preferRelativeResize="0"/>
          <p:nvPr/>
        </p:nvPicPr>
        <p:blipFill>
          <a:blip r:embed="rId5">
            <a:alphaModFix/>
          </a:blip>
          <a:stretch>
            <a:fillRect/>
          </a:stretch>
        </p:blipFill>
        <p:spPr>
          <a:xfrm>
            <a:off x="8029543" y="4624509"/>
            <a:ext cx="986856" cy="480274"/>
          </a:xfrm>
          <a:prstGeom prst="rect">
            <a:avLst/>
          </a:prstGeom>
          <a:noFill/>
          <a:ln>
            <a:noFill/>
          </a:ln>
        </p:spPr>
      </p:pic>
      <p:sp>
        <p:nvSpPr>
          <p:cNvPr id="92" name="Google Shape;92;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solidFill>
                  <a:schemeClr val="dk1"/>
                </a:solidFill>
              </a:rPr>
              <a:t>2</a:t>
            </a:fld>
            <a:endParaRPr>
              <a:solidFill>
                <a:schemeClr val="dk1"/>
              </a:solidFill>
            </a:endParaRPr>
          </a:p>
        </p:txBody>
      </p:sp>
      <p:sp>
        <p:nvSpPr>
          <p:cNvPr id="93" name="Google Shape;93;p15"/>
          <p:cNvSpPr txBox="1"/>
          <p:nvPr/>
        </p:nvSpPr>
        <p:spPr>
          <a:xfrm>
            <a:off x="65600" y="4737588"/>
            <a:ext cx="3562500" cy="254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900">
                <a:solidFill>
                  <a:schemeClr val="dk1"/>
                </a:solidFill>
                <a:latin typeface="Open Sans"/>
                <a:ea typeface="Open Sans"/>
                <a:cs typeface="Open Sans"/>
                <a:sym typeface="Open Sans"/>
              </a:rPr>
              <a:t>Copyright © 2025. Texas Education Agency.</a:t>
            </a:r>
            <a:endParaRPr sz="600">
              <a:solidFill>
                <a:schemeClr val="dk1"/>
              </a:solidFill>
              <a:latin typeface="Open Sans"/>
              <a:ea typeface="Open Sans"/>
              <a:cs typeface="Open Sans"/>
              <a:sym typeface="Open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pic>
        <p:nvPicPr>
          <p:cNvPr id="3" name="Google Shape;99;p16">
            <a:extLst>
              <a:ext uri="{FF2B5EF4-FFF2-40B4-BE49-F238E27FC236}">
                <a16:creationId xmlns:a16="http://schemas.microsoft.com/office/drawing/2014/main" id="{AC0AF9B4-E1EB-E1BD-8E23-DE01CF60AA88}"/>
              </a:ext>
            </a:extLst>
          </p:cNvPr>
          <p:cNvPicPr preferRelativeResize="0"/>
          <p:nvPr/>
        </p:nvPicPr>
        <p:blipFill rotWithShape="1">
          <a:blip r:embed="rId3">
            <a:alphaModFix/>
          </a:blip>
          <a:srcRect l="11801" t="87858" r="33153"/>
          <a:stretch/>
        </p:blipFill>
        <p:spPr>
          <a:xfrm rot="5400000">
            <a:off x="-2283375" y="2253449"/>
            <a:ext cx="5143500" cy="636601"/>
          </a:xfrm>
          <a:prstGeom prst="rect">
            <a:avLst/>
          </a:prstGeom>
          <a:noFill/>
          <a:ln>
            <a:noFill/>
          </a:ln>
        </p:spPr>
      </p:pic>
      <p:sp>
        <p:nvSpPr>
          <p:cNvPr id="296" name="Google Shape;296;p33"/>
          <p:cNvSpPr/>
          <p:nvPr/>
        </p:nvSpPr>
        <p:spPr>
          <a:xfrm>
            <a:off x="-29926" y="0"/>
            <a:ext cx="4941226" cy="636600"/>
          </a:xfrm>
          <a:prstGeom prst="round2DiagRect">
            <a:avLst>
              <a:gd name="adj1" fmla="val 16667"/>
              <a:gd name="adj2" fmla="val 0"/>
            </a:avLst>
          </a:prstGeom>
          <a:solidFill>
            <a:srgbClr val="F0CA4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97" name="Google Shape;297;p33"/>
          <p:cNvSpPr txBox="1"/>
          <p:nvPr/>
        </p:nvSpPr>
        <p:spPr>
          <a:xfrm>
            <a:off x="-9" y="-12740"/>
            <a:ext cx="4663449" cy="65627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en" sz="2300" b="1" dirty="0">
                <a:solidFill>
                  <a:schemeClr val="dk1"/>
                </a:solidFill>
                <a:latin typeface="Open Sans"/>
                <a:ea typeface="Open Sans"/>
                <a:cs typeface="Open Sans"/>
                <a:sym typeface="Open Sans"/>
              </a:rPr>
              <a:t>LPAC Membership</a:t>
            </a:r>
            <a:endParaRPr sz="2300" b="1" dirty="0">
              <a:solidFill>
                <a:schemeClr val="dk1"/>
              </a:solidFill>
              <a:latin typeface="Open Sans"/>
              <a:ea typeface="Open Sans"/>
              <a:cs typeface="Open Sans"/>
              <a:sym typeface="Open Sans"/>
            </a:endParaRPr>
          </a:p>
        </p:txBody>
      </p:sp>
      <p:cxnSp>
        <p:nvCxnSpPr>
          <p:cNvPr id="298" name="Google Shape;298;p33"/>
          <p:cNvCxnSpPr/>
          <p:nvPr/>
        </p:nvCxnSpPr>
        <p:spPr>
          <a:xfrm>
            <a:off x="1835915" y="1491334"/>
            <a:ext cx="662400" cy="1356300"/>
          </a:xfrm>
          <a:prstGeom prst="straightConnector1">
            <a:avLst/>
          </a:prstGeom>
          <a:noFill/>
          <a:ln w="19050" cap="flat" cmpd="sng">
            <a:solidFill>
              <a:srgbClr val="285885"/>
            </a:solidFill>
            <a:prstDash val="solid"/>
            <a:miter lim="800000"/>
            <a:headEnd type="none" w="sm" len="sm"/>
            <a:tailEnd type="triangle" w="med" len="med"/>
          </a:ln>
        </p:spPr>
      </p:cxnSp>
      <p:cxnSp>
        <p:nvCxnSpPr>
          <p:cNvPr id="299" name="Google Shape;299;p33"/>
          <p:cNvCxnSpPr/>
          <p:nvPr/>
        </p:nvCxnSpPr>
        <p:spPr>
          <a:xfrm>
            <a:off x="3275340" y="1492771"/>
            <a:ext cx="387600" cy="727200"/>
          </a:xfrm>
          <a:prstGeom prst="straightConnector1">
            <a:avLst/>
          </a:prstGeom>
          <a:noFill/>
          <a:ln w="19050" cap="flat" cmpd="sng">
            <a:solidFill>
              <a:srgbClr val="285885"/>
            </a:solidFill>
            <a:prstDash val="solid"/>
            <a:miter lim="800000"/>
            <a:headEnd type="none" w="sm" len="sm"/>
            <a:tailEnd type="triangle" w="med" len="med"/>
          </a:ln>
        </p:spPr>
      </p:cxnSp>
      <p:sp>
        <p:nvSpPr>
          <p:cNvPr id="300" name="Google Shape;300;p33"/>
          <p:cNvSpPr/>
          <p:nvPr/>
        </p:nvSpPr>
        <p:spPr>
          <a:xfrm>
            <a:off x="-29850" y="4879800"/>
            <a:ext cx="9203700" cy="263700"/>
          </a:xfrm>
          <a:prstGeom prst="rect">
            <a:avLst/>
          </a:prstGeom>
          <a:solidFill>
            <a:srgbClr val="F0CA4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cxnSp>
        <p:nvCxnSpPr>
          <p:cNvPr id="301" name="Google Shape;301;p33"/>
          <p:cNvCxnSpPr/>
          <p:nvPr/>
        </p:nvCxnSpPr>
        <p:spPr>
          <a:xfrm flipH="1">
            <a:off x="8030815" y="1489896"/>
            <a:ext cx="734700" cy="2240700"/>
          </a:xfrm>
          <a:prstGeom prst="straightConnector1">
            <a:avLst/>
          </a:prstGeom>
          <a:noFill/>
          <a:ln w="19050" cap="flat" cmpd="sng">
            <a:solidFill>
              <a:srgbClr val="285885"/>
            </a:solidFill>
            <a:prstDash val="solid"/>
            <a:miter lim="800000"/>
            <a:headEnd type="none" w="sm" len="sm"/>
            <a:tailEnd type="triangle" w="med" len="med"/>
          </a:ln>
        </p:spPr>
      </p:cxnSp>
      <p:cxnSp>
        <p:nvCxnSpPr>
          <p:cNvPr id="302" name="Google Shape;302;p33"/>
          <p:cNvCxnSpPr/>
          <p:nvPr/>
        </p:nvCxnSpPr>
        <p:spPr>
          <a:xfrm flipH="1">
            <a:off x="7261040" y="1495234"/>
            <a:ext cx="568200" cy="1348500"/>
          </a:xfrm>
          <a:prstGeom prst="straightConnector1">
            <a:avLst/>
          </a:prstGeom>
          <a:noFill/>
          <a:ln w="19050" cap="flat" cmpd="sng">
            <a:solidFill>
              <a:srgbClr val="285885"/>
            </a:solidFill>
            <a:prstDash val="solid"/>
            <a:miter lim="800000"/>
            <a:headEnd type="none" w="sm" len="sm"/>
            <a:tailEnd type="triangle" w="med" len="med"/>
          </a:ln>
        </p:spPr>
      </p:cxnSp>
      <p:cxnSp>
        <p:nvCxnSpPr>
          <p:cNvPr id="303" name="Google Shape;303;p33"/>
          <p:cNvCxnSpPr/>
          <p:nvPr/>
        </p:nvCxnSpPr>
        <p:spPr>
          <a:xfrm flipH="1">
            <a:off x="6108540" y="1431621"/>
            <a:ext cx="389400" cy="788400"/>
          </a:xfrm>
          <a:prstGeom prst="straightConnector1">
            <a:avLst/>
          </a:prstGeom>
          <a:noFill/>
          <a:ln w="19050" cap="flat" cmpd="sng">
            <a:solidFill>
              <a:srgbClr val="285885"/>
            </a:solidFill>
            <a:prstDash val="solid"/>
            <a:miter lim="800000"/>
            <a:headEnd type="none" w="sm" len="sm"/>
            <a:tailEnd type="triangle" w="med" len="med"/>
          </a:ln>
        </p:spPr>
      </p:cxnSp>
      <p:sp>
        <p:nvSpPr>
          <p:cNvPr id="304" name="Google Shape;304;p33"/>
          <p:cNvSpPr txBox="1"/>
          <p:nvPr/>
        </p:nvSpPr>
        <p:spPr>
          <a:xfrm>
            <a:off x="3585765" y="2254171"/>
            <a:ext cx="2668200" cy="369300"/>
          </a:xfrm>
          <a:prstGeom prst="rect">
            <a:avLst/>
          </a:prstGeom>
          <a:solidFill>
            <a:srgbClr val="CCCCCC"/>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200"/>
              <a:buFont typeface="Arial"/>
              <a:buNone/>
            </a:pPr>
            <a:r>
              <a:rPr lang="en" sz="1800" i="0" u="none" strike="noStrike" cap="none">
                <a:solidFill>
                  <a:schemeClr val="dk1"/>
                </a:solidFill>
                <a:latin typeface="Open Sans"/>
                <a:ea typeface="Open Sans"/>
                <a:cs typeface="Open Sans"/>
                <a:sym typeface="Open Sans"/>
              </a:rPr>
              <a:t>campus administrator,</a:t>
            </a:r>
            <a:endParaRPr sz="1800" i="0" u="none" strike="noStrike" cap="none">
              <a:solidFill>
                <a:schemeClr val="dk1"/>
              </a:solidFill>
              <a:latin typeface="Open Sans"/>
              <a:ea typeface="Open Sans"/>
              <a:cs typeface="Open Sans"/>
              <a:sym typeface="Open Sans"/>
            </a:endParaRPr>
          </a:p>
        </p:txBody>
      </p:sp>
      <p:sp>
        <p:nvSpPr>
          <p:cNvPr id="305" name="Google Shape;305;p33"/>
          <p:cNvSpPr txBox="1"/>
          <p:nvPr/>
        </p:nvSpPr>
        <p:spPr>
          <a:xfrm>
            <a:off x="1940715" y="2850518"/>
            <a:ext cx="5958300" cy="636600"/>
          </a:xfrm>
          <a:prstGeom prst="rect">
            <a:avLst/>
          </a:prstGeom>
          <a:solidFill>
            <a:srgbClr val="CCCCCC"/>
          </a:solidFill>
          <a:ln>
            <a:noFill/>
          </a:ln>
        </p:spPr>
        <p:txBody>
          <a:bodyPr spcFirstLastPara="1" wrap="square" lIns="91425" tIns="45700" rIns="91425" bIns="45700" anchor="t" anchorCtr="0">
            <a:noAutofit/>
          </a:bodyPr>
          <a:lstStyle/>
          <a:p>
            <a:pPr marL="180975" marR="0" lvl="1" indent="0" algn="ctr" rtl="0">
              <a:lnSpc>
                <a:spcPct val="100000"/>
              </a:lnSpc>
              <a:spcBef>
                <a:spcPts val="0"/>
              </a:spcBef>
              <a:spcAft>
                <a:spcPts val="0"/>
              </a:spcAft>
              <a:buClr>
                <a:srgbClr val="000000"/>
              </a:buClr>
              <a:buSzPts val="2200"/>
              <a:buFont typeface="Arial"/>
              <a:buNone/>
            </a:pPr>
            <a:r>
              <a:rPr lang="en" sz="1800" i="0" u="none" strike="noStrike" cap="none">
                <a:solidFill>
                  <a:schemeClr val="dk1"/>
                </a:solidFill>
                <a:latin typeface="Open Sans"/>
                <a:ea typeface="Open Sans"/>
                <a:cs typeface="Open Sans"/>
                <a:sym typeface="Open Sans"/>
              </a:rPr>
              <a:t>Parent or guardian of a current </a:t>
            </a:r>
            <a:r>
              <a:rPr lang="en" sz="1800">
                <a:solidFill>
                  <a:schemeClr val="dk1"/>
                </a:solidFill>
                <a:latin typeface="Open Sans"/>
                <a:ea typeface="Open Sans"/>
                <a:cs typeface="Open Sans"/>
                <a:sym typeface="Open Sans"/>
              </a:rPr>
              <a:t>emergent bilingual student</a:t>
            </a:r>
            <a:r>
              <a:rPr lang="en" sz="1800" i="0" u="none" strike="noStrike" cap="none">
                <a:solidFill>
                  <a:schemeClr val="dk1"/>
                </a:solidFill>
                <a:latin typeface="Open Sans"/>
                <a:ea typeface="Open Sans"/>
                <a:cs typeface="Open Sans"/>
                <a:sym typeface="Open Sans"/>
              </a:rPr>
              <a:t> participating in a bilingual or ESL program, and</a:t>
            </a:r>
            <a:endParaRPr sz="1000" i="0" u="none" strike="noStrike" cap="none">
              <a:solidFill>
                <a:schemeClr val="dk1"/>
              </a:solidFill>
              <a:latin typeface="Open Sans"/>
              <a:ea typeface="Open Sans"/>
              <a:cs typeface="Open Sans"/>
              <a:sym typeface="Open Sans"/>
            </a:endParaRPr>
          </a:p>
        </p:txBody>
      </p:sp>
      <p:sp>
        <p:nvSpPr>
          <p:cNvPr id="306" name="Google Shape;306;p33"/>
          <p:cNvSpPr txBox="1"/>
          <p:nvPr/>
        </p:nvSpPr>
        <p:spPr>
          <a:xfrm>
            <a:off x="193541" y="3889846"/>
            <a:ext cx="17031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700" b="1" i="0" u="none" strike="noStrike" cap="none">
              <a:solidFill>
                <a:srgbClr val="323F4F"/>
              </a:solidFill>
              <a:latin typeface="Calibri"/>
              <a:ea typeface="Calibri"/>
              <a:cs typeface="Calibri"/>
              <a:sym typeface="Calibri"/>
            </a:endParaRPr>
          </a:p>
        </p:txBody>
      </p:sp>
      <p:grpSp>
        <p:nvGrpSpPr>
          <p:cNvPr id="307" name="Google Shape;307;p33"/>
          <p:cNvGrpSpPr/>
          <p:nvPr/>
        </p:nvGrpSpPr>
        <p:grpSpPr>
          <a:xfrm>
            <a:off x="1613303" y="3762046"/>
            <a:ext cx="6613125" cy="369300"/>
            <a:chOff x="1483750" y="3875788"/>
            <a:chExt cx="6613125" cy="369300"/>
          </a:xfrm>
        </p:grpSpPr>
        <p:sp>
          <p:nvSpPr>
            <p:cNvPr id="308" name="Google Shape;308;p33"/>
            <p:cNvSpPr txBox="1"/>
            <p:nvPr/>
          </p:nvSpPr>
          <p:spPr>
            <a:xfrm>
              <a:off x="1483750" y="3875788"/>
              <a:ext cx="3366600" cy="369300"/>
            </a:xfrm>
            <a:prstGeom prst="rect">
              <a:avLst/>
            </a:prstGeom>
            <a:solidFill>
              <a:srgbClr val="CCCCCC"/>
            </a:solidFill>
            <a:ln>
              <a:noFill/>
            </a:ln>
          </p:spPr>
          <p:txBody>
            <a:bodyPr spcFirstLastPara="1" wrap="square" lIns="91425" tIns="45700" rIns="91425" bIns="45700" anchor="t" anchorCtr="0">
              <a:noAutofit/>
            </a:bodyPr>
            <a:lstStyle/>
            <a:p>
              <a:pPr marL="180975" marR="0" lvl="1" indent="0" algn="ctr" rtl="0">
                <a:lnSpc>
                  <a:spcPct val="100000"/>
                </a:lnSpc>
                <a:spcBef>
                  <a:spcPts val="0"/>
                </a:spcBef>
                <a:spcAft>
                  <a:spcPts val="0"/>
                </a:spcAft>
                <a:buClr>
                  <a:srgbClr val="000000"/>
                </a:buClr>
                <a:buSzPts val="2200"/>
                <a:buFont typeface="Arial"/>
                <a:buNone/>
              </a:pPr>
              <a:r>
                <a:rPr lang="en" sz="1800" i="0" u="none" strike="noStrike" cap="none">
                  <a:solidFill>
                    <a:schemeClr val="dk1"/>
                  </a:solidFill>
                  <a:latin typeface="Open Sans"/>
                  <a:ea typeface="Open Sans"/>
                  <a:cs typeface="Open Sans"/>
                  <a:sym typeface="Open Sans"/>
                </a:rPr>
                <a:t>certified bilingual </a:t>
              </a:r>
              <a:r>
                <a:rPr lang="en" sz="1800">
                  <a:solidFill>
                    <a:schemeClr val="dk1"/>
                  </a:solidFill>
                  <a:latin typeface="Open Sans"/>
                  <a:ea typeface="Open Sans"/>
                  <a:cs typeface="Open Sans"/>
                  <a:sym typeface="Open Sans"/>
                </a:rPr>
                <a:t>teacher</a:t>
              </a:r>
              <a:r>
                <a:rPr lang="en" sz="1800" i="0" u="none" strike="noStrike" cap="none">
                  <a:solidFill>
                    <a:schemeClr val="dk1"/>
                  </a:solidFill>
                  <a:latin typeface="Open Sans"/>
                  <a:ea typeface="Open Sans"/>
                  <a:cs typeface="Open Sans"/>
                  <a:sym typeface="Open Sans"/>
                </a:rPr>
                <a:t>.</a:t>
              </a:r>
              <a:br>
                <a:rPr lang="en" sz="1800" i="0" u="none" strike="noStrike" cap="none">
                  <a:solidFill>
                    <a:schemeClr val="dk1"/>
                  </a:solidFill>
                  <a:latin typeface="Open Sans"/>
                  <a:ea typeface="Open Sans"/>
                  <a:cs typeface="Open Sans"/>
                  <a:sym typeface="Open Sans"/>
                </a:rPr>
              </a:br>
              <a:endParaRPr sz="1800" i="0" u="none" strike="noStrike" cap="none">
                <a:solidFill>
                  <a:schemeClr val="dk1"/>
                </a:solidFill>
                <a:latin typeface="Open Sans"/>
                <a:ea typeface="Open Sans"/>
                <a:cs typeface="Open Sans"/>
                <a:sym typeface="Open Sans"/>
              </a:endParaRPr>
            </a:p>
          </p:txBody>
        </p:sp>
        <p:sp>
          <p:nvSpPr>
            <p:cNvPr id="309" name="Google Shape;309;p33"/>
            <p:cNvSpPr txBox="1"/>
            <p:nvPr/>
          </p:nvSpPr>
          <p:spPr>
            <a:xfrm>
              <a:off x="5259475" y="3875788"/>
              <a:ext cx="2837400" cy="369300"/>
            </a:xfrm>
            <a:prstGeom prst="rect">
              <a:avLst/>
            </a:prstGeom>
            <a:solidFill>
              <a:srgbClr val="CCCCCC"/>
            </a:solidFill>
            <a:ln>
              <a:noFill/>
            </a:ln>
          </p:spPr>
          <p:txBody>
            <a:bodyPr spcFirstLastPara="1" wrap="square" lIns="91425" tIns="45700" rIns="91425" bIns="45700" anchor="t" anchorCtr="0">
              <a:noAutofit/>
            </a:bodyPr>
            <a:lstStyle/>
            <a:p>
              <a:pPr marL="180975" marR="0" lvl="1" indent="0" algn="ctr" rtl="0">
                <a:lnSpc>
                  <a:spcPct val="100000"/>
                </a:lnSpc>
                <a:spcBef>
                  <a:spcPts val="0"/>
                </a:spcBef>
                <a:spcAft>
                  <a:spcPts val="0"/>
                </a:spcAft>
                <a:buClr>
                  <a:srgbClr val="000000"/>
                </a:buClr>
                <a:buSzPts val="2200"/>
                <a:buFont typeface="Arial"/>
                <a:buNone/>
              </a:pPr>
              <a:r>
                <a:rPr lang="en" sz="1800" i="0" u="none" strike="noStrike" cap="none">
                  <a:solidFill>
                    <a:schemeClr val="dk1"/>
                  </a:solidFill>
                  <a:latin typeface="Open Sans"/>
                  <a:ea typeface="Open Sans"/>
                  <a:cs typeface="Open Sans"/>
                  <a:sym typeface="Open Sans"/>
                </a:rPr>
                <a:t>certified ESL teacher.</a:t>
              </a:r>
              <a:endParaRPr sz="1800" i="0" u="none" strike="noStrike" cap="none">
                <a:solidFill>
                  <a:schemeClr val="dk1"/>
                </a:solidFill>
                <a:latin typeface="Open Sans"/>
                <a:ea typeface="Open Sans"/>
                <a:cs typeface="Open Sans"/>
                <a:sym typeface="Open Sans"/>
              </a:endParaRPr>
            </a:p>
          </p:txBody>
        </p:sp>
      </p:grpSp>
      <p:sp>
        <p:nvSpPr>
          <p:cNvPr id="310" name="Google Shape;310;p33"/>
          <p:cNvSpPr txBox="1"/>
          <p:nvPr/>
        </p:nvSpPr>
        <p:spPr>
          <a:xfrm>
            <a:off x="0" y="4854153"/>
            <a:ext cx="3562500" cy="254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900">
                <a:solidFill>
                  <a:schemeClr val="dk1"/>
                </a:solidFill>
                <a:latin typeface="Open Sans"/>
                <a:ea typeface="Open Sans"/>
                <a:cs typeface="Open Sans"/>
                <a:sym typeface="Open Sans"/>
              </a:rPr>
              <a:t>Copyright © 2025. Texas Education Agency.</a:t>
            </a:r>
            <a:endParaRPr sz="600">
              <a:solidFill>
                <a:schemeClr val="dk1"/>
              </a:solidFill>
              <a:latin typeface="Open Sans"/>
              <a:ea typeface="Open Sans"/>
              <a:cs typeface="Open Sans"/>
              <a:sym typeface="Open Sans"/>
            </a:endParaRPr>
          </a:p>
        </p:txBody>
      </p:sp>
      <p:sp>
        <p:nvSpPr>
          <p:cNvPr id="311" name="Google Shape;311;p33"/>
          <p:cNvSpPr/>
          <p:nvPr/>
        </p:nvSpPr>
        <p:spPr>
          <a:xfrm>
            <a:off x="1613265" y="4344709"/>
            <a:ext cx="6613200" cy="312000"/>
          </a:xfrm>
          <a:prstGeom prst="round2DiagRect">
            <a:avLst>
              <a:gd name="adj1" fmla="val 16667"/>
              <a:gd name="adj2" fmla="val 0"/>
            </a:avLst>
          </a:prstGeom>
          <a:solidFill>
            <a:srgbClr val="1B588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800"/>
              <a:buFont typeface="Arial"/>
              <a:buNone/>
            </a:pPr>
            <a:r>
              <a:rPr lang="en" sz="1700" b="1" i="1">
                <a:solidFill>
                  <a:schemeClr val="lt1"/>
                </a:solidFill>
                <a:latin typeface="Open Sans"/>
                <a:ea typeface="Open Sans"/>
                <a:cs typeface="Open Sans"/>
                <a:sym typeface="Open Sans"/>
              </a:rPr>
              <a:t>All members must be present!</a:t>
            </a:r>
            <a:endParaRPr sz="1700" b="1">
              <a:solidFill>
                <a:schemeClr val="lt1"/>
              </a:solidFill>
              <a:latin typeface="Open Sans"/>
              <a:ea typeface="Open Sans"/>
              <a:cs typeface="Open Sans"/>
              <a:sym typeface="Open Sans"/>
            </a:endParaRPr>
          </a:p>
        </p:txBody>
      </p:sp>
      <p:cxnSp>
        <p:nvCxnSpPr>
          <p:cNvPr id="312" name="Google Shape;312;p33"/>
          <p:cNvCxnSpPr/>
          <p:nvPr/>
        </p:nvCxnSpPr>
        <p:spPr>
          <a:xfrm>
            <a:off x="1079915" y="1495446"/>
            <a:ext cx="756000" cy="2229600"/>
          </a:xfrm>
          <a:prstGeom prst="straightConnector1">
            <a:avLst/>
          </a:prstGeom>
          <a:noFill/>
          <a:ln w="19050" cap="flat" cmpd="sng">
            <a:solidFill>
              <a:srgbClr val="285885"/>
            </a:solidFill>
            <a:prstDash val="solid"/>
            <a:miter lim="800000"/>
            <a:headEnd type="none" w="sm" len="sm"/>
            <a:tailEnd type="triangle" w="med" len="med"/>
          </a:ln>
        </p:spPr>
      </p:cxnSp>
      <p:grpSp>
        <p:nvGrpSpPr>
          <p:cNvPr id="313" name="Google Shape;313;p33"/>
          <p:cNvGrpSpPr/>
          <p:nvPr/>
        </p:nvGrpSpPr>
        <p:grpSpPr>
          <a:xfrm>
            <a:off x="885964" y="869507"/>
            <a:ext cx="8067801" cy="636600"/>
            <a:chOff x="756424" y="1007036"/>
            <a:chExt cx="8067801" cy="636600"/>
          </a:xfrm>
        </p:grpSpPr>
        <p:sp>
          <p:nvSpPr>
            <p:cNvPr id="314" name="Google Shape;314;p33"/>
            <p:cNvSpPr txBox="1"/>
            <p:nvPr/>
          </p:nvSpPr>
          <p:spPr>
            <a:xfrm>
              <a:off x="756424" y="1007036"/>
              <a:ext cx="2668200" cy="636600"/>
            </a:xfrm>
            <a:prstGeom prst="rect">
              <a:avLst/>
            </a:prstGeom>
            <a:solidFill>
              <a:srgbClr val="0563C1"/>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200"/>
                <a:buFont typeface="Arial"/>
                <a:buNone/>
              </a:pPr>
              <a:r>
                <a:rPr lang="en" sz="1900" i="0" u="none" strike="noStrike" cap="none">
                  <a:solidFill>
                    <a:schemeClr val="lt1"/>
                  </a:solidFill>
                  <a:latin typeface="Open Sans"/>
                  <a:ea typeface="Open Sans"/>
                  <a:cs typeface="Open Sans"/>
                  <a:sym typeface="Open Sans"/>
                </a:rPr>
                <a:t>The </a:t>
              </a:r>
              <a:r>
                <a:rPr lang="en" sz="1900" b="1" i="0" u="none" strike="noStrike" cap="none">
                  <a:solidFill>
                    <a:schemeClr val="lt1"/>
                  </a:solidFill>
                  <a:latin typeface="Open Sans"/>
                  <a:ea typeface="Open Sans"/>
                  <a:cs typeface="Open Sans"/>
                  <a:sym typeface="Open Sans"/>
                </a:rPr>
                <a:t>bilingual LPAC </a:t>
              </a:r>
              <a:r>
                <a:rPr lang="en" sz="1900" i="0" u="none" strike="noStrike" cap="none">
                  <a:solidFill>
                    <a:schemeClr val="lt1"/>
                  </a:solidFill>
                  <a:latin typeface="Open Sans"/>
                  <a:ea typeface="Open Sans"/>
                  <a:cs typeface="Open Sans"/>
                  <a:sym typeface="Open Sans"/>
                </a:rPr>
                <a:t>is composed of a</a:t>
              </a:r>
              <a:endParaRPr sz="1100" i="0" u="none" strike="noStrike" cap="none">
                <a:solidFill>
                  <a:schemeClr val="lt1"/>
                </a:solidFill>
                <a:latin typeface="Open Sans"/>
                <a:ea typeface="Open Sans"/>
                <a:cs typeface="Open Sans"/>
                <a:sym typeface="Open Sans"/>
              </a:endParaRPr>
            </a:p>
          </p:txBody>
        </p:sp>
        <p:sp>
          <p:nvSpPr>
            <p:cNvPr id="315" name="Google Shape;315;p33"/>
            <p:cNvSpPr txBox="1"/>
            <p:nvPr/>
          </p:nvSpPr>
          <p:spPr>
            <a:xfrm>
              <a:off x="6084925" y="1007036"/>
              <a:ext cx="2739300" cy="636600"/>
            </a:xfrm>
            <a:prstGeom prst="rect">
              <a:avLst/>
            </a:prstGeom>
            <a:solidFill>
              <a:srgbClr val="ECCA52"/>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200"/>
                <a:buFont typeface="Arial"/>
                <a:buNone/>
              </a:pPr>
              <a:r>
                <a:rPr lang="en" sz="1900" i="0" u="none" strike="noStrike" cap="none">
                  <a:solidFill>
                    <a:schemeClr val="dk1"/>
                  </a:solidFill>
                  <a:latin typeface="Open Sans"/>
                  <a:ea typeface="Open Sans"/>
                  <a:cs typeface="Open Sans"/>
                  <a:sym typeface="Open Sans"/>
                </a:rPr>
                <a:t>The </a:t>
              </a:r>
              <a:r>
                <a:rPr lang="en" sz="1900" b="1" i="0" u="none" strike="noStrike" cap="none">
                  <a:solidFill>
                    <a:schemeClr val="dk1"/>
                  </a:solidFill>
                  <a:latin typeface="Open Sans"/>
                  <a:ea typeface="Open Sans"/>
                  <a:cs typeface="Open Sans"/>
                  <a:sym typeface="Open Sans"/>
                </a:rPr>
                <a:t>ESL</a:t>
              </a:r>
              <a:r>
                <a:rPr lang="en" sz="1900" i="0" u="none" strike="noStrike" cap="none">
                  <a:solidFill>
                    <a:schemeClr val="dk1"/>
                  </a:solidFill>
                  <a:latin typeface="Open Sans"/>
                  <a:ea typeface="Open Sans"/>
                  <a:cs typeface="Open Sans"/>
                  <a:sym typeface="Open Sans"/>
                </a:rPr>
                <a:t> </a:t>
              </a:r>
              <a:r>
                <a:rPr lang="en" sz="1900" b="1" i="0" u="none" strike="noStrike" cap="none">
                  <a:solidFill>
                    <a:schemeClr val="dk1"/>
                  </a:solidFill>
                  <a:latin typeface="Open Sans"/>
                  <a:ea typeface="Open Sans"/>
                  <a:cs typeface="Open Sans"/>
                  <a:sym typeface="Open Sans"/>
                </a:rPr>
                <a:t>LPAC </a:t>
              </a:r>
              <a:r>
                <a:rPr lang="en" sz="1900" i="0" u="none" strike="noStrike" cap="none">
                  <a:solidFill>
                    <a:schemeClr val="dk1"/>
                  </a:solidFill>
                  <a:latin typeface="Open Sans"/>
                  <a:ea typeface="Open Sans"/>
                  <a:cs typeface="Open Sans"/>
                  <a:sym typeface="Open Sans"/>
                </a:rPr>
                <a:t>is composed of a</a:t>
              </a:r>
              <a:endParaRPr sz="1100" i="0" u="none" strike="noStrike" cap="none">
                <a:solidFill>
                  <a:schemeClr val="dk1"/>
                </a:solidFill>
                <a:latin typeface="Open Sans"/>
                <a:ea typeface="Open Sans"/>
                <a:cs typeface="Open Sans"/>
                <a:sym typeface="Open Sans"/>
              </a:endParaRPr>
            </a:p>
          </p:txBody>
        </p:sp>
      </p:grpSp>
      <p:sp>
        <p:nvSpPr>
          <p:cNvPr id="316" name="Google Shape;316;p33"/>
          <p:cNvSpPr txBox="1">
            <a:spLocks noGrp="1"/>
          </p:cNvSpPr>
          <p:nvPr>
            <p:ph type="sldNum" idx="12"/>
          </p:nvPr>
        </p:nvSpPr>
        <p:spPr>
          <a:xfrm>
            <a:off x="8472458" y="48156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sz="900">
                <a:latin typeface="Open Sans"/>
                <a:ea typeface="Open Sans"/>
                <a:cs typeface="Open Sans"/>
                <a:sym typeface="Open Sans"/>
              </a:rPr>
              <a:t>20</a:t>
            </a:fld>
            <a:endParaRPr sz="900">
              <a:latin typeface="Open Sans"/>
              <a:ea typeface="Open Sans"/>
              <a:cs typeface="Open Sans"/>
              <a:sym typeface="Open Sans"/>
            </a:endParaRPr>
          </a:p>
        </p:txBody>
      </p:sp>
      <p:pic>
        <p:nvPicPr>
          <p:cNvPr id="317" name="Google Shape;317;p33" title="LPAC Logo Updated.png"/>
          <p:cNvPicPr preferRelativeResize="0"/>
          <p:nvPr/>
        </p:nvPicPr>
        <p:blipFill>
          <a:blip r:embed="rId4">
            <a:alphaModFix/>
          </a:blip>
          <a:stretch>
            <a:fillRect/>
          </a:stretch>
        </p:blipFill>
        <p:spPr>
          <a:xfrm>
            <a:off x="7043352" y="54148"/>
            <a:ext cx="2062949" cy="5865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pic>
        <p:nvPicPr>
          <p:cNvPr id="3" name="Google Shape;99;p16">
            <a:extLst>
              <a:ext uri="{FF2B5EF4-FFF2-40B4-BE49-F238E27FC236}">
                <a16:creationId xmlns:a16="http://schemas.microsoft.com/office/drawing/2014/main" id="{0ED47186-011E-B15A-56CD-0D978878A7BC}"/>
              </a:ext>
            </a:extLst>
          </p:cNvPr>
          <p:cNvPicPr preferRelativeResize="0"/>
          <p:nvPr/>
        </p:nvPicPr>
        <p:blipFill rotWithShape="1">
          <a:blip r:embed="rId3">
            <a:alphaModFix/>
          </a:blip>
          <a:srcRect l="11801" t="87858" r="33153"/>
          <a:stretch/>
        </p:blipFill>
        <p:spPr>
          <a:xfrm rot="5400000">
            <a:off x="-2283375" y="2253449"/>
            <a:ext cx="5143500" cy="636601"/>
          </a:xfrm>
          <a:prstGeom prst="rect">
            <a:avLst/>
          </a:prstGeom>
          <a:noFill/>
          <a:ln>
            <a:noFill/>
          </a:ln>
        </p:spPr>
      </p:pic>
      <p:sp>
        <p:nvSpPr>
          <p:cNvPr id="322" name="Google Shape;322;p34"/>
          <p:cNvSpPr/>
          <p:nvPr/>
        </p:nvSpPr>
        <p:spPr>
          <a:xfrm>
            <a:off x="-29926" y="0"/>
            <a:ext cx="4941226" cy="636600"/>
          </a:xfrm>
          <a:prstGeom prst="round2DiagRect">
            <a:avLst>
              <a:gd name="adj1" fmla="val 16667"/>
              <a:gd name="adj2" fmla="val 0"/>
            </a:avLst>
          </a:prstGeom>
          <a:solidFill>
            <a:srgbClr val="F0CA4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23" name="Google Shape;323;p34"/>
          <p:cNvSpPr txBox="1"/>
          <p:nvPr/>
        </p:nvSpPr>
        <p:spPr>
          <a:xfrm>
            <a:off x="-9" y="0"/>
            <a:ext cx="4572009" cy="636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en" sz="2300" b="1" dirty="0">
                <a:solidFill>
                  <a:schemeClr val="dk1"/>
                </a:solidFill>
                <a:latin typeface="Open Sans"/>
                <a:ea typeface="Open Sans"/>
                <a:cs typeface="Open Sans"/>
                <a:sym typeface="Open Sans"/>
              </a:rPr>
              <a:t>LPAC Requirements</a:t>
            </a:r>
            <a:endParaRPr sz="2300" b="1" dirty="0">
              <a:solidFill>
                <a:schemeClr val="dk1"/>
              </a:solidFill>
              <a:latin typeface="Open Sans"/>
              <a:ea typeface="Open Sans"/>
              <a:cs typeface="Open Sans"/>
              <a:sym typeface="Open Sans"/>
            </a:endParaRPr>
          </a:p>
        </p:txBody>
      </p:sp>
      <p:sp>
        <p:nvSpPr>
          <p:cNvPr id="324" name="Google Shape;324;p34"/>
          <p:cNvSpPr/>
          <p:nvPr/>
        </p:nvSpPr>
        <p:spPr>
          <a:xfrm>
            <a:off x="-29850" y="4879800"/>
            <a:ext cx="9203700" cy="263700"/>
          </a:xfrm>
          <a:prstGeom prst="rect">
            <a:avLst/>
          </a:prstGeom>
          <a:solidFill>
            <a:srgbClr val="F0CA4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25" name="Google Shape;325;p34"/>
          <p:cNvSpPr txBox="1"/>
          <p:nvPr/>
        </p:nvSpPr>
        <p:spPr>
          <a:xfrm>
            <a:off x="700825" y="788807"/>
            <a:ext cx="8322950" cy="3946218"/>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rgbClr val="323F4F"/>
              </a:buClr>
              <a:buSzPts val="2600"/>
              <a:buFont typeface="Arial"/>
              <a:buNone/>
            </a:pPr>
            <a:r>
              <a:rPr lang="en" sz="1900" dirty="0">
                <a:solidFill>
                  <a:schemeClr val="dk1"/>
                </a:solidFill>
                <a:latin typeface="Open Sans"/>
                <a:ea typeface="Open Sans"/>
                <a:cs typeface="Open Sans"/>
                <a:sym typeface="Open Sans"/>
              </a:rPr>
              <a:t>Upon their </a:t>
            </a:r>
            <a:r>
              <a:rPr lang="en" sz="1900" b="1" dirty="0">
                <a:solidFill>
                  <a:schemeClr val="dk1"/>
                </a:solidFill>
                <a:latin typeface="Open Sans"/>
                <a:ea typeface="Open Sans"/>
                <a:cs typeface="Open Sans"/>
                <a:sym typeface="Open Sans"/>
              </a:rPr>
              <a:t>initial enrollment </a:t>
            </a:r>
            <a:r>
              <a:rPr lang="en" sz="1900" dirty="0">
                <a:solidFill>
                  <a:schemeClr val="dk1"/>
                </a:solidFill>
                <a:latin typeface="Open Sans"/>
                <a:ea typeface="Open Sans"/>
                <a:cs typeface="Open Sans"/>
                <a:sym typeface="Open Sans"/>
              </a:rPr>
              <a:t>and </a:t>
            </a:r>
            <a:r>
              <a:rPr lang="en" sz="1900" b="1" dirty="0">
                <a:solidFill>
                  <a:schemeClr val="dk1"/>
                </a:solidFill>
                <a:latin typeface="Open Sans"/>
                <a:ea typeface="Open Sans"/>
                <a:cs typeface="Open Sans"/>
                <a:sym typeface="Open Sans"/>
              </a:rPr>
              <a:t>at the end of each school year</a:t>
            </a:r>
            <a:r>
              <a:rPr lang="en" sz="1900" dirty="0">
                <a:solidFill>
                  <a:schemeClr val="dk1"/>
                </a:solidFill>
                <a:latin typeface="Open Sans"/>
                <a:ea typeface="Open Sans"/>
                <a:cs typeface="Open Sans"/>
                <a:sym typeface="Open Sans"/>
              </a:rPr>
              <a:t>, the language proficiency assessment committee shall review all pertinent information on </a:t>
            </a:r>
            <a:r>
              <a:rPr lang="en" sz="1900" u="sng" dirty="0">
                <a:solidFill>
                  <a:schemeClr val="dk1"/>
                </a:solidFill>
                <a:latin typeface="Open Sans"/>
                <a:ea typeface="Open Sans"/>
                <a:cs typeface="Open Sans"/>
                <a:sym typeface="Open Sans"/>
              </a:rPr>
              <a:t>all</a:t>
            </a:r>
            <a:r>
              <a:rPr lang="en" sz="1900" dirty="0">
                <a:solidFill>
                  <a:schemeClr val="dk1"/>
                </a:solidFill>
                <a:latin typeface="Open Sans"/>
                <a:ea typeface="Open Sans"/>
                <a:cs typeface="Open Sans"/>
                <a:sym typeface="Open Sans"/>
              </a:rPr>
              <a:t> emergent bilingual students identified in accordance with §89.1226(f) of this title (relating to Testing and Classification of Students) </a:t>
            </a:r>
            <a:endParaRPr sz="1900" dirty="0">
              <a:solidFill>
                <a:schemeClr val="dk1"/>
              </a:solidFill>
              <a:latin typeface="Open Sans"/>
              <a:ea typeface="Open Sans"/>
              <a:cs typeface="Open Sans"/>
              <a:sym typeface="Open Sans"/>
            </a:endParaRPr>
          </a:p>
          <a:p>
            <a:pPr marL="0" lvl="0" indent="0" algn="l" rtl="0">
              <a:lnSpc>
                <a:spcPct val="90000"/>
              </a:lnSpc>
              <a:spcBef>
                <a:spcPts val="1200"/>
              </a:spcBef>
              <a:spcAft>
                <a:spcPts val="0"/>
              </a:spcAft>
              <a:buClr>
                <a:srgbClr val="323F4F"/>
              </a:buClr>
              <a:buSzPts val="2600"/>
              <a:buFont typeface="Arial"/>
              <a:buNone/>
            </a:pPr>
            <a:r>
              <a:rPr lang="en" sz="1800" dirty="0">
                <a:solidFill>
                  <a:schemeClr val="dk1"/>
                </a:solidFill>
                <a:latin typeface="Open Sans"/>
                <a:ea typeface="Open Sans"/>
                <a:cs typeface="Open Sans"/>
                <a:sym typeface="Open Sans"/>
              </a:rPr>
              <a:t>(1) 	designate the </a:t>
            </a:r>
            <a:r>
              <a:rPr lang="en" sz="1800" b="1" dirty="0">
                <a:solidFill>
                  <a:schemeClr val="dk1"/>
                </a:solidFill>
                <a:latin typeface="Open Sans"/>
                <a:ea typeface="Open Sans"/>
                <a:cs typeface="Open Sans"/>
                <a:sym typeface="Open Sans"/>
              </a:rPr>
              <a:t>language proficiency level </a:t>
            </a:r>
            <a:r>
              <a:rPr lang="en" sz="1800" dirty="0">
                <a:solidFill>
                  <a:schemeClr val="dk1"/>
                </a:solidFill>
                <a:latin typeface="Open Sans"/>
                <a:ea typeface="Open Sans"/>
                <a:cs typeface="Open Sans"/>
                <a:sym typeface="Open Sans"/>
              </a:rPr>
              <a:t>of each emergent 	bilingual student in accordance with the guidelines issued pursuant 	to §89.1226(b)-(f) of this title;</a:t>
            </a:r>
            <a:endParaRPr sz="1800" dirty="0">
              <a:solidFill>
                <a:schemeClr val="dk1"/>
              </a:solidFill>
              <a:latin typeface="Open Sans"/>
              <a:ea typeface="Open Sans"/>
              <a:cs typeface="Open Sans"/>
              <a:sym typeface="Open Sans"/>
            </a:endParaRPr>
          </a:p>
          <a:p>
            <a:pPr marL="0" lvl="0" indent="0" algn="l" rtl="0">
              <a:lnSpc>
                <a:spcPct val="90000"/>
              </a:lnSpc>
              <a:spcBef>
                <a:spcPts val="1200"/>
              </a:spcBef>
              <a:spcAft>
                <a:spcPts val="0"/>
              </a:spcAft>
              <a:buClr>
                <a:srgbClr val="323F4F"/>
              </a:buClr>
              <a:buSzPts val="2600"/>
              <a:buFont typeface="Arial"/>
              <a:buNone/>
            </a:pPr>
            <a:r>
              <a:rPr lang="en" sz="1800" dirty="0">
                <a:solidFill>
                  <a:schemeClr val="dk1"/>
                </a:solidFill>
                <a:latin typeface="Open Sans"/>
                <a:ea typeface="Open Sans"/>
                <a:cs typeface="Open Sans"/>
                <a:sym typeface="Open Sans"/>
              </a:rPr>
              <a:t>(2) 	designate the </a:t>
            </a:r>
            <a:r>
              <a:rPr lang="en" sz="1800" b="1" dirty="0">
                <a:solidFill>
                  <a:schemeClr val="dk1"/>
                </a:solidFill>
                <a:latin typeface="Open Sans"/>
                <a:ea typeface="Open Sans"/>
                <a:cs typeface="Open Sans"/>
                <a:sym typeface="Open Sans"/>
              </a:rPr>
              <a:t>level of academic achievement</a:t>
            </a:r>
            <a:r>
              <a:rPr lang="en" sz="1800" dirty="0">
                <a:solidFill>
                  <a:schemeClr val="dk1"/>
                </a:solidFill>
                <a:latin typeface="Open Sans"/>
                <a:ea typeface="Open Sans"/>
                <a:cs typeface="Open Sans"/>
                <a:sym typeface="Open Sans"/>
              </a:rPr>
              <a:t> of each emergent 	bilingual student;</a:t>
            </a:r>
            <a:endParaRPr sz="1800" dirty="0">
              <a:solidFill>
                <a:schemeClr val="dk1"/>
              </a:solidFill>
              <a:latin typeface="Open Sans"/>
              <a:ea typeface="Open Sans"/>
              <a:cs typeface="Open Sans"/>
              <a:sym typeface="Open Sans"/>
            </a:endParaRPr>
          </a:p>
        </p:txBody>
      </p:sp>
      <p:sp>
        <p:nvSpPr>
          <p:cNvPr id="326" name="Google Shape;326;p34"/>
          <p:cNvSpPr txBox="1"/>
          <p:nvPr/>
        </p:nvSpPr>
        <p:spPr>
          <a:xfrm>
            <a:off x="0" y="4854153"/>
            <a:ext cx="3562500" cy="254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900">
                <a:solidFill>
                  <a:schemeClr val="dk1"/>
                </a:solidFill>
                <a:latin typeface="Open Sans"/>
                <a:ea typeface="Open Sans"/>
                <a:cs typeface="Open Sans"/>
                <a:sym typeface="Open Sans"/>
              </a:rPr>
              <a:t>Copyright © 2025. Texas Education Agency.</a:t>
            </a:r>
            <a:endParaRPr sz="600">
              <a:solidFill>
                <a:schemeClr val="dk1"/>
              </a:solidFill>
              <a:latin typeface="Open Sans"/>
              <a:ea typeface="Open Sans"/>
              <a:cs typeface="Open Sans"/>
              <a:sym typeface="Open Sans"/>
            </a:endParaRPr>
          </a:p>
        </p:txBody>
      </p:sp>
      <p:sp>
        <p:nvSpPr>
          <p:cNvPr id="327" name="Google Shape;327;p34"/>
          <p:cNvSpPr txBox="1">
            <a:spLocks noGrp="1"/>
          </p:cNvSpPr>
          <p:nvPr>
            <p:ph type="sldNum" idx="12"/>
          </p:nvPr>
        </p:nvSpPr>
        <p:spPr>
          <a:xfrm>
            <a:off x="8472458" y="48156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sz="900">
                <a:latin typeface="Open Sans"/>
                <a:ea typeface="Open Sans"/>
                <a:cs typeface="Open Sans"/>
                <a:sym typeface="Open Sans"/>
              </a:rPr>
              <a:t>21</a:t>
            </a:fld>
            <a:endParaRPr sz="900">
              <a:latin typeface="Open Sans"/>
              <a:ea typeface="Open Sans"/>
              <a:cs typeface="Open Sans"/>
              <a:sym typeface="Open Sans"/>
            </a:endParaRPr>
          </a:p>
        </p:txBody>
      </p:sp>
      <p:pic>
        <p:nvPicPr>
          <p:cNvPr id="328" name="Google Shape;328;p34" title="LPAC Logo Updated.png"/>
          <p:cNvPicPr preferRelativeResize="0"/>
          <p:nvPr/>
        </p:nvPicPr>
        <p:blipFill>
          <a:blip r:embed="rId4">
            <a:alphaModFix/>
          </a:blip>
          <a:stretch>
            <a:fillRect/>
          </a:stretch>
        </p:blipFill>
        <p:spPr>
          <a:xfrm>
            <a:off x="7043352" y="54148"/>
            <a:ext cx="2062949" cy="5865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pic>
        <p:nvPicPr>
          <p:cNvPr id="3" name="Google Shape;99;p16">
            <a:extLst>
              <a:ext uri="{FF2B5EF4-FFF2-40B4-BE49-F238E27FC236}">
                <a16:creationId xmlns:a16="http://schemas.microsoft.com/office/drawing/2014/main" id="{3B327C88-7A6D-E7AB-51C3-B6A4EE82A32C}"/>
              </a:ext>
            </a:extLst>
          </p:cNvPr>
          <p:cNvPicPr preferRelativeResize="0"/>
          <p:nvPr/>
        </p:nvPicPr>
        <p:blipFill rotWithShape="1">
          <a:blip r:embed="rId3">
            <a:alphaModFix/>
          </a:blip>
          <a:srcRect l="11801" t="87858" r="33153"/>
          <a:stretch/>
        </p:blipFill>
        <p:spPr>
          <a:xfrm rot="5400000">
            <a:off x="-2283375" y="2253449"/>
            <a:ext cx="5143500" cy="636601"/>
          </a:xfrm>
          <a:prstGeom prst="rect">
            <a:avLst/>
          </a:prstGeom>
          <a:noFill/>
          <a:ln>
            <a:noFill/>
          </a:ln>
        </p:spPr>
      </p:pic>
      <p:sp>
        <p:nvSpPr>
          <p:cNvPr id="333" name="Google Shape;333;p35"/>
          <p:cNvSpPr/>
          <p:nvPr/>
        </p:nvSpPr>
        <p:spPr>
          <a:xfrm>
            <a:off x="-29926" y="0"/>
            <a:ext cx="4941226" cy="636600"/>
          </a:xfrm>
          <a:prstGeom prst="round2DiagRect">
            <a:avLst>
              <a:gd name="adj1" fmla="val 16667"/>
              <a:gd name="adj2" fmla="val 0"/>
            </a:avLst>
          </a:prstGeom>
          <a:solidFill>
            <a:srgbClr val="F0CA4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34" name="Google Shape;334;p35"/>
          <p:cNvSpPr txBox="1"/>
          <p:nvPr/>
        </p:nvSpPr>
        <p:spPr>
          <a:xfrm>
            <a:off x="-29925" y="1"/>
            <a:ext cx="4941226" cy="636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en" sz="2300" b="1" dirty="0">
                <a:solidFill>
                  <a:schemeClr val="dk1"/>
                </a:solidFill>
                <a:latin typeface="Open Sans"/>
                <a:ea typeface="Open Sans"/>
                <a:cs typeface="Open Sans"/>
                <a:sym typeface="Open Sans"/>
              </a:rPr>
              <a:t>LPAC Requirements</a:t>
            </a:r>
            <a:endParaRPr sz="2300" b="1" dirty="0">
              <a:solidFill>
                <a:schemeClr val="dk1"/>
              </a:solidFill>
              <a:latin typeface="Open Sans"/>
              <a:ea typeface="Open Sans"/>
              <a:cs typeface="Open Sans"/>
              <a:sym typeface="Open Sans"/>
            </a:endParaRPr>
          </a:p>
        </p:txBody>
      </p:sp>
      <p:sp>
        <p:nvSpPr>
          <p:cNvPr id="335" name="Google Shape;335;p35"/>
          <p:cNvSpPr/>
          <p:nvPr/>
        </p:nvSpPr>
        <p:spPr>
          <a:xfrm>
            <a:off x="-29850" y="4879800"/>
            <a:ext cx="9203700" cy="263700"/>
          </a:xfrm>
          <a:prstGeom prst="rect">
            <a:avLst/>
          </a:prstGeom>
          <a:solidFill>
            <a:srgbClr val="F0CA4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36" name="Google Shape;336;p35"/>
          <p:cNvSpPr txBox="1"/>
          <p:nvPr/>
        </p:nvSpPr>
        <p:spPr>
          <a:xfrm>
            <a:off x="700824" y="1118330"/>
            <a:ext cx="8308775" cy="3561219"/>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en" sz="1900" dirty="0">
                <a:solidFill>
                  <a:schemeClr val="dk1"/>
                </a:solidFill>
                <a:latin typeface="Open Sans"/>
                <a:ea typeface="Open Sans"/>
                <a:cs typeface="Open Sans"/>
                <a:sym typeface="Open Sans"/>
              </a:rPr>
              <a:t>(3) 	designate, subject to parental approval, </a:t>
            </a:r>
            <a:r>
              <a:rPr lang="en" sz="1900" b="1" dirty="0">
                <a:solidFill>
                  <a:schemeClr val="dk1"/>
                </a:solidFill>
                <a:latin typeface="Open Sans"/>
                <a:ea typeface="Open Sans"/>
                <a:cs typeface="Open Sans"/>
                <a:sym typeface="Open Sans"/>
              </a:rPr>
              <a:t>the initial 	instructional placement</a:t>
            </a:r>
            <a:r>
              <a:rPr lang="en" sz="1900" dirty="0">
                <a:solidFill>
                  <a:schemeClr val="dk1"/>
                </a:solidFill>
                <a:latin typeface="Open Sans"/>
                <a:ea typeface="Open Sans"/>
                <a:cs typeface="Open Sans"/>
                <a:sym typeface="Open Sans"/>
              </a:rPr>
              <a:t> of each emergent bilingual student in 	the required program;</a:t>
            </a:r>
            <a:endParaRPr sz="1900" dirty="0">
              <a:solidFill>
                <a:schemeClr val="dk1"/>
              </a:solidFill>
              <a:latin typeface="Open Sans"/>
              <a:ea typeface="Open Sans"/>
              <a:cs typeface="Open Sans"/>
              <a:sym typeface="Open Sans"/>
            </a:endParaRPr>
          </a:p>
          <a:p>
            <a:pPr marL="0" lvl="0" indent="0" algn="l" rtl="0">
              <a:lnSpc>
                <a:spcPct val="90000"/>
              </a:lnSpc>
              <a:spcBef>
                <a:spcPts val="1200"/>
              </a:spcBef>
              <a:spcAft>
                <a:spcPts val="0"/>
              </a:spcAft>
              <a:buNone/>
            </a:pPr>
            <a:r>
              <a:rPr lang="en" sz="1900" dirty="0">
                <a:solidFill>
                  <a:schemeClr val="dk1"/>
                </a:solidFill>
                <a:latin typeface="Open Sans"/>
                <a:ea typeface="Open Sans"/>
                <a:cs typeface="Open Sans"/>
                <a:sym typeface="Open Sans"/>
              </a:rPr>
              <a:t>(4) 	facilitate the participation of emergent bilingual students in 	</a:t>
            </a:r>
            <a:r>
              <a:rPr lang="en" sz="1900" b="1" dirty="0">
                <a:solidFill>
                  <a:schemeClr val="dk1"/>
                </a:solidFill>
                <a:latin typeface="Open Sans"/>
                <a:ea typeface="Open Sans"/>
                <a:cs typeface="Open Sans"/>
                <a:sym typeface="Open Sans"/>
              </a:rPr>
              <a:t>other special programs </a:t>
            </a:r>
            <a:r>
              <a:rPr lang="en" sz="1900" dirty="0">
                <a:solidFill>
                  <a:schemeClr val="dk1"/>
                </a:solidFill>
                <a:latin typeface="Open Sans"/>
                <a:ea typeface="Open Sans"/>
                <a:cs typeface="Open Sans"/>
                <a:sym typeface="Open Sans"/>
              </a:rPr>
              <a:t>for which they are eligible while 	ensuring full access to the language program services required 	under the TEC, §29.053; and</a:t>
            </a:r>
            <a:endParaRPr sz="1900" dirty="0">
              <a:solidFill>
                <a:schemeClr val="dk1"/>
              </a:solidFill>
              <a:latin typeface="Open Sans"/>
              <a:ea typeface="Open Sans"/>
              <a:cs typeface="Open Sans"/>
              <a:sym typeface="Open Sans"/>
            </a:endParaRPr>
          </a:p>
          <a:p>
            <a:pPr marL="0" lvl="0" indent="0" algn="l" rtl="0">
              <a:lnSpc>
                <a:spcPct val="90000"/>
              </a:lnSpc>
              <a:spcBef>
                <a:spcPts val="2200"/>
              </a:spcBef>
              <a:spcAft>
                <a:spcPts val="0"/>
              </a:spcAft>
              <a:buNone/>
            </a:pPr>
            <a:r>
              <a:rPr lang="en" sz="1900" dirty="0">
                <a:solidFill>
                  <a:schemeClr val="dk1"/>
                </a:solidFill>
                <a:latin typeface="Open Sans"/>
                <a:ea typeface="Open Sans"/>
                <a:cs typeface="Open Sans"/>
                <a:sym typeface="Open Sans"/>
              </a:rPr>
              <a:t>(5) 	</a:t>
            </a:r>
            <a:r>
              <a:rPr lang="en" sz="1900" b="1" dirty="0">
                <a:solidFill>
                  <a:schemeClr val="dk1"/>
                </a:solidFill>
                <a:latin typeface="Open Sans"/>
                <a:ea typeface="Open Sans"/>
                <a:cs typeface="Open Sans"/>
                <a:sym typeface="Open Sans"/>
              </a:rPr>
              <a:t>reclassify students</a:t>
            </a:r>
            <a:r>
              <a:rPr lang="en" sz="1900" dirty="0">
                <a:solidFill>
                  <a:schemeClr val="dk1"/>
                </a:solidFill>
                <a:latin typeface="Open Sans"/>
                <a:ea typeface="Open Sans"/>
                <a:cs typeface="Open Sans"/>
                <a:sym typeface="Open Sans"/>
              </a:rPr>
              <a:t>, at the end of the school year only, as 	English proficient in accordance with the criteria described in 	§89.1226(i).</a:t>
            </a:r>
            <a:endParaRPr sz="1900" dirty="0">
              <a:solidFill>
                <a:schemeClr val="dk1"/>
              </a:solidFill>
              <a:latin typeface="Open Sans"/>
              <a:ea typeface="Open Sans"/>
              <a:cs typeface="Open Sans"/>
              <a:sym typeface="Open Sans"/>
            </a:endParaRPr>
          </a:p>
        </p:txBody>
      </p:sp>
      <p:sp>
        <p:nvSpPr>
          <p:cNvPr id="337" name="Google Shape;337;p35"/>
          <p:cNvSpPr txBox="1"/>
          <p:nvPr/>
        </p:nvSpPr>
        <p:spPr>
          <a:xfrm>
            <a:off x="0" y="4854153"/>
            <a:ext cx="3562500" cy="254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900">
                <a:solidFill>
                  <a:schemeClr val="dk1"/>
                </a:solidFill>
                <a:latin typeface="Open Sans"/>
                <a:ea typeface="Open Sans"/>
                <a:cs typeface="Open Sans"/>
                <a:sym typeface="Open Sans"/>
              </a:rPr>
              <a:t>Copyright © 2025. Texas Education Agency.</a:t>
            </a:r>
            <a:endParaRPr sz="600">
              <a:solidFill>
                <a:schemeClr val="dk1"/>
              </a:solidFill>
              <a:latin typeface="Open Sans"/>
              <a:ea typeface="Open Sans"/>
              <a:cs typeface="Open Sans"/>
              <a:sym typeface="Open Sans"/>
            </a:endParaRPr>
          </a:p>
        </p:txBody>
      </p:sp>
      <p:sp>
        <p:nvSpPr>
          <p:cNvPr id="338" name="Google Shape;338;p35"/>
          <p:cNvSpPr txBox="1">
            <a:spLocks noGrp="1"/>
          </p:cNvSpPr>
          <p:nvPr>
            <p:ph type="sldNum" idx="12"/>
          </p:nvPr>
        </p:nvSpPr>
        <p:spPr>
          <a:xfrm>
            <a:off x="8472458" y="48156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sz="900">
                <a:latin typeface="Open Sans"/>
                <a:ea typeface="Open Sans"/>
                <a:cs typeface="Open Sans"/>
                <a:sym typeface="Open Sans"/>
              </a:rPr>
              <a:t>22</a:t>
            </a:fld>
            <a:endParaRPr sz="900">
              <a:latin typeface="Open Sans"/>
              <a:ea typeface="Open Sans"/>
              <a:cs typeface="Open Sans"/>
              <a:sym typeface="Open Sans"/>
            </a:endParaRPr>
          </a:p>
        </p:txBody>
      </p:sp>
      <p:pic>
        <p:nvPicPr>
          <p:cNvPr id="339" name="Google Shape;339;p35" title="LPAC Logo Updated.png"/>
          <p:cNvPicPr preferRelativeResize="0"/>
          <p:nvPr/>
        </p:nvPicPr>
        <p:blipFill>
          <a:blip r:embed="rId4">
            <a:alphaModFix/>
          </a:blip>
          <a:stretch>
            <a:fillRect/>
          </a:stretch>
        </p:blipFill>
        <p:spPr>
          <a:xfrm>
            <a:off x="7043352" y="54148"/>
            <a:ext cx="2062949" cy="5865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pic>
        <p:nvPicPr>
          <p:cNvPr id="3" name="Google Shape;99;p16">
            <a:extLst>
              <a:ext uri="{FF2B5EF4-FFF2-40B4-BE49-F238E27FC236}">
                <a16:creationId xmlns:a16="http://schemas.microsoft.com/office/drawing/2014/main" id="{CD498E99-5401-C3F0-96B5-AF4058043929}"/>
              </a:ext>
            </a:extLst>
          </p:cNvPr>
          <p:cNvPicPr preferRelativeResize="0"/>
          <p:nvPr/>
        </p:nvPicPr>
        <p:blipFill rotWithShape="1">
          <a:blip r:embed="rId3">
            <a:alphaModFix/>
          </a:blip>
          <a:srcRect l="11801" t="87858" r="33153"/>
          <a:stretch/>
        </p:blipFill>
        <p:spPr>
          <a:xfrm rot="5400000">
            <a:off x="-2283375" y="2253449"/>
            <a:ext cx="5143500" cy="636601"/>
          </a:xfrm>
          <a:prstGeom prst="rect">
            <a:avLst/>
          </a:prstGeom>
          <a:noFill/>
          <a:ln>
            <a:noFill/>
          </a:ln>
        </p:spPr>
      </p:pic>
      <p:sp>
        <p:nvSpPr>
          <p:cNvPr id="344" name="Google Shape;344;p36"/>
          <p:cNvSpPr/>
          <p:nvPr/>
        </p:nvSpPr>
        <p:spPr>
          <a:xfrm>
            <a:off x="-29926" y="0"/>
            <a:ext cx="4941226" cy="636600"/>
          </a:xfrm>
          <a:prstGeom prst="round2DiagRect">
            <a:avLst>
              <a:gd name="adj1" fmla="val 16667"/>
              <a:gd name="adj2" fmla="val 0"/>
            </a:avLst>
          </a:prstGeom>
          <a:solidFill>
            <a:srgbClr val="F0CA4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45" name="Google Shape;345;p36"/>
          <p:cNvSpPr txBox="1"/>
          <p:nvPr/>
        </p:nvSpPr>
        <p:spPr>
          <a:xfrm>
            <a:off x="-9" y="0"/>
            <a:ext cx="4404369" cy="636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en" sz="2300" b="1" dirty="0">
                <a:solidFill>
                  <a:schemeClr val="dk1"/>
                </a:solidFill>
                <a:latin typeface="Open Sans"/>
                <a:ea typeface="Open Sans"/>
                <a:cs typeface="Open Sans"/>
                <a:sym typeface="Open Sans"/>
              </a:rPr>
              <a:t>LPAC Requirements</a:t>
            </a:r>
            <a:endParaRPr sz="2300" b="1" dirty="0">
              <a:solidFill>
                <a:schemeClr val="dk1"/>
              </a:solidFill>
              <a:latin typeface="Open Sans"/>
              <a:ea typeface="Open Sans"/>
              <a:cs typeface="Open Sans"/>
              <a:sym typeface="Open Sans"/>
            </a:endParaRPr>
          </a:p>
        </p:txBody>
      </p:sp>
      <p:sp>
        <p:nvSpPr>
          <p:cNvPr id="346" name="Google Shape;346;p36"/>
          <p:cNvSpPr/>
          <p:nvPr/>
        </p:nvSpPr>
        <p:spPr>
          <a:xfrm>
            <a:off x="-29850" y="4879800"/>
            <a:ext cx="9203700" cy="263700"/>
          </a:xfrm>
          <a:prstGeom prst="rect">
            <a:avLst/>
          </a:prstGeom>
          <a:solidFill>
            <a:srgbClr val="F0CA4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47" name="Google Shape;347;p36"/>
          <p:cNvSpPr txBox="1"/>
          <p:nvPr/>
        </p:nvSpPr>
        <p:spPr>
          <a:xfrm>
            <a:off x="700824" y="1193800"/>
            <a:ext cx="8308775" cy="3485750"/>
          </a:xfrm>
          <a:prstGeom prst="rect">
            <a:avLst/>
          </a:prstGeom>
          <a:noFill/>
          <a:ln>
            <a:noFill/>
          </a:ln>
        </p:spPr>
        <p:txBody>
          <a:bodyPr spcFirstLastPara="1" wrap="square" lIns="91425" tIns="91425" rIns="91425" bIns="91425" anchor="t" anchorCtr="0">
            <a:noAutofit/>
          </a:bodyPr>
          <a:lstStyle/>
          <a:p>
            <a:pPr marL="228600" lvl="0" indent="-184150" algn="l" rtl="0">
              <a:lnSpc>
                <a:spcPct val="100000"/>
              </a:lnSpc>
              <a:spcBef>
                <a:spcPts val="0"/>
              </a:spcBef>
              <a:spcAft>
                <a:spcPts val="0"/>
              </a:spcAft>
              <a:buClr>
                <a:schemeClr val="dk1"/>
              </a:buClr>
              <a:buSzPts val="1900"/>
              <a:buFont typeface="Open Sans"/>
              <a:buChar char="•"/>
            </a:pPr>
            <a:r>
              <a:rPr lang="en" sz="1900" dirty="0">
                <a:solidFill>
                  <a:schemeClr val="dk1"/>
                </a:solidFill>
                <a:latin typeface="Open Sans"/>
                <a:ea typeface="Open Sans"/>
                <a:cs typeface="Open Sans"/>
                <a:sym typeface="Open Sans"/>
              </a:rPr>
              <a:t>All members of the LPAC, including parents or guardians, shall be acting for the school district and shall observe all laws and rules governing confidentiality of information concerning individual students.</a:t>
            </a:r>
            <a:endParaRPr sz="1900" dirty="0">
              <a:solidFill>
                <a:schemeClr val="dk1"/>
              </a:solidFill>
              <a:latin typeface="Open Sans"/>
              <a:ea typeface="Open Sans"/>
              <a:cs typeface="Open Sans"/>
              <a:sym typeface="Open Sans"/>
            </a:endParaRPr>
          </a:p>
          <a:p>
            <a:pPr marL="228600" lvl="0" indent="-184150" algn="l" rtl="0">
              <a:lnSpc>
                <a:spcPct val="100000"/>
              </a:lnSpc>
              <a:spcBef>
                <a:spcPts val="1000"/>
              </a:spcBef>
              <a:spcAft>
                <a:spcPts val="0"/>
              </a:spcAft>
              <a:buClr>
                <a:schemeClr val="dk1"/>
              </a:buClr>
              <a:buSzPts val="1900"/>
              <a:buFont typeface="Open Sans"/>
              <a:buChar char="•"/>
            </a:pPr>
            <a:r>
              <a:rPr lang="en" sz="1900" dirty="0">
                <a:solidFill>
                  <a:schemeClr val="dk1"/>
                </a:solidFill>
                <a:latin typeface="Open Sans"/>
                <a:ea typeface="Open Sans"/>
                <a:cs typeface="Open Sans"/>
                <a:sym typeface="Open Sans"/>
              </a:rPr>
              <a:t>The school district shall be responsible for the orientation and training of all members, including the parents or guardians, of the LPAC.</a:t>
            </a:r>
            <a:endParaRPr sz="1900" dirty="0">
              <a:solidFill>
                <a:schemeClr val="dk1"/>
              </a:solidFill>
              <a:latin typeface="Open Sans"/>
              <a:ea typeface="Open Sans"/>
              <a:cs typeface="Open Sans"/>
              <a:sym typeface="Open Sans"/>
            </a:endParaRPr>
          </a:p>
          <a:p>
            <a:pPr marL="228600" lvl="0" indent="-184150" algn="l" rtl="0">
              <a:lnSpc>
                <a:spcPct val="100000"/>
              </a:lnSpc>
              <a:spcBef>
                <a:spcPts val="1000"/>
              </a:spcBef>
              <a:spcAft>
                <a:spcPts val="0"/>
              </a:spcAft>
              <a:buClr>
                <a:schemeClr val="dk1"/>
              </a:buClr>
              <a:buSzPts val="1900"/>
              <a:buFont typeface="Open Sans"/>
              <a:buChar char="•"/>
            </a:pPr>
            <a:r>
              <a:rPr lang="en" sz="1900" dirty="0">
                <a:solidFill>
                  <a:schemeClr val="dk1"/>
                </a:solidFill>
                <a:latin typeface="Open Sans"/>
                <a:ea typeface="Open Sans"/>
                <a:cs typeface="Open Sans"/>
                <a:sym typeface="Open Sans"/>
              </a:rPr>
              <a:t>All LPAC records must be maintained for five years after reclassification. The five-year period begins at the first year of monitoring. </a:t>
            </a:r>
            <a:endParaRPr sz="1900" dirty="0">
              <a:solidFill>
                <a:schemeClr val="dk1"/>
              </a:solidFill>
              <a:latin typeface="Open Sans"/>
              <a:ea typeface="Open Sans"/>
              <a:cs typeface="Open Sans"/>
              <a:sym typeface="Open Sans"/>
            </a:endParaRPr>
          </a:p>
        </p:txBody>
      </p:sp>
      <p:sp>
        <p:nvSpPr>
          <p:cNvPr id="348" name="Google Shape;348;p36"/>
          <p:cNvSpPr txBox="1"/>
          <p:nvPr/>
        </p:nvSpPr>
        <p:spPr>
          <a:xfrm>
            <a:off x="0" y="4854153"/>
            <a:ext cx="3562500" cy="254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900">
                <a:solidFill>
                  <a:schemeClr val="dk1"/>
                </a:solidFill>
                <a:latin typeface="Open Sans"/>
                <a:ea typeface="Open Sans"/>
                <a:cs typeface="Open Sans"/>
                <a:sym typeface="Open Sans"/>
              </a:rPr>
              <a:t>Copyright © 2025. Texas Education Agency.</a:t>
            </a:r>
            <a:endParaRPr sz="600">
              <a:solidFill>
                <a:schemeClr val="dk1"/>
              </a:solidFill>
              <a:latin typeface="Open Sans"/>
              <a:ea typeface="Open Sans"/>
              <a:cs typeface="Open Sans"/>
              <a:sym typeface="Open Sans"/>
            </a:endParaRPr>
          </a:p>
        </p:txBody>
      </p:sp>
      <p:sp>
        <p:nvSpPr>
          <p:cNvPr id="349" name="Google Shape;349;p36"/>
          <p:cNvSpPr txBox="1">
            <a:spLocks noGrp="1"/>
          </p:cNvSpPr>
          <p:nvPr>
            <p:ph type="sldNum" idx="12"/>
          </p:nvPr>
        </p:nvSpPr>
        <p:spPr>
          <a:xfrm>
            <a:off x="8472458" y="48156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sz="900">
                <a:latin typeface="Open Sans"/>
                <a:ea typeface="Open Sans"/>
                <a:cs typeface="Open Sans"/>
                <a:sym typeface="Open Sans"/>
              </a:rPr>
              <a:t>23</a:t>
            </a:fld>
            <a:endParaRPr sz="900">
              <a:latin typeface="Open Sans"/>
              <a:ea typeface="Open Sans"/>
              <a:cs typeface="Open Sans"/>
              <a:sym typeface="Open Sans"/>
            </a:endParaRPr>
          </a:p>
        </p:txBody>
      </p:sp>
      <p:pic>
        <p:nvPicPr>
          <p:cNvPr id="350" name="Google Shape;350;p36" title="LPAC Logo Updated.png"/>
          <p:cNvPicPr preferRelativeResize="0"/>
          <p:nvPr/>
        </p:nvPicPr>
        <p:blipFill>
          <a:blip r:embed="rId4">
            <a:alphaModFix/>
          </a:blip>
          <a:stretch>
            <a:fillRect/>
          </a:stretch>
        </p:blipFill>
        <p:spPr>
          <a:xfrm>
            <a:off x="7043352" y="54148"/>
            <a:ext cx="2062949" cy="5865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pic>
        <p:nvPicPr>
          <p:cNvPr id="3" name="Google Shape;99;p16">
            <a:extLst>
              <a:ext uri="{FF2B5EF4-FFF2-40B4-BE49-F238E27FC236}">
                <a16:creationId xmlns:a16="http://schemas.microsoft.com/office/drawing/2014/main" id="{148A711F-C7B3-20D7-D457-B18B99281087}"/>
              </a:ext>
            </a:extLst>
          </p:cNvPr>
          <p:cNvPicPr preferRelativeResize="0"/>
          <p:nvPr/>
        </p:nvPicPr>
        <p:blipFill rotWithShape="1">
          <a:blip r:embed="rId3">
            <a:alphaModFix/>
          </a:blip>
          <a:srcRect l="11801" t="87858" r="33153"/>
          <a:stretch/>
        </p:blipFill>
        <p:spPr>
          <a:xfrm rot="5400000">
            <a:off x="-2283375" y="2253449"/>
            <a:ext cx="5143500" cy="636601"/>
          </a:xfrm>
          <a:prstGeom prst="rect">
            <a:avLst/>
          </a:prstGeom>
          <a:noFill/>
          <a:ln>
            <a:noFill/>
          </a:ln>
        </p:spPr>
      </p:pic>
      <p:sp>
        <p:nvSpPr>
          <p:cNvPr id="355" name="Google Shape;355;p37"/>
          <p:cNvSpPr/>
          <p:nvPr/>
        </p:nvSpPr>
        <p:spPr>
          <a:xfrm>
            <a:off x="-29926" y="0"/>
            <a:ext cx="4941226" cy="636600"/>
          </a:xfrm>
          <a:prstGeom prst="round2DiagRect">
            <a:avLst>
              <a:gd name="adj1" fmla="val 16667"/>
              <a:gd name="adj2" fmla="val 0"/>
            </a:avLst>
          </a:prstGeom>
          <a:solidFill>
            <a:srgbClr val="F0CA4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56" name="Google Shape;356;p37"/>
          <p:cNvSpPr txBox="1"/>
          <p:nvPr/>
        </p:nvSpPr>
        <p:spPr>
          <a:xfrm>
            <a:off x="-9" y="0"/>
            <a:ext cx="4343409" cy="636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en" sz="2300" b="1">
                <a:solidFill>
                  <a:schemeClr val="dk1"/>
                </a:solidFill>
                <a:latin typeface="Open Sans"/>
                <a:ea typeface="Open Sans"/>
                <a:cs typeface="Open Sans"/>
                <a:sym typeface="Open Sans"/>
              </a:rPr>
              <a:t>LPAC Requirements</a:t>
            </a:r>
            <a:endParaRPr sz="2300" b="1">
              <a:solidFill>
                <a:schemeClr val="dk1"/>
              </a:solidFill>
              <a:latin typeface="Open Sans"/>
              <a:ea typeface="Open Sans"/>
              <a:cs typeface="Open Sans"/>
              <a:sym typeface="Open Sans"/>
            </a:endParaRPr>
          </a:p>
        </p:txBody>
      </p:sp>
      <p:sp>
        <p:nvSpPr>
          <p:cNvPr id="357" name="Google Shape;357;p37"/>
          <p:cNvSpPr/>
          <p:nvPr/>
        </p:nvSpPr>
        <p:spPr>
          <a:xfrm>
            <a:off x="-29850" y="4879800"/>
            <a:ext cx="9203700" cy="263700"/>
          </a:xfrm>
          <a:prstGeom prst="rect">
            <a:avLst/>
          </a:prstGeom>
          <a:solidFill>
            <a:srgbClr val="F0CA4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58" name="Google Shape;358;p37"/>
          <p:cNvSpPr txBox="1"/>
          <p:nvPr/>
        </p:nvSpPr>
        <p:spPr>
          <a:xfrm>
            <a:off x="700824" y="781350"/>
            <a:ext cx="8308775" cy="3898200"/>
          </a:xfrm>
          <a:prstGeom prst="rect">
            <a:avLst/>
          </a:prstGeom>
          <a:noFill/>
          <a:ln>
            <a:noFill/>
          </a:ln>
        </p:spPr>
        <p:txBody>
          <a:bodyPr spcFirstLastPara="1" wrap="square" lIns="91425" tIns="91425" rIns="91425" bIns="91425" anchor="t" anchorCtr="0">
            <a:noAutofit/>
          </a:bodyPr>
          <a:lstStyle/>
          <a:p>
            <a:pPr marL="228600" lvl="0" indent="-171450" algn="l" rtl="0">
              <a:lnSpc>
                <a:spcPct val="100000"/>
              </a:lnSpc>
              <a:spcBef>
                <a:spcPts val="0"/>
              </a:spcBef>
              <a:spcAft>
                <a:spcPts val="0"/>
              </a:spcAft>
              <a:buClr>
                <a:schemeClr val="dk1"/>
              </a:buClr>
              <a:buSzPts val="1900"/>
              <a:buFont typeface="Open Sans"/>
              <a:buChar char="•"/>
            </a:pPr>
            <a:r>
              <a:rPr lang="en" sz="1900" dirty="0">
                <a:solidFill>
                  <a:schemeClr val="dk1"/>
                </a:solidFill>
                <a:latin typeface="Open Sans"/>
                <a:ea typeface="Open Sans"/>
                <a:cs typeface="Open Sans"/>
                <a:sym typeface="Open Sans"/>
              </a:rPr>
              <a:t>If the parent or guardian’s primary language is other than English, </a:t>
            </a:r>
            <a:endParaRPr sz="1900" dirty="0">
              <a:solidFill>
                <a:schemeClr val="dk1"/>
              </a:solidFill>
              <a:latin typeface="Open Sans"/>
              <a:ea typeface="Open Sans"/>
              <a:cs typeface="Open Sans"/>
              <a:sym typeface="Open Sans"/>
            </a:endParaRPr>
          </a:p>
          <a:p>
            <a:pPr marL="685800" lvl="1" indent="-171450" algn="l" rtl="0">
              <a:lnSpc>
                <a:spcPct val="100000"/>
              </a:lnSpc>
              <a:spcBef>
                <a:spcPts val="1200"/>
              </a:spcBef>
              <a:spcAft>
                <a:spcPts val="0"/>
              </a:spcAft>
              <a:buClr>
                <a:schemeClr val="dk1"/>
              </a:buClr>
              <a:buSzPts val="1900"/>
              <a:buFont typeface="Open Sans"/>
              <a:buChar char="○"/>
            </a:pPr>
            <a:r>
              <a:rPr lang="en" sz="1800" dirty="0">
                <a:solidFill>
                  <a:schemeClr val="dk1"/>
                </a:solidFill>
                <a:latin typeface="Open Sans"/>
                <a:ea typeface="Open Sans"/>
                <a:cs typeface="Open Sans"/>
                <a:sym typeface="Open Sans"/>
              </a:rPr>
              <a:t>the training shall be provided </a:t>
            </a:r>
            <a:r>
              <a:rPr lang="en" sz="1800" b="1" dirty="0">
                <a:solidFill>
                  <a:schemeClr val="dk1"/>
                </a:solidFill>
                <a:latin typeface="Open Sans"/>
                <a:ea typeface="Open Sans"/>
                <a:cs typeface="Open Sans"/>
                <a:sym typeface="Open Sans"/>
              </a:rPr>
              <a:t>in the parent or guardian’s primary language</a:t>
            </a:r>
            <a:r>
              <a:rPr lang="en" sz="1800" dirty="0">
                <a:solidFill>
                  <a:schemeClr val="dk1"/>
                </a:solidFill>
                <a:latin typeface="Open Sans"/>
                <a:ea typeface="Open Sans"/>
                <a:cs typeface="Open Sans"/>
                <a:sym typeface="Open Sans"/>
              </a:rPr>
              <a:t> or delivered via interpreter, and</a:t>
            </a:r>
            <a:endParaRPr sz="1800" dirty="0">
              <a:solidFill>
                <a:schemeClr val="dk1"/>
              </a:solidFill>
              <a:latin typeface="Open Sans"/>
              <a:ea typeface="Open Sans"/>
              <a:cs typeface="Open Sans"/>
              <a:sym typeface="Open Sans"/>
            </a:endParaRPr>
          </a:p>
          <a:p>
            <a:pPr marL="685800" lvl="1" indent="-171450" algn="l" rtl="0">
              <a:lnSpc>
                <a:spcPct val="100000"/>
              </a:lnSpc>
              <a:spcBef>
                <a:spcPts val="1200"/>
              </a:spcBef>
              <a:spcAft>
                <a:spcPts val="0"/>
              </a:spcAft>
              <a:buClr>
                <a:schemeClr val="dk1"/>
              </a:buClr>
              <a:buSzPts val="1900"/>
              <a:buFont typeface="Open Sans"/>
              <a:buChar char="○"/>
            </a:pPr>
            <a:r>
              <a:rPr lang="en" sz="1800" dirty="0">
                <a:solidFill>
                  <a:schemeClr val="dk1"/>
                </a:solidFill>
                <a:latin typeface="Open Sans"/>
                <a:ea typeface="Open Sans"/>
                <a:cs typeface="Open Sans"/>
                <a:sym typeface="Open Sans"/>
              </a:rPr>
              <a:t>the meetings shall be conducted </a:t>
            </a:r>
            <a:r>
              <a:rPr lang="en" sz="1800" b="1" dirty="0">
                <a:solidFill>
                  <a:schemeClr val="dk1"/>
                </a:solidFill>
                <a:latin typeface="Open Sans"/>
                <a:ea typeface="Open Sans"/>
                <a:cs typeface="Open Sans"/>
                <a:sym typeface="Open Sans"/>
              </a:rPr>
              <a:t>in the parent or guardian’s primary language</a:t>
            </a:r>
            <a:r>
              <a:rPr lang="en" sz="1800" dirty="0">
                <a:solidFill>
                  <a:schemeClr val="dk1"/>
                </a:solidFill>
                <a:latin typeface="Open Sans"/>
                <a:ea typeface="Open Sans"/>
                <a:cs typeface="Open Sans"/>
                <a:sym typeface="Open Sans"/>
              </a:rPr>
              <a:t> or via interpreter, as needed.</a:t>
            </a:r>
            <a:endParaRPr sz="1800" dirty="0">
              <a:solidFill>
                <a:schemeClr val="dk1"/>
              </a:solidFill>
              <a:latin typeface="Open Sans"/>
              <a:ea typeface="Open Sans"/>
              <a:cs typeface="Open Sans"/>
              <a:sym typeface="Open Sans"/>
            </a:endParaRPr>
          </a:p>
        </p:txBody>
      </p:sp>
      <p:sp>
        <p:nvSpPr>
          <p:cNvPr id="359" name="Google Shape;359;p37"/>
          <p:cNvSpPr txBox="1"/>
          <p:nvPr/>
        </p:nvSpPr>
        <p:spPr>
          <a:xfrm>
            <a:off x="0" y="4854153"/>
            <a:ext cx="3562500" cy="254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900">
                <a:solidFill>
                  <a:schemeClr val="dk1"/>
                </a:solidFill>
                <a:latin typeface="Open Sans"/>
                <a:ea typeface="Open Sans"/>
                <a:cs typeface="Open Sans"/>
                <a:sym typeface="Open Sans"/>
              </a:rPr>
              <a:t>Copyright © 2025. Texas Education Agency.</a:t>
            </a:r>
            <a:endParaRPr sz="600">
              <a:solidFill>
                <a:schemeClr val="dk1"/>
              </a:solidFill>
              <a:latin typeface="Open Sans"/>
              <a:ea typeface="Open Sans"/>
              <a:cs typeface="Open Sans"/>
              <a:sym typeface="Open Sans"/>
            </a:endParaRPr>
          </a:p>
        </p:txBody>
      </p:sp>
      <p:sp>
        <p:nvSpPr>
          <p:cNvPr id="360" name="Google Shape;360;p37"/>
          <p:cNvSpPr txBox="1">
            <a:spLocks noGrp="1"/>
          </p:cNvSpPr>
          <p:nvPr>
            <p:ph type="sldNum" idx="12"/>
          </p:nvPr>
        </p:nvSpPr>
        <p:spPr>
          <a:xfrm>
            <a:off x="8472458" y="48156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sz="900">
                <a:latin typeface="Open Sans"/>
                <a:ea typeface="Open Sans"/>
                <a:cs typeface="Open Sans"/>
                <a:sym typeface="Open Sans"/>
              </a:rPr>
              <a:t>24</a:t>
            </a:fld>
            <a:endParaRPr sz="900">
              <a:latin typeface="Open Sans"/>
              <a:ea typeface="Open Sans"/>
              <a:cs typeface="Open Sans"/>
              <a:sym typeface="Open Sans"/>
            </a:endParaRPr>
          </a:p>
        </p:txBody>
      </p:sp>
      <p:pic>
        <p:nvPicPr>
          <p:cNvPr id="361" name="Google Shape;361;p37" title="LPAC Logo Updated.png"/>
          <p:cNvPicPr preferRelativeResize="0"/>
          <p:nvPr/>
        </p:nvPicPr>
        <p:blipFill>
          <a:blip r:embed="rId4">
            <a:alphaModFix/>
          </a:blip>
          <a:stretch>
            <a:fillRect/>
          </a:stretch>
        </p:blipFill>
        <p:spPr>
          <a:xfrm>
            <a:off x="7043352" y="54148"/>
            <a:ext cx="2062949" cy="5865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pic>
        <p:nvPicPr>
          <p:cNvPr id="3" name="Google Shape;99;p16">
            <a:extLst>
              <a:ext uri="{FF2B5EF4-FFF2-40B4-BE49-F238E27FC236}">
                <a16:creationId xmlns:a16="http://schemas.microsoft.com/office/drawing/2014/main" id="{1915E72C-F6D7-436A-DEC9-6E77EFCEDD17}"/>
              </a:ext>
            </a:extLst>
          </p:cNvPr>
          <p:cNvPicPr preferRelativeResize="0"/>
          <p:nvPr/>
        </p:nvPicPr>
        <p:blipFill rotWithShape="1">
          <a:blip r:embed="rId3">
            <a:alphaModFix/>
          </a:blip>
          <a:srcRect l="11801" t="87858" r="33153"/>
          <a:stretch/>
        </p:blipFill>
        <p:spPr>
          <a:xfrm rot="5400000">
            <a:off x="-2283375" y="2253449"/>
            <a:ext cx="5143500" cy="636601"/>
          </a:xfrm>
          <a:prstGeom prst="rect">
            <a:avLst/>
          </a:prstGeom>
          <a:noFill/>
          <a:ln>
            <a:noFill/>
          </a:ln>
        </p:spPr>
      </p:pic>
      <p:sp>
        <p:nvSpPr>
          <p:cNvPr id="366" name="Google Shape;366;p38"/>
          <p:cNvSpPr/>
          <p:nvPr/>
        </p:nvSpPr>
        <p:spPr>
          <a:xfrm>
            <a:off x="-29926" y="0"/>
            <a:ext cx="4941226" cy="636600"/>
          </a:xfrm>
          <a:prstGeom prst="round2DiagRect">
            <a:avLst>
              <a:gd name="adj1" fmla="val 16667"/>
              <a:gd name="adj2" fmla="val 0"/>
            </a:avLst>
          </a:prstGeom>
          <a:solidFill>
            <a:srgbClr val="F0CA4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67" name="Google Shape;367;p38"/>
          <p:cNvSpPr txBox="1"/>
          <p:nvPr/>
        </p:nvSpPr>
        <p:spPr>
          <a:xfrm>
            <a:off x="-9" y="0"/>
            <a:ext cx="4648209" cy="636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en" sz="2300" b="1" dirty="0">
                <a:solidFill>
                  <a:schemeClr val="dk1"/>
                </a:solidFill>
                <a:latin typeface="Open Sans"/>
                <a:ea typeface="Open Sans"/>
                <a:cs typeface="Open Sans"/>
                <a:sym typeface="Open Sans"/>
              </a:rPr>
              <a:t>Required LPAC Meetings</a:t>
            </a:r>
            <a:endParaRPr sz="2300" b="1" dirty="0">
              <a:solidFill>
                <a:schemeClr val="dk1"/>
              </a:solidFill>
              <a:latin typeface="Open Sans"/>
              <a:ea typeface="Open Sans"/>
              <a:cs typeface="Open Sans"/>
              <a:sym typeface="Open Sans"/>
            </a:endParaRPr>
          </a:p>
        </p:txBody>
      </p:sp>
      <p:sp>
        <p:nvSpPr>
          <p:cNvPr id="368" name="Google Shape;368;p38"/>
          <p:cNvSpPr/>
          <p:nvPr/>
        </p:nvSpPr>
        <p:spPr>
          <a:xfrm>
            <a:off x="-29850" y="4879800"/>
            <a:ext cx="9203700" cy="263700"/>
          </a:xfrm>
          <a:prstGeom prst="rect">
            <a:avLst/>
          </a:prstGeom>
          <a:solidFill>
            <a:srgbClr val="F0CA4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69" name="Google Shape;369;p38"/>
          <p:cNvSpPr txBox="1"/>
          <p:nvPr/>
        </p:nvSpPr>
        <p:spPr>
          <a:xfrm>
            <a:off x="700824" y="781350"/>
            <a:ext cx="8308775" cy="3898200"/>
          </a:xfrm>
          <a:prstGeom prst="rect">
            <a:avLst/>
          </a:prstGeom>
          <a:noFill/>
          <a:ln>
            <a:noFill/>
          </a:ln>
        </p:spPr>
        <p:txBody>
          <a:bodyPr spcFirstLastPara="1" wrap="square" lIns="91425" tIns="91425" rIns="91425" bIns="91425" anchor="t" anchorCtr="0">
            <a:noAutofit/>
          </a:bodyPr>
          <a:lstStyle/>
          <a:p>
            <a:pPr marL="228600" lvl="2" indent="-171450">
              <a:lnSpc>
                <a:spcPct val="110000"/>
              </a:lnSpc>
              <a:buClr>
                <a:schemeClr val="dk1"/>
              </a:buClr>
              <a:buSzPts val="1900"/>
              <a:buFont typeface="Open Sans"/>
              <a:buChar char="🗹"/>
            </a:pPr>
            <a:r>
              <a:rPr lang="en" sz="1900" dirty="0">
                <a:solidFill>
                  <a:schemeClr val="dk1"/>
                </a:solidFill>
                <a:latin typeface="Open Sans"/>
                <a:ea typeface="Open Sans"/>
                <a:cs typeface="Open Sans"/>
                <a:sym typeface="Open Sans"/>
              </a:rPr>
              <a:t>Within </a:t>
            </a:r>
            <a:r>
              <a:rPr lang="en" sz="1900" b="1" dirty="0">
                <a:solidFill>
                  <a:schemeClr val="dk1"/>
                </a:solidFill>
                <a:latin typeface="Open Sans"/>
                <a:ea typeface="Open Sans"/>
                <a:cs typeface="Open Sans"/>
                <a:sym typeface="Open Sans"/>
              </a:rPr>
              <a:t>four calendar weeks of the initial enrollment</a:t>
            </a:r>
            <a:r>
              <a:rPr lang="en" sz="1900" dirty="0">
                <a:solidFill>
                  <a:schemeClr val="dk1"/>
                </a:solidFill>
                <a:latin typeface="Open Sans"/>
                <a:ea typeface="Open Sans"/>
                <a:cs typeface="Open Sans"/>
                <a:sym typeface="Open Sans"/>
              </a:rPr>
              <a:t>, for  identification and/or review </a:t>
            </a:r>
            <a:endParaRPr sz="1900" dirty="0">
              <a:solidFill>
                <a:schemeClr val="dk1"/>
              </a:solidFill>
              <a:latin typeface="Open Sans"/>
              <a:ea typeface="Open Sans"/>
              <a:cs typeface="Open Sans"/>
              <a:sym typeface="Open Sans"/>
            </a:endParaRPr>
          </a:p>
          <a:p>
            <a:pPr marL="228600" lvl="0" indent="-171450" algn="l" rtl="0">
              <a:lnSpc>
                <a:spcPct val="110000"/>
              </a:lnSpc>
              <a:spcBef>
                <a:spcPts val="1200"/>
              </a:spcBef>
              <a:spcAft>
                <a:spcPts val="0"/>
              </a:spcAft>
              <a:buClr>
                <a:schemeClr val="dk1"/>
              </a:buClr>
              <a:buSzPts val="1900"/>
              <a:buFont typeface="Open Sans"/>
              <a:buChar char="🗹"/>
            </a:pPr>
            <a:r>
              <a:rPr lang="en" sz="1900" b="1" dirty="0">
                <a:solidFill>
                  <a:schemeClr val="dk1"/>
                </a:solidFill>
                <a:latin typeface="Open Sans"/>
                <a:ea typeface="Open Sans"/>
                <a:cs typeface="Open Sans"/>
                <a:sym typeface="Open Sans"/>
              </a:rPr>
              <a:t>Prior to state assessments</a:t>
            </a:r>
            <a:r>
              <a:rPr lang="en" sz="1900" dirty="0">
                <a:solidFill>
                  <a:schemeClr val="dk1"/>
                </a:solidFill>
                <a:latin typeface="Open Sans"/>
                <a:ea typeface="Open Sans"/>
                <a:cs typeface="Open Sans"/>
                <a:sym typeface="Open Sans"/>
              </a:rPr>
              <a:t>,</a:t>
            </a:r>
            <a:r>
              <a:rPr lang="en" sz="1900" b="1" dirty="0">
                <a:solidFill>
                  <a:schemeClr val="dk1"/>
                </a:solidFill>
                <a:latin typeface="Open Sans"/>
                <a:ea typeface="Open Sans"/>
                <a:cs typeface="Open Sans"/>
                <a:sym typeface="Open Sans"/>
              </a:rPr>
              <a:t> </a:t>
            </a:r>
            <a:r>
              <a:rPr lang="en" sz="1900" dirty="0">
                <a:solidFill>
                  <a:schemeClr val="dk1"/>
                </a:solidFill>
                <a:latin typeface="Open Sans"/>
                <a:ea typeface="Open Sans"/>
                <a:cs typeface="Open Sans"/>
                <a:sym typeface="Open Sans"/>
              </a:rPr>
              <a:t>for determination of appropriate assessments and designated supports</a:t>
            </a:r>
            <a:endParaRPr sz="1900" dirty="0">
              <a:solidFill>
                <a:schemeClr val="dk1"/>
              </a:solidFill>
              <a:latin typeface="Open Sans"/>
              <a:ea typeface="Open Sans"/>
              <a:cs typeface="Open Sans"/>
              <a:sym typeface="Open Sans"/>
            </a:endParaRPr>
          </a:p>
          <a:p>
            <a:pPr marL="228600" lvl="0" indent="-171450" algn="l" rtl="0">
              <a:lnSpc>
                <a:spcPct val="110000"/>
              </a:lnSpc>
              <a:spcBef>
                <a:spcPts val="1200"/>
              </a:spcBef>
              <a:spcAft>
                <a:spcPts val="0"/>
              </a:spcAft>
              <a:buClr>
                <a:schemeClr val="dk1"/>
              </a:buClr>
              <a:buSzPts val="1900"/>
              <a:buFont typeface="Open Sans"/>
              <a:buChar char="🗹"/>
            </a:pPr>
            <a:r>
              <a:rPr lang="en" sz="1900" dirty="0">
                <a:solidFill>
                  <a:schemeClr val="dk1"/>
                </a:solidFill>
                <a:latin typeface="Open Sans"/>
                <a:ea typeface="Open Sans"/>
                <a:cs typeface="Open Sans"/>
                <a:sym typeface="Open Sans"/>
              </a:rPr>
              <a:t>At the </a:t>
            </a:r>
            <a:r>
              <a:rPr lang="en" sz="1900" b="1" dirty="0">
                <a:solidFill>
                  <a:schemeClr val="dk1"/>
                </a:solidFill>
                <a:latin typeface="Open Sans"/>
                <a:ea typeface="Open Sans"/>
                <a:cs typeface="Open Sans"/>
                <a:sym typeface="Open Sans"/>
              </a:rPr>
              <a:t>end of the year</a:t>
            </a:r>
            <a:r>
              <a:rPr lang="en" sz="1900" dirty="0">
                <a:solidFill>
                  <a:schemeClr val="dk1"/>
                </a:solidFill>
                <a:latin typeface="Open Sans"/>
                <a:ea typeface="Open Sans"/>
                <a:cs typeface="Open Sans"/>
                <a:sym typeface="Open Sans"/>
              </a:rPr>
              <a:t>,</a:t>
            </a:r>
            <a:r>
              <a:rPr lang="en" sz="1900" b="1" i="1" dirty="0">
                <a:solidFill>
                  <a:schemeClr val="dk1"/>
                </a:solidFill>
                <a:latin typeface="Open Sans"/>
                <a:ea typeface="Open Sans"/>
                <a:cs typeface="Open Sans"/>
                <a:sym typeface="Open Sans"/>
              </a:rPr>
              <a:t> </a:t>
            </a:r>
            <a:r>
              <a:rPr lang="en" sz="1900" dirty="0">
                <a:solidFill>
                  <a:schemeClr val="dk1"/>
                </a:solidFill>
                <a:latin typeface="Open Sans"/>
                <a:ea typeface="Open Sans"/>
                <a:cs typeface="Open Sans"/>
                <a:sym typeface="Open Sans"/>
              </a:rPr>
              <a:t>for annual review and for the following year’s placement decisions</a:t>
            </a:r>
            <a:endParaRPr sz="1900" dirty="0">
              <a:solidFill>
                <a:schemeClr val="dk1"/>
              </a:solidFill>
              <a:latin typeface="Open Sans"/>
              <a:ea typeface="Open Sans"/>
              <a:cs typeface="Open Sans"/>
              <a:sym typeface="Open Sans"/>
            </a:endParaRPr>
          </a:p>
          <a:p>
            <a:pPr marL="228600" lvl="0" indent="-171450" algn="l" rtl="0">
              <a:lnSpc>
                <a:spcPct val="110000"/>
              </a:lnSpc>
              <a:spcBef>
                <a:spcPts val="1200"/>
              </a:spcBef>
              <a:spcAft>
                <a:spcPts val="0"/>
              </a:spcAft>
              <a:buClr>
                <a:schemeClr val="dk1"/>
              </a:buClr>
              <a:buSzPts val="1900"/>
              <a:buFont typeface="Open Sans"/>
              <a:buChar char="🗹"/>
            </a:pPr>
            <a:r>
              <a:rPr lang="en" sz="1900" b="1" dirty="0">
                <a:solidFill>
                  <a:schemeClr val="dk1"/>
                </a:solidFill>
                <a:latin typeface="Open Sans"/>
                <a:ea typeface="Open Sans"/>
                <a:cs typeface="Open Sans"/>
                <a:sym typeface="Open Sans"/>
              </a:rPr>
              <a:t>As needed</a:t>
            </a:r>
            <a:r>
              <a:rPr lang="en" sz="1900" dirty="0">
                <a:solidFill>
                  <a:schemeClr val="dk1"/>
                </a:solidFill>
                <a:latin typeface="Open Sans"/>
                <a:ea typeface="Open Sans"/>
                <a:cs typeface="Open Sans"/>
                <a:sym typeface="Open Sans"/>
              </a:rPr>
              <a:t>, to discuss student progress</a:t>
            </a:r>
            <a:endParaRPr sz="1900" dirty="0">
              <a:solidFill>
                <a:schemeClr val="dk1"/>
              </a:solidFill>
              <a:latin typeface="Open Sans"/>
              <a:ea typeface="Open Sans"/>
              <a:cs typeface="Open Sans"/>
              <a:sym typeface="Open Sans"/>
            </a:endParaRPr>
          </a:p>
        </p:txBody>
      </p:sp>
      <p:sp>
        <p:nvSpPr>
          <p:cNvPr id="370" name="Google Shape;370;p38"/>
          <p:cNvSpPr txBox="1"/>
          <p:nvPr/>
        </p:nvSpPr>
        <p:spPr>
          <a:xfrm>
            <a:off x="0" y="4854153"/>
            <a:ext cx="3562500" cy="254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900">
                <a:solidFill>
                  <a:schemeClr val="dk1"/>
                </a:solidFill>
                <a:latin typeface="Open Sans"/>
                <a:ea typeface="Open Sans"/>
                <a:cs typeface="Open Sans"/>
                <a:sym typeface="Open Sans"/>
              </a:rPr>
              <a:t>Copyright © 2025. Texas Education Agency.</a:t>
            </a:r>
            <a:endParaRPr sz="600">
              <a:solidFill>
                <a:schemeClr val="dk1"/>
              </a:solidFill>
              <a:latin typeface="Open Sans"/>
              <a:ea typeface="Open Sans"/>
              <a:cs typeface="Open Sans"/>
              <a:sym typeface="Open Sans"/>
            </a:endParaRPr>
          </a:p>
        </p:txBody>
      </p:sp>
      <p:sp>
        <p:nvSpPr>
          <p:cNvPr id="371" name="Google Shape;371;p38"/>
          <p:cNvSpPr txBox="1">
            <a:spLocks noGrp="1"/>
          </p:cNvSpPr>
          <p:nvPr>
            <p:ph type="sldNum" idx="12"/>
          </p:nvPr>
        </p:nvSpPr>
        <p:spPr>
          <a:xfrm>
            <a:off x="8472458" y="48156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sz="900">
                <a:latin typeface="Open Sans"/>
                <a:ea typeface="Open Sans"/>
                <a:cs typeface="Open Sans"/>
                <a:sym typeface="Open Sans"/>
              </a:rPr>
              <a:t>25</a:t>
            </a:fld>
            <a:endParaRPr sz="900">
              <a:latin typeface="Open Sans"/>
              <a:ea typeface="Open Sans"/>
              <a:cs typeface="Open Sans"/>
              <a:sym typeface="Open Sans"/>
            </a:endParaRPr>
          </a:p>
        </p:txBody>
      </p:sp>
      <p:pic>
        <p:nvPicPr>
          <p:cNvPr id="372" name="Google Shape;372;p38" title="LPAC Logo Updated.png"/>
          <p:cNvPicPr preferRelativeResize="0"/>
          <p:nvPr/>
        </p:nvPicPr>
        <p:blipFill>
          <a:blip r:embed="rId4">
            <a:alphaModFix/>
          </a:blip>
          <a:stretch>
            <a:fillRect/>
          </a:stretch>
        </p:blipFill>
        <p:spPr>
          <a:xfrm>
            <a:off x="7043352" y="54148"/>
            <a:ext cx="2062949" cy="5865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pic>
        <p:nvPicPr>
          <p:cNvPr id="5" name="Google Shape;99;p16">
            <a:extLst>
              <a:ext uri="{FF2B5EF4-FFF2-40B4-BE49-F238E27FC236}">
                <a16:creationId xmlns:a16="http://schemas.microsoft.com/office/drawing/2014/main" id="{BD8E029B-5409-E00D-4F5D-BD37FB098D8F}"/>
              </a:ext>
            </a:extLst>
          </p:cNvPr>
          <p:cNvPicPr preferRelativeResize="0"/>
          <p:nvPr/>
        </p:nvPicPr>
        <p:blipFill rotWithShape="1">
          <a:blip r:embed="rId3">
            <a:alphaModFix/>
          </a:blip>
          <a:srcRect l="11801" t="87858" r="33153"/>
          <a:stretch/>
        </p:blipFill>
        <p:spPr>
          <a:xfrm rot="5400000">
            <a:off x="-2283375" y="2253449"/>
            <a:ext cx="5143500" cy="636601"/>
          </a:xfrm>
          <a:prstGeom prst="rect">
            <a:avLst/>
          </a:prstGeom>
          <a:noFill/>
          <a:ln>
            <a:noFill/>
          </a:ln>
        </p:spPr>
      </p:pic>
      <p:sp>
        <p:nvSpPr>
          <p:cNvPr id="377" name="Google Shape;377;p39"/>
          <p:cNvSpPr/>
          <p:nvPr/>
        </p:nvSpPr>
        <p:spPr>
          <a:xfrm>
            <a:off x="-29850" y="4879800"/>
            <a:ext cx="9203700" cy="263700"/>
          </a:xfrm>
          <a:prstGeom prst="rect">
            <a:avLst/>
          </a:prstGeom>
          <a:solidFill>
            <a:srgbClr val="F0CA4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78" name="Google Shape;378;p39"/>
          <p:cNvSpPr txBox="1"/>
          <p:nvPr/>
        </p:nvSpPr>
        <p:spPr>
          <a:xfrm>
            <a:off x="700824" y="903038"/>
            <a:ext cx="8308775" cy="3838012"/>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rgbClr val="323F4F"/>
              </a:buClr>
              <a:buSzPts val="2400"/>
              <a:buFont typeface="Arial"/>
              <a:buNone/>
            </a:pPr>
            <a:r>
              <a:rPr lang="en" sz="1900" dirty="0">
                <a:solidFill>
                  <a:schemeClr val="dk1"/>
                </a:solidFill>
                <a:latin typeface="Open Sans"/>
                <a:ea typeface="Open Sans"/>
                <a:cs typeface="Open Sans"/>
                <a:sym typeface="Open Sans"/>
              </a:rPr>
              <a:t>The student’s permanent record shall contain documentation (paper or electronic) of all actions impacting the emergent bilingual student. </a:t>
            </a:r>
            <a:endParaRPr sz="1900" dirty="0">
              <a:solidFill>
                <a:schemeClr val="dk1"/>
              </a:solidFill>
              <a:latin typeface="Open Sans"/>
              <a:ea typeface="Open Sans"/>
              <a:cs typeface="Open Sans"/>
              <a:sym typeface="Open Sans"/>
            </a:endParaRPr>
          </a:p>
          <a:p>
            <a:pPr marL="0" lvl="0" indent="0" algn="l" rtl="0">
              <a:lnSpc>
                <a:spcPct val="115000"/>
              </a:lnSpc>
              <a:spcBef>
                <a:spcPts val="1200"/>
              </a:spcBef>
              <a:spcAft>
                <a:spcPts val="0"/>
              </a:spcAft>
              <a:buClr>
                <a:srgbClr val="323F4F"/>
              </a:buClr>
              <a:buSzPts val="2400"/>
              <a:buFont typeface="Arial"/>
              <a:buNone/>
            </a:pPr>
            <a:r>
              <a:rPr lang="en" sz="1900" dirty="0">
                <a:solidFill>
                  <a:schemeClr val="dk1"/>
                </a:solidFill>
                <a:latin typeface="Open Sans"/>
                <a:ea typeface="Open Sans"/>
                <a:cs typeface="Open Sans"/>
                <a:sym typeface="Open Sans"/>
              </a:rPr>
              <a:t>Documentation shall include</a:t>
            </a:r>
            <a:endParaRPr sz="1900" dirty="0">
              <a:solidFill>
                <a:schemeClr val="dk1"/>
              </a:solidFill>
              <a:latin typeface="Open Sans"/>
              <a:ea typeface="Open Sans"/>
              <a:cs typeface="Open Sans"/>
              <a:sym typeface="Open Sans"/>
            </a:endParaRPr>
          </a:p>
          <a:p>
            <a:pPr marL="228600" lvl="0" indent="-196850" algn="l" rtl="0">
              <a:lnSpc>
                <a:spcPct val="90000"/>
              </a:lnSpc>
              <a:spcBef>
                <a:spcPts val="1200"/>
              </a:spcBef>
              <a:spcAft>
                <a:spcPts val="0"/>
              </a:spcAft>
              <a:buClr>
                <a:schemeClr val="dk1"/>
              </a:buClr>
              <a:buSzPts val="1900"/>
              <a:buFont typeface="Open Sans"/>
              <a:buChar char="🗹"/>
            </a:pPr>
            <a:r>
              <a:rPr lang="en" sz="1900" dirty="0">
                <a:solidFill>
                  <a:schemeClr val="dk1"/>
                </a:solidFill>
                <a:latin typeface="Open Sans"/>
                <a:ea typeface="Open Sans"/>
                <a:cs typeface="Open Sans"/>
                <a:sym typeface="Open Sans"/>
              </a:rPr>
              <a:t> the identification of the student as an emergent bilingual student;</a:t>
            </a:r>
            <a:endParaRPr sz="1900" dirty="0">
              <a:solidFill>
                <a:schemeClr val="dk1"/>
              </a:solidFill>
              <a:latin typeface="Open Sans"/>
              <a:ea typeface="Open Sans"/>
              <a:cs typeface="Open Sans"/>
              <a:sym typeface="Open Sans"/>
            </a:endParaRPr>
          </a:p>
          <a:p>
            <a:pPr marL="228600" lvl="0" indent="-196850" algn="l" rtl="0">
              <a:lnSpc>
                <a:spcPct val="90000"/>
              </a:lnSpc>
              <a:spcBef>
                <a:spcPts val="1200"/>
              </a:spcBef>
              <a:spcAft>
                <a:spcPts val="0"/>
              </a:spcAft>
              <a:buClr>
                <a:schemeClr val="dk1"/>
              </a:buClr>
              <a:buSzPts val="1900"/>
              <a:buFont typeface="Open Sans"/>
              <a:buChar char="🗹"/>
            </a:pPr>
            <a:r>
              <a:rPr lang="en" sz="1900" dirty="0">
                <a:solidFill>
                  <a:schemeClr val="dk1"/>
                </a:solidFill>
                <a:latin typeface="Open Sans"/>
                <a:ea typeface="Open Sans"/>
                <a:cs typeface="Open Sans"/>
                <a:sym typeface="Open Sans"/>
              </a:rPr>
              <a:t> the designation of the student's level of language proficiency;</a:t>
            </a:r>
            <a:endParaRPr sz="1900" dirty="0">
              <a:solidFill>
                <a:schemeClr val="dk1"/>
              </a:solidFill>
              <a:latin typeface="Open Sans"/>
              <a:ea typeface="Open Sans"/>
              <a:cs typeface="Open Sans"/>
              <a:sym typeface="Open Sans"/>
            </a:endParaRPr>
          </a:p>
          <a:p>
            <a:pPr marL="228600" lvl="0" indent="-196850" algn="l" rtl="0">
              <a:lnSpc>
                <a:spcPct val="90000"/>
              </a:lnSpc>
              <a:spcBef>
                <a:spcPts val="1200"/>
              </a:spcBef>
              <a:spcAft>
                <a:spcPts val="0"/>
              </a:spcAft>
              <a:buClr>
                <a:schemeClr val="dk1"/>
              </a:buClr>
              <a:buSzPts val="1900"/>
              <a:buFont typeface="Open Sans"/>
              <a:buChar char="🗹"/>
            </a:pPr>
            <a:r>
              <a:rPr lang="en" sz="1900" dirty="0">
                <a:solidFill>
                  <a:schemeClr val="dk1"/>
                </a:solidFill>
                <a:latin typeface="Open Sans"/>
                <a:ea typeface="Open Sans"/>
                <a:cs typeface="Open Sans"/>
                <a:sym typeface="Open Sans"/>
              </a:rPr>
              <a:t> the recommendation of program placement;</a:t>
            </a:r>
            <a:endParaRPr sz="1900" dirty="0">
              <a:solidFill>
                <a:schemeClr val="dk1"/>
              </a:solidFill>
              <a:latin typeface="Open Sans"/>
              <a:ea typeface="Open Sans"/>
              <a:cs typeface="Open Sans"/>
              <a:sym typeface="Open Sans"/>
            </a:endParaRPr>
          </a:p>
          <a:p>
            <a:pPr marL="228600" lvl="0" indent="-196850" algn="l" rtl="0">
              <a:lnSpc>
                <a:spcPct val="90000"/>
              </a:lnSpc>
              <a:spcBef>
                <a:spcPts val="1200"/>
              </a:spcBef>
              <a:spcAft>
                <a:spcPts val="0"/>
              </a:spcAft>
              <a:buClr>
                <a:schemeClr val="dk1"/>
              </a:buClr>
              <a:buSzPts val="1900"/>
              <a:buFont typeface="Open Sans"/>
              <a:buChar char="🗹"/>
            </a:pPr>
            <a:r>
              <a:rPr lang="en" sz="1900" dirty="0">
                <a:solidFill>
                  <a:schemeClr val="dk1"/>
                </a:solidFill>
                <a:latin typeface="Open Sans"/>
                <a:ea typeface="Open Sans"/>
                <a:cs typeface="Open Sans"/>
                <a:sym typeface="Open Sans"/>
              </a:rPr>
              <a:t> parent or guardian approval of entry or placement into the program; </a:t>
            </a:r>
            <a:endParaRPr sz="1900" dirty="0">
              <a:solidFill>
                <a:schemeClr val="dk1"/>
              </a:solidFill>
              <a:latin typeface="Open Sans"/>
              <a:ea typeface="Open Sans"/>
              <a:cs typeface="Open Sans"/>
              <a:sym typeface="Open Sans"/>
            </a:endParaRPr>
          </a:p>
          <a:p>
            <a:pPr marL="228600" lvl="0" indent="-196850" algn="l" rtl="0">
              <a:lnSpc>
                <a:spcPct val="90000"/>
              </a:lnSpc>
              <a:spcBef>
                <a:spcPts val="1200"/>
              </a:spcBef>
              <a:spcAft>
                <a:spcPts val="0"/>
              </a:spcAft>
              <a:buClr>
                <a:schemeClr val="dk1"/>
              </a:buClr>
              <a:buSzPts val="1900"/>
              <a:buFont typeface="Open Sans"/>
              <a:buChar char="🗹"/>
            </a:pPr>
            <a:r>
              <a:rPr lang="en" sz="1900" dirty="0">
                <a:solidFill>
                  <a:schemeClr val="dk1"/>
                </a:solidFill>
                <a:latin typeface="Open Sans"/>
                <a:ea typeface="Open Sans"/>
                <a:cs typeface="Open Sans"/>
                <a:sym typeface="Open Sans"/>
              </a:rPr>
              <a:t> the dates of entry into, and placement within, the </a:t>
            </a:r>
            <a:br>
              <a:rPr lang="en" sz="1900" dirty="0">
                <a:solidFill>
                  <a:schemeClr val="dk1"/>
                </a:solidFill>
                <a:latin typeface="Open Sans"/>
                <a:ea typeface="Open Sans"/>
                <a:cs typeface="Open Sans"/>
                <a:sym typeface="Open Sans"/>
              </a:rPr>
            </a:br>
            <a:r>
              <a:rPr lang="en" sz="1900" dirty="0">
                <a:solidFill>
                  <a:schemeClr val="dk1"/>
                </a:solidFill>
                <a:latin typeface="Open Sans"/>
                <a:ea typeface="Open Sans"/>
                <a:cs typeface="Open Sans"/>
                <a:sym typeface="Open Sans"/>
              </a:rPr>
              <a:t> program;</a:t>
            </a:r>
            <a:endParaRPr sz="1900" dirty="0">
              <a:solidFill>
                <a:schemeClr val="dk1"/>
              </a:solidFill>
              <a:latin typeface="Open Sans"/>
              <a:ea typeface="Open Sans"/>
              <a:cs typeface="Open Sans"/>
              <a:sym typeface="Open Sans"/>
            </a:endParaRPr>
          </a:p>
          <a:p>
            <a:pPr marL="0" lvl="0" indent="0" algn="l" rtl="0">
              <a:lnSpc>
                <a:spcPct val="110000"/>
              </a:lnSpc>
              <a:spcBef>
                <a:spcPts val="1200"/>
              </a:spcBef>
              <a:spcAft>
                <a:spcPts val="0"/>
              </a:spcAft>
              <a:buNone/>
            </a:pPr>
            <a:endParaRPr sz="1900" dirty="0">
              <a:solidFill>
                <a:schemeClr val="dk1"/>
              </a:solidFill>
              <a:latin typeface="Open Sans"/>
              <a:ea typeface="Open Sans"/>
              <a:cs typeface="Open Sans"/>
              <a:sym typeface="Open Sans"/>
            </a:endParaRPr>
          </a:p>
        </p:txBody>
      </p:sp>
      <p:sp>
        <p:nvSpPr>
          <p:cNvPr id="379" name="Google Shape;379;p39"/>
          <p:cNvSpPr txBox="1"/>
          <p:nvPr/>
        </p:nvSpPr>
        <p:spPr>
          <a:xfrm>
            <a:off x="0" y="4854153"/>
            <a:ext cx="3562500" cy="254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900">
                <a:solidFill>
                  <a:schemeClr val="dk1"/>
                </a:solidFill>
                <a:latin typeface="Open Sans"/>
                <a:ea typeface="Open Sans"/>
                <a:cs typeface="Open Sans"/>
                <a:sym typeface="Open Sans"/>
              </a:rPr>
              <a:t>Copyright © 2025. Texas Education Agency.</a:t>
            </a:r>
            <a:endParaRPr sz="600">
              <a:solidFill>
                <a:schemeClr val="dk1"/>
              </a:solidFill>
              <a:latin typeface="Open Sans"/>
              <a:ea typeface="Open Sans"/>
              <a:cs typeface="Open Sans"/>
              <a:sym typeface="Open Sans"/>
            </a:endParaRPr>
          </a:p>
        </p:txBody>
      </p:sp>
      <p:sp>
        <p:nvSpPr>
          <p:cNvPr id="380" name="Google Shape;380;p39"/>
          <p:cNvSpPr txBox="1">
            <a:spLocks noGrp="1"/>
          </p:cNvSpPr>
          <p:nvPr>
            <p:ph type="sldNum" idx="12"/>
          </p:nvPr>
        </p:nvSpPr>
        <p:spPr>
          <a:xfrm>
            <a:off x="8472458" y="48156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sz="900">
                <a:latin typeface="Open Sans"/>
                <a:ea typeface="Open Sans"/>
                <a:cs typeface="Open Sans"/>
                <a:sym typeface="Open Sans"/>
              </a:rPr>
              <a:t>26</a:t>
            </a:fld>
            <a:endParaRPr sz="900">
              <a:latin typeface="Open Sans"/>
              <a:ea typeface="Open Sans"/>
              <a:cs typeface="Open Sans"/>
              <a:sym typeface="Open Sans"/>
            </a:endParaRPr>
          </a:p>
        </p:txBody>
      </p:sp>
      <p:pic>
        <p:nvPicPr>
          <p:cNvPr id="381" name="Google Shape;381;p39" title="LPAC Logo Updated.png"/>
          <p:cNvPicPr preferRelativeResize="0"/>
          <p:nvPr/>
        </p:nvPicPr>
        <p:blipFill>
          <a:blip r:embed="rId4">
            <a:alphaModFix/>
          </a:blip>
          <a:stretch>
            <a:fillRect/>
          </a:stretch>
        </p:blipFill>
        <p:spPr>
          <a:xfrm>
            <a:off x="7043352" y="54148"/>
            <a:ext cx="2062949" cy="586500"/>
          </a:xfrm>
          <a:prstGeom prst="rect">
            <a:avLst/>
          </a:prstGeom>
          <a:noFill/>
          <a:ln>
            <a:noFill/>
          </a:ln>
        </p:spPr>
      </p:pic>
      <p:sp>
        <p:nvSpPr>
          <p:cNvPr id="382" name="Google Shape;382;p39"/>
          <p:cNvSpPr/>
          <p:nvPr/>
        </p:nvSpPr>
        <p:spPr>
          <a:xfrm>
            <a:off x="-29926" y="-1"/>
            <a:ext cx="4941226" cy="838856"/>
          </a:xfrm>
          <a:prstGeom prst="round2DiagRect">
            <a:avLst>
              <a:gd name="adj1" fmla="val 16667"/>
              <a:gd name="adj2" fmla="val 0"/>
            </a:avLst>
          </a:prstGeom>
          <a:solidFill>
            <a:srgbClr val="F0CA4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83" name="Google Shape;383;p39"/>
          <p:cNvSpPr txBox="1"/>
          <p:nvPr/>
        </p:nvSpPr>
        <p:spPr>
          <a:xfrm>
            <a:off x="-29926" y="-10807"/>
            <a:ext cx="4802326" cy="838856"/>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 sz="2300" b="1" dirty="0">
                <a:solidFill>
                  <a:schemeClr val="dk1"/>
                </a:solidFill>
                <a:latin typeface="Open Sans"/>
                <a:ea typeface="Open Sans"/>
                <a:cs typeface="Open Sans"/>
                <a:sym typeface="Open Sans"/>
              </a:rPr>
              <a:t>Required Emergent Bilingual </a:t>
            </a:r>
            <a:endParaRPr sz="2300" b="1" dirty="0">
              <a:solidFill>
                <a:schemeClr val="dk1"/>
              </a:solidFill>
              <a:latin typeface="Open Sans"/>
              <a:ea typeface="Open Sans"/>
              <a:cs typeface="Open Sans"/>
              <a:sym typeface="Open Sans"/>
            </a:endParaRPr>
          </a:p>
          <a:p>
            <a:pPr marL="0" lvl="0" indent="0" algn="l" rtl="0">
              <a:spcBef>
                <a:spcPts val="0"/>
              </a:spcBef>
              <a:spcAft>
                <a:spcPts val="0"/>
              </a:spcAft>
              <a:buNone/>
            </a:pPr>
            <a:r>
              <a:rPr lang="en" sz="2300" b="1" dirty="0">
                <a:solidFill>
                  <a:schemeClr val="dk1"/>
                </a:solidFill>
                <a:latin typeface="Open Sans"/>
                <a:ea typeface="Open Sans"/>
                <a:cs typeface="Open Sans"/>
                <a:sym typeface="Open Sans"/>
              </a:rPr>
              <a:t>Student Documentation</a:t>
            </a:r>
            <a:endParaRPr sz="2300" b="1" dirty="0">
              <a:solidFill>
                <a:schemeClr val="dk1"/>
              </a:solidFill>
              <a:latin typeface="Open Sans"/>
              <a:ea typeface="Open Sans"/>
              <a:cs typeface="Open Sans"/>
              <a:sym typeface="Open San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pic>
        <p:nvPicPr>
          <p:cNvPr id="5" name="Google Shape;99;p16">
            <a:extLst>
              <a:ext uri="{FF2B5EF4-FFF2-40B4-BE49-F238E27FC236}">
                <a16:creationId xmlns:a16="http://schemas.microsoft.com/office/drawing/2014/main" id="{FEAF636E-FB98-645B-7571-5FC76956563F}"/>
              </a:ext>
            </a:extLst>
          </p:cNvPr>
          <p:cNvPicPr preferRelativeResize="0"/>
          <p:nvPr/>
        </p:nvPicPr>
        <p:blipFill rotWithShape="1">
          <a:blip r:embed="rId3">
            <a:alphaModFix/>
          </a:blip>
          <a:srcRect l="11801" t="87858" r="33153"/>
          <a:stretch/>
        </p:blipFill>
        <p:spPr>
          <a:xfrm rot="5400000">
            <a:off x="-2283375" y="2253449"/>
            <a:ext cx="5143500" cy="636601"/>
          </a:xfrm>
          <a:prstGeom prst="rect">
            <a:avLst/>
          </a:prstGeom>
          <a:noFill/>
          <a:ln>
            <a:noFill/>
          </a:ln>
        </p:spPr>
      </p:pic>
      <p:sp>
        <p:nvSpPr>
          <p:cNvPr id="390" name="Google Shape;390;p40"/>
          <p:cNvSpPr/>
          <p:nvPr/>
        </p:nvSpPr>
        <p:spPr>
          <a:xfrm>
            <a:off x="-29850" y="4879800"/>
            <a:ext cx="9203700" cy="263700"/>
          </a:xfrm>
          <a:prstGeom prst="rect">
            <a:avLst/>
          </a:prstGeom>
          <a:solidFill>
            <a:srgbClr val="F0CA4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91" name="Google Shape;391;p40"/>
          <p:cNvSpPr txBox="1"/>
          <p:nvPr/>
        </p:nvSpPr>
        <p:spPr>
          <a:xfrm>
            <a:off x="700824" y="903037"/>
            <a:ext cx="8320333" cy="3834017"/>
          </a:xfrm>
          <a:prstGeom prst="rect">
            <a:avLst/>
          </a:prstGeom>
          <a:noFill/>
          <a:ln>
            <a:noFill/>
          </a:ln>
        </p:spPr>
        <p:txBody>
          <a:bodyPr spcFirstLastPara="1" wrap="square" lIns="91425" tIns="91425" rIns="91425" bIns="91425" anchor="t" anchorCtr="0">
            <a:noAutofit/>
          </a:bodyPr>
          <a:lstStyle/>
          <a:p>
            <a:pPr marL="349250" lvl="0" indent="-317500" algn="l" rtl="0">
              <a:spcBef>
                <a:spcPts val="0"/>
              </a:spcBef>
              <a:spcAft>
                <a:spcPts val="0"/>
              </a:spcAft>
              <a:buClr>
                <a:schemeClr val="dk1"/>
              </a:buClr>
              <a:buSzPts val="1900"/>
              <a:buFont typeface="Open Sans"/>
              <a:buChar char="🗹"/>
            </a:pPr>
            <a:r>
              <a:rPr lang="en" sz="1900" dirty="0">
                <a:solidFill>
                  <a:schemeClr val="dk1"/>
                </a:solidFill>
                <a:latin typeface="Open Sans"/>
                <a:ea typeface="Open Sans"/>
                <a:cs typeface="Open Sans"/>
                <a:sym typeface="Open Sans"/>
              </a:rPr>
              <a:t> assessment information as outlined in Chapter 101, </a:t>
            </a:r>
            <a:br>
              <a:rPr lang="en" sz="1900" dirty="0">
                <a:solidFill>
                  <a:schemeClr val="dk1"/>
                </a:solidFill>
                <a:latin typeface="Open Sans"/>
                <a:ea typeface="Open Sans"/>
                <a:cs typeface="Open Sans"/>
                <a:sym typeface="Open Sans"/>
              </a:rPr>
            </a:br>
            <a:r>
              <a:rPr lang="en" sz="1900" dirty="0">
                <a:solidFill>
                  <a:schemeClr val="dk1"/>
                </a:solidFill>
                <a:latin typeface="Open Sans"/>
                <a:ea typeface="Open Sans"/>
                <a:cs typeface="Open Sans"/>
                <a:sym typeface="Open Sans"/>
              </a:rPr>
              <a:t> Subchapter AA, of this title;</a:t>
            </a:r>
            <a:endParaRPr sz="1900" dirty="0">
              <a:solidFill>
                <a:schemeClr val="dk1"/>
              </a:solidFill>
              <a:latin typeface="Open Sans"/>
              <a:ea typeface="Open Sans"/>
              <a:cs typeface="Open Sans"/>
              <a:sym typeface="Open Sans"/>
            </a:endParaRPr>
          </a:p>
          <a:p>
            <a:pPr marL="349250" lvl="0" indent="-317500" algn="l" rtl="0">
              <a:spcBef>
                <a:spcPts val="1200"/>
              </a:spcBef>
              <a:spcAft>
                <a:spcPts val="0"/>
              </a:spcAft>
              <a:buClr>
                <a:schemeClr val="dk1"/>
              </a:buClr>
              <a:buSzPts val="1900"/>
              <a:buFont typeface="Open Sans"/>
              <a:buChar char="🗹"/>
            </a:pPr>
            <a:r>
              <a:rPr lang="en" sz="1900" dirty="0">
                <a:solidFill>
                  <a:schemeClr val="dk1"/>
                </a:solidFill>
                <a:latin typeface="Open Sans"/>
                <a:ea typeface="Open Sans"/>
                <a:cs typeface="Open Sans"/>
                <a:sym typeface="Open Sans"/>
              </a:rPr>
              <a:t> additional instructional interventions provided to address the </a:t>
            </a:r>
            <a:br>
              <a:rPr lang="en" sz="1900" dirty="0">
                <a:solidFill>
                  <a:schemeClr val="dk1"/>
                </a:solidFill>
                <a:latin typeface="Open Sans"/>
                <a:ea typeface="Open Sans"/>
                <a:cs typeface="Open Sans"/>
                <a:sym typeface="Open Sans"/>
              </a:rPr>
            </a:br>
            <a:r>
              <a:rPr lang="en" sz="1900" dirty="0">
                <a:solidFill>
                  <a:schemeClr val="dk1"/>
                </a:solidFill>
                <a:latin typeface="Open Sans"/>
                <a:ea typeface="Open Sans"/>
                <a:cs typeface="Open Sans"/>
                <a:sym typeface="Open Sans"/>
              </a:rPr>
              <a:t> specific language needs of the student;  </a:t>
            </a:r>
            <a:endParaRPr sz="1900" dirty="0">
              <a:solidFill>
                <a:schemeClr val="dk1"/>
              </a:solidFill>
              <a:latin typeface="Open Sans"/>
              <a:ea typeface="Open Sans"/>
              <a:cs typeface="Open Sans"/>
              <a:sym typeface="Open Sans"/>
            </a:endParaRPr>
          </a:p>
          <a:p>
            <a:pPr marL="349250" lvl="0" indent="-317500" algn="l" rtl="0">
              <a:spcBef>
                <a:spcPts val="1200"/>
              </a:spcBef>
              <a:spcAft>
                <a:spcPts val="0"/>
              </a:spcAft>
              <a:buClr>
                <a:schemeClr val="dk1"/>
              </a:buClr>
              <a:buSzPts val="1900"/>
              <a:buFont typeface="Open Sans"/>
              <a:buChar char="🗹"/>
            </a:pPr>
            <a:r>
              <a:rPr lang="en" sz="1900" dirty="0">
                <a:solidFill>
                  <a:schemeClr val="dk1"/>
                </a:solidFill>
                <a:latin typeface="Open Sans"/>
                <a:ea typeface="Open Sans"/>
                <a:cs typeface="Open Sans"/>
                <a:sym typeface="Open Sans"/>
              </a:rPr>
              <a:t> the date of exit from the program and parental approval;</a:t>
            </a:r>
            <a:endParaRPr sz="1900" dirty="0">
              <a:solidFill>
                <a:schemeClr val="dk1"/>
              </a:solidFill>
              <a:latin typeface="Open Sans"/>
              <a:ea typeface="Open Sans"/>
              <a:cs typeface="Open Sans"/>
              <a:sym typeface="Open Sans"/>
            </a:endParaRPr>
          </a:p>
          <a:p>
            <a:pPr marL="349250" lvl="0" indent="-317500" algn="l" rtl="0">
              <a:spcBef>
                <a:spcPts val="1200"/>
              </a:spcBef>
              <a:spcAft>
                <a:spcPts val="0"/>
              </a:spcAft>
              <a:buClr>
                <a:schemeClr val="dk1"/>
              </a:buClr>
              <a:buSzPts val="1900"/>
              <a:buFont typeface="Open Sans"/>
              <a:buChar char="🗹"/>
            </a:pPr>
            <a:r>
              <a:rPr lang="en" sz="1900" dirty="0">
                <a:solidFill>
                  <a:schemeClr val="dk1"/>
                </a:solidFill>
                <a:latin typeface="Open Sans"/>
                <a:ea typeface="Open Sans"/>
                <a:cs typeface="Open Sans"/>
                <a:sym typeface="Open Sans"/>
              </a:rPr>
              <a:t> the results of monitoring for academic success, </a:t>
            </a:r>
            <a:br>
              <a:rPr lang="en" sz="1900" dirty="0">
                <a:solidFill>
                  <a:schemeClr val="dk1"/>
                </a:solidFill>
                <a:latin typeface="Open Sans"/>
                <a:ea typeface="Open Sans"/>
                <a:cs typeface="Open Sans"/>
                <a:sym typeface="Open Sans"/>
              </a:rPr>
            </a:br>
            <a:r>
              <a:rPr lang="en" sz="1900" dirty="0">
                <a:solidFill>
                  <a:schemeClr val="dk1"/>
                </a:solidFill>
                <a:latin typeface="Open Sans"/>
                <a:ea typeface="Open Sans"/>
                <a:cs typeface="Open Sans"/>
                <a:sym typeface="Open Sans"/>
              </a:rPr>
              <a:t> including students formerly classified as emergent bilingual students, as required under the TEC, §29.063(c)(4); and</a:t>
            </a:r>
            <a:endParaRPr sz="1900" dirty="0">
              <a:solidFill>
                <a:schemeClr val="dk1"/>
              </a:solidFill>
              <a:latin typeface="Open Sans"/>
              <a:ea typeface="Open Sans"/>
              <a:cs typeface="Open Sans"/>
              <a:sym typeface="Open Sans"/>
            </a:endParaRPr>
          </a:p>
          <a:p>
            <a:pPr marL="349250" lvl="0" indent="-317500" algn="l" rtl="0">
              <a:spcBef>
                <a:spcPts val="1200"/>
              </a:spcBef>
              <a:spcAft>
                <a:spcPts val="0"/>
              </a:spcAft>
              <a:buClr>
                <a:schemeClr val="dk1"/>
              </a:buClr>
              <a:buSzPts val="1900"/>
              <a:buFont typeface="Open Sans"/>
              <a:buChar char="🗹"/>
            </a:pPr>
            <a:r>
              <a:rPr lang="en" sz="1900" dirty="0">
                <a:solidFill>
                  <a:schemeClr val="dk1"/>
                </a:solidFill>
                <a:latin typeface="Open Sans"/>
                <a:ea typeface="Open Sans"/>
                <a:cs typeface="Open Sans"/>
                <a:sym typeface="Open Sans"/>
              </a:rPr>
              <a:t> the home language survey. </a:t>
            </a:r>
            <a:endParaRPr sz="1900" dirty="0">
              <a:solidFill>
                <a:schemeClr val="dk1"/>
              </a:solidFill>
              <a:latin typeface="Open Sans"/>
              <a:ea typeface="Open Sans"/>
              <a:cs typeface="Open Sans"/>
              <a:sym typeface="Open Sans"/>
            </a:endParaRPr>
          </a:p>
          <a:p>
            <a:pPr marL="0" lvl="0" indent="0" algn="l" rtl="0">
              <a:lnSpc>
                <a:spcPct val="110000"/>
              </a:lnSpc>
              <a:spcBef>
                <a:spcPts val="1200"/>
              </a:spcBef>
              <a:spcAft>
                <a:spcPts val="0"/>
              </a:spcAft>
              <a:buNone/>
            </a:pPr>
            <a:endParaRPr sz="1900" dirty="0">
              <a:solidFill>
                <a:schemeClr val="dk1"/>
              </a:solidFill>
              <a:latin typeface="Open Sans"/>
              <a:ea typeface="Open Sans"/>
              <a:cs typeface="Open Sans"/>
              <a:sym typeface="Open Sans"/>
            </a:endParaRPr>
          </a:p>
        </p:txBody>
      </p:sp>
      <p:sp>
        <p:nvSpPr>
          <p:cNvPr id="392" name="Google Shape;392;p40"/>
          <p:cNvSpPr txBox="1"/>
          <p:nvPr/>
        </p:nvSpPr>
        <p:spPr>
          <a:xfrm>
            <a:off x="0" y="4854153"/>
            <a:ext cx="3562500" cy="254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900">
                <a:solidFill>
                  <a:schemeClr val="dk1"/>
                </a:solidFill>
                <a:latin typeface="Open Sans"/>
                <a:ea typeface="Open Sans"/>
                <a:cs typeface="Open Sans"/>
                <a:sym typeface="Open Sans"/>
              </a:rPr>
              <a:t>Copyright © 2025. Texas Education Agency.</a:t>
            </a:r>
            <a:endParaRPr sz="600">
              <a:solidFill>
                <a:schemeClr val="dk1"/>
              </a:solidFill>
              <a:latin typeface="Open Sans"/>
              <a:ea typeface="Open Sans"/>
              <a:cs typeface="Open Sans"/>
              <a:sym typeface="Open Sans"/>
            </a:endParaRPr>
          </a:p>
        </p:txBody>
      </p:sp>
      <p:sp>
        <p:nvSpPr>
          <p:cNvPr id="393" name="Google Shape;393;p40"/>
          <p:cNvSpPr txBox="1">
            <a:spLocks noGrp="1"/>
          </p:cNvSpPr>
          <p:nvPr>
            <p:ph type="sldNum" idx="12"/>
          </p:nvPr>
        </p:nvSpPr>
        <p:spPr>
          <a:xfrm>
            <a:off x="8472458" y="48156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sz="900">
                <a:latin typeface="Open Sans"/>
                <a:ea typeface="Open Sans"/>
                <a:cs typeface="Open Sans"/>
                <a:sym typeface="Open Sans"/>
              </a:rPr>
              <a:t>27</a:t>
            </a:fld>
            <a:endParaRPr sz="900">
              <a:latin typeface="Open Sans"/>
              <a:ea typeface="Open Sans"/>
              <a:cs typeface="Open Sans"/>
              <a:sym typeface="Open Sans"/>
            </a:endParaRPr>
          </a:p>
        </p:txBody>
      </p:sp>
      <p:pic>
        <p:nvPicPr>
          <p:cNvPr id="394" name="Google Shape;394;p40" title="LPAC Logo Updated.png"/>
          <p:cNvPicPr preferRelativeResize="0"/>
          <p:nvPr/>
        </p:nvPicPr>
        <p:blipFill>
          <a:blip r:embed="rId4">
            <a:alphaModFix/>
          </a:blip>
          <a:stretch>
            <a:fillRect/>
          </a:stretch>
        </p:blipFill>
        <p:spPr>
          <a:xfrm>
            <a:off x="7043352" y="54148"/>
            <a:ext cx="2062949" cy="586500"/>
          </a:xfrm>
          <a:prstGeom prst="rect">
            <a:avLst/>
          </a:prstGeom>
          <a:noFill/>
          <a:ln>
            <a:noFill/>
          </a:ln>
        </p:spPr>
      </p:pic>
      <p:sp>
        <p:nvSpPr>
          <p:cNvPr id="2" name="Google Shape;382;p39">
            <a:extLst>
              <a:ext uri="{FF2B5EF4-FFF2-40B4-BE49-F238E27FC236}">
                <a16:creationId xmlns:a16="http://schemas.microsoft.com/office/drawing/2014/main" id="{6D818E45-440C-C425-9C8C-C791FA3F66FA}"/>
              </a:ext>
            </a:extLst>
          </p:cNvPr>
          <p:cNvSpPr/>
          <p:nvPr/>
        </p:nvSpPr>
        <p:spPr>
          <a:xfrm>
            <a:off x="-29926" y="-1"/>
            <a:ext cx="4941226" cy="838856"/>
          </a:xfrm>
          <a:prstGeom prst="round2DiagRect">
            <a:avLst>
              <a:gd name="adj1" fmla="val 16667"/>
              <a:gd name="adj2" fmla="val 0"/>
            </a:avLst>
          </a:prstGeom>
          <a:solidFill>
            <a:srgbClr val="F0CA4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 name="Google Shape;383;p39">
            <a:extLst>
              <a:ext uri="{FF2B5EF4-FFF2-40B4-BE49-F238E27FC236}">
                <a16:creationId xmlns:a16="http://schemas.microsoft.com/office/drawing/2014/main" id="{8D879A4B-7206-DBEA-2BD3-8D02356F4674}"/>
              </a:ext>
            </a:extLst>
          </p:cNvPr>
          <p:cNvSpPr txBox="1"/>
          <p:nvPr/>
        </p:nvSpPr>
        <p:spPr>
          <a:xfrm>
            <a:off x="0" y="-10807"/>
            <a:ext cx="4772400" cy="84966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 sz="2300" b="1" dirty="0">
                <a:solidFill>
                  <a:schemeClr val="dk1"/>
                </a:solidFill>
                <a:latin typeface="Open Sans"/>
                <a:ea typeface="Open Sans"/>
                <a:cs typeface="Open Sans"/>
                <a:sym typeface="Open Sans"/>
              </a:rPr>
              <a:t>Required Emergent Bilingual </a:t>
            </a:r>
            <a:endParaRPr sz="2300" b="1" dirty="0">
              <a:solidFill>
                <a:schemeClr val="dk1"/>
              </a:solidFill>
              <a:latin typeface="Open Sans"/>
              <a:ea typeface="Open Sans"/>
              <a:cs typeface="Open Sans"/>
              <a:sym typeface="Open Sans"/>
            </a:endParaRPr>
          </a:p>
          <a:p>
            <a:pPr marL="0" lvl="0" indent="0" algn="l" rtl="0">
              <a:spcBef>
                <a:spcPts val="0"/>
              </a:spcBef>
              <a:spcAft>
                <a:spcPts val="0"/>
              </a:spcAft>
              <a:buNone/>
            </a:pPr>
            <a:r>
              <a:rPr lang="en" sz="2300" b="1" dirty="0">
                <a:solidFill>
                  <a:schemeClr val="dk1"/>
                </a:solidFill>
                <a:latin typeface="Open Sans"/>
                <a:ea typeface="Open Sans"/>
                <a:cs typeface="Open Sans"/>
                <a:sym typeface="Open Sans"/>
              </a:rPr>
              <a:t>Student Documentation</a:t>
            </a:r>
            <a:endParaRPr sz="2300" b="1" dirty="0">
              <a:solidFill>
                <a:schemeClr val="dk1"/>
              </a:solidFill>
              <a:latin typeface="Open Sans"/>
              <a:ea typeface="Open Sans"/>
              <a:cs typeface="Open Sans"/>
              <a:sym typeface="Open San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pic>
        <p:nvPicPr>
          <p:cNvPr id="2" name="Google Shape;99;p16">
            <a:extLst>
              <a:ext uri="{FF2B5EF4-FFF2-40B4-BE49-F238E27FC236}">
                <a16:creationId xmlns:a16="http://schemas.microsoft.com/office/drawing/2014/main" id="{5A36B82D-4253-682E-498F-BA32C11C3FB8}"/>
              </a:ext>
            </a:extLst>
          </p:cNvPr>
          <p:cNvPicPr preferRelativeResize="0"/>
          <p:nvPr/>
        </p:nvPicPr>
        <p:blipFill rotWithShape="1">
          <a:blip r:embed="rId3">
            <a:alphaModFix/>
          </a:blip>
          <a:srcRect l="11801" t="87858" r="33153"/>
          <a:stretch/>
        </p:blipFill>
        <p:spPr>
          <a:xfrm rot="5400000">
            <a:off x="-2283375" y="2253449"/>
            <a:ext cx="5143500" cy="636601"/>
          </a:xfrm>
          <a:prstGeom prst="rect">
            <a:avLst/>
          </a:prstGeom>
          <a:noFill/>
          <a:ln>
            <a:noFill/>
          </a:ln>
        </p:spPr>
      </p:pic>
      <p:sp>
        <p:nvSpPr>
          <p:cNvPr id="399" name="Google Shape;399;p41"/>
          <p:cNvSpPr/>
          <p:nvPr/>
        </p:nvSpPr>
        <p:spPr>
          <a:xfrm>
            <a:off x="-29926" y="0"/>
            <a:ext cx="6986986" cy="636600"/>
          </a:xfrm>
          <a:prstGeom prst="round2DiagRect">
            <a:avLst>
              <a:gd name="adj1" fmla="val 16667"/>
              <a:gd name="adj2" fmla="val 0"/>
            </a:avLst>
          </a:prstGeom>
          <a:solidFill>
            <a:srgbClr val="F0CA4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00" name="Google Shape;400;p41"/>
          <p:cNvSpPr txBox="1"/>
          <p:nvPr/>
        </p:nvSpPr>
        <p:spPr>
          <a:xfrm>
            <a:off x="0" y="-75"/>
            <a:ext cx="6835140" cy="636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Arial"/>
              <a:buNone/>
            </a:pPr>
            <a:r>
              <a:rPr lang="en" sz="2300" b="1" dirty="0">
                <a:solidFill>
                  <a:schemeClr val="dk1"/>
                </a:solidFill>
                <a:latin typeface="Open Sans"/>
                <a:ea typeface="Open Sans"/>
                <a:cs typeface="Open Sans"/>
                <a:sym typeface="Open Sans"/>
              </a:rPr>
              <a:t>LPAC Requirements: Coordination of Services</a:t>
            </a:r>
            <a:endParaRPr sz="2300" b="1" dirty="0">
              <a:solidFill>
                <a:schemeClr val="dk1"/>
              </a:solidFill>
              <a:latin typeface="Open Sans"/>
              <a:ea typeface="Open Sans"/>
              <a:cs typeface="Open Sans"/>
              <a:sym typeface="Open Sans"/>
            </a:endParaRPr>
          </a:p>
        </p:txBody>
      </p:sp>
      <p:sp>
        <p:nvSpPr>
          <p:cNvPr id="401" name="Google Shape;401;p41"/>
          <p:cNvSpPr/>
          <p:nvPr/>
        </p:nvSpPr>
        <p:spPr>
          <a:xfrm>
            <a:off x="-29850" y="4879800"/>
            <a:ext cx="9203700" cy="263700"/>
          </a:xfrm>
          <a:prstGeom prst="rect">
            <a:avLst/>
          </a:prstGeom>
          <a:solidFill>
            <a:srgbClr val="F0CA4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02" name="Google Shape;402;p41"/>
          <p:cNvSpPr txBox="1"/>
          <p:nvPr/>
        </p:nvSpPr>
        <p:spPr>
          <a:xfrm>
            <a:off x="700824" y="781350"/>
            <a:ext cx="8308775" cy="3898200"/>
          </a:xfrm>
          <a:prstGeom prst="rect">
            <a:avLst/>
          </a:prstGeom>
          <a:noFill/>
          <a:ln>
            <a:noFill/>
          </a:ln>
        </p:spPr>
        <p:txBody>
          <a:bodyPr spcFirstLastPara="1" wrap="square" lIns="91425" tIns="91425" rIns="91425" bIns="91425" anchor="t" anchorCtr="0">
            <a:noAutofit/>
          </a:bodyPr>
          <a:lstStyle/>
          <a:p>
            <a:pPr marL="233362" lvl="0" indent="-150812" algn="l" rtl="0">
              <a:lnSpc>
                <a:spcPct val="100000"/>
              </a:lnSpc>
              <a:spcBef>
                <a:spcPts val="0"/>
              </a:spcBef>
              <a:spcAft>
                <a:spcPts val="0"/>
              </a:spcAft>
              <a:buClr>
                <a:schemeClr val="dk1"/>
              </a:buClr>
              <a:buSzPts val="1900"/>
              <a:buFont typeface="Open Sans"/>
              <a:buChar char="•"/>
            </a:pPr>
            <a:r>
              <a:rPr lang="en" sz="1900" dirty="0">
                <a:solidFill>
                  <a:schemeClr val="dk1"/>
                </a:solidFill>
                <a:latin typeface="Open Sans"/>
                <a:ea typeface="Open Sans"/>
                <a:cs typeface="Open Sans"/>
                <a:sym typeface="Open Sans"/>
              </a:rPr>
              <a:t>The LPAC may also recommend other programs or services offered through the school district.</a:t>
            </a:r>
            <a:endParaRPr sz="1900" dirty="0">
              <a:solidFill>
                <a:schemeClr val="dk1"/>
              </a:solidFill>
              <a:latin typeface="Open Sans"/>
              <a:ea typeface="Open Sans"/>
              <a:cs typeface="Open Sans"/>
              <a:sym typeface="Open Sans"/>
            </a:endParaRPr>
          </a:p>
          <a:p>
            <a:pPr marL="233362" lvl="0" indent="-150812" algn="l" rtl="0">
              <a:lnSpc>
                <a:spcPct val="100000"/>
              </a:lnSpc>
              <a:spcBef>
                <a:spcPts val="1200"/>
              </a:spcBef>
              <a:spcAft>
                <a:spcPts val="0"/>
              </a:spcAft>
              <a:buClr>
                <a:schemeClr val="dk1"/>
              </a:buClr>
              <a:buSzPts val="1900"/>
              <a:buFont typeface="Open Sans"/>
              <a:buChar char="•"/>
            </a:pPr>
            <a:r>
              <a:rPr lang="en" sz="1900" dirty="0">
                <a:solidFill>
                  <a:schemeClr val="dk1"/>
                </a:solidFill>
                <a:latin typeface="Open Sans"/>
                <a:ea typeface="Open Sans"/>
                <a:cs typeface="Open Sans"/>
                <a:sym typeface="Open Sans"/>
              </a:rPr>
              <a:t>The LPAC is also responsible for facilitating student participation in other special programs (Advanced Academics/Gifted and Talented, Special Education, Career and Technical Education, Dyslexia, etc.).</a:t>
            </a:r>
            <a:endParaRPr sz="1900" dirty="0">
              <a:solidFill>
                <a:schemeClr val="dk1"/>
              </a:solidFill>
              <a:latin typeface="Open Sans"/>
              <a:ea typeface="Open Sans"/>
              <a:cs typeface="Open Sans"/>
              <a:sym typeface="Open Sans"/>
            </a:endParaRPr>
          </a:p>
          <a:p>
            <a:pPr marL="0" lvl="0" indent="0" algn="l" rtl="0">
              <a:lnSpc>
                <a:spcPct val="110000"/>
              </a:lnSpc>
              <a:spcBef>
                <a:spcPts val="1200"/>
              </a:spcBef>
              <a:spcAft>
                <a:spcPts val="0"/>
              </a:spcAft>
              <a:buNone/>
            </a:pPr>
            <a:endParaRPr sz="1900" dirty="0">
              <a:solidFill>
                <a:schemeClr val="dk1"/>
              </a:solidFill>
              <a:latin typeface="Open Sans"/>
              <a:ea typeface="Open Sans"/>
              <a:cs typeface="Open Sans"/>
              <a:sym typeface="Open Sans"/>
            </a:endParaRPr>
          </a:p>
        </p:txBody>
      </p:sp>
      <p:sp>
        <p:nvSpPr>
          <p:cNvPr id="403" name="Google Shape;403;p41"/>
          <p:cNvSpPr txBox="1"/>
          <p:nvPr/>
        </p:nvSpPr>
        <p:spPr>
          <a:xfrm>
            <a:off x="0" y="4854153"/>
            <a:ext cx="3562500" cy="254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900">
                <a:solidFill>
                  <a:schemeClr val="dk1"/>
                </a:solidFill>
                <a:latin typeface="Open Sans"/>
                <a:ea typeface="Open Sans"/>
                <a:cs typeface="Open Sans"/>
                <a:sym typeface="Open Sans"/>
              </a:rPr>
              <a:t>Copyright © 2025. Texas Education Agency.</a:t>
            </a:r>
            <a:endParaRPr sz="600">
              <a:solidFill>
                <a:schemeClr val="dk1"/>
              </a:solidFill>
              <a:latin typeface="Open Sans"/>
              <a:ea typeface="Open Sans"/>
              <a:cs typeface="Open Sans"/>
              <a:sym typeface="Open Sans"/>
            </a:endParaRPr>
          </a:p>
        </p:txBody>
      </p:sp>
      <p:sp>
        <p:nvSpPr>
          <p:cNvPr id="404" name="Google Shape;404;p41"/>
          <p:cNvSpPr txBox="1">
            <a:spLocks noGrp="1"/>
          </p:cNvSpPr>
          <p:nvPr>
            <p:ph type="sldNum" idx="12"/>
          </p:nvPr>
        </p:nvSpPr>
        <p:spPr>
          <a:xfrm>
            <a:off x="8472458" y="48156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sz="900">
                <a:latin typeface="Open Sans"/>
                <a:ea typeface="Open Sans"/>
                <a:cs typeface="Open Sans"/>
                <a:sym typeface="Open Sans"/>
              </a:rPr>
              <a:t>28</a:t>
            </a:fld>
            <a:endParaRPr sz="900">
              <a:latin typeface="Open Sans"/>
              <a:ea typeface="Open Sans"/>
              <a:cs typeface="Open Sans"/>
              <a:sym typeface="Open Sans"/>
            </a:endParaRPr>
          </a:p>
        </p:txBody>
      </p:sp>
      <p:pic>
        <p:nvPicPr>
          <p:cNvPr id="405" name="Google Shape;405;p41" title="LPAC Logo Updated.png"/>
          <p:cNvPicPr preferRelativeResize="0"/>
          <p:nvPr/>
        </p:nvPicPr>
        <p:blipFill>
          <a:blip r:embed="rId4">
            <a:alphaModFix/>
          </a:blip>
          <a:stretch>
            <a:fillRect/>
          </a:stretch>
        </p:blipFill>
        <p:spPr>
          <a:xfrm>
            <a:off x="7043352" y="54148"/>
            <a:ext cx="2062949" cy="5865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pic>
        <p:nvPicPr>
          <p:cNvPr id="3" name="Google Shape;99;p16">
            <a:extLst>
              <a:ext uri="{FF2B5EF4-FFF2-40B4-BE49-F238E27FC236}">
                <a16:creationId xmlns:a16="http://schemas.microsoft.com/office/drawing/2014/main" id="{F977854D-3CA2-9664-E7AA-AEDEBDA01D6F}"/>
              </a:ext>
            </a:extLst>
          </p:cNvPr>
          <p:cNvPicPr preferRelativeResize="0"/>
          <p:nvPr/>
        </p:nvPicPr>
        <p:blipFill rotWithShape="1">
          <a:blip r:embed="rId3">
            <a:alphaModFix/>
          </a:blip>
          <a:srcRect l="11801" t="87858" r="33153"/>
          <a:stretch/>
        </p:blipFill>
        <p:spPr>
          <a:xfrm rot="5400000">
            <a:off x="-2283375" y="2253449"/>
            <a:ext cx="5143500" cy="636601"/>
          </a:xfrm>
          <a:prstGeom prst="rect">
            <a:avLst/>
          </a:prstGeom>
          <a:noFill/>
          <a:ln>
            <a:noFill/>
          </a:ln>
        </p:spPr>
      </p:pic>
      <p:sp>
        <p:nvSpPr>
          <p:cNvPr id="410" name="Google Shape;410;p42"/>
          <p:cNvSpPr/>
          <p:nvPr/>
        </p:nvSpPr>
        <p:spPr>
          <a:xfrm>
            <a:off x="-29926" y="0"/>
            <a:ext cx="4941226" cy="636600"/>
          </a:xfrm>
          <a:prstGeom prst="round2DiagRect">
            <a:avLst>
              <a:gd name="adj1" fmla="val 16667"/>
              <a:gd name="adj2" fmla="val 0"/>
            </a:avLst>
          </a:prstGeom>
          <a:solidFill>
            <a:srgbClr val="F0CA4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11" name="Google Shape;411;p42"/>
          <p:cNvSpPr txBox="1"/>
          <p:nvPr/>
        </p:nvSpPr>
        <p:spPr>
          <a:xfrm>
            <a:off x="0" y="0"/>
            <a:ext cx="4427220" cy="636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en" sz="2300" b="1" dirty="0">
                <a:solidFill>
                  <a:schemeClr val="dk1"/>
                </a:solidFill>
                <a:latin typeface="Open Sans"/>
                <a:ea typeface="Open Sans"/>
                <a:cs typeface="Open Sans"/>
                <a:sym typeface="Open Sans"/>
              </a:rPr>
              <a:t>ARD/LPAC Collaboration</a:t>
            </a:r>
            <a:endParaRPr sz="2300" b="1" dirty="0">
              <a:solidFill>
                <a:schemeClr val="dk1"/>
              </a:solidFill>
              <a:latin typeface="Open Sans"/>
              <a:ea typeface="Open Sans"/>
              <a:cs typeface="Open Sans"/>
              <a:sym typeface="Open Sans"/>
            </a:endParaRPr>
          </a:p>
        </p:txBody>
      </p:sp>
      <p:sp>
        <p:nvSpPr>
          <p:cNvPr id="412" name="Google Shape;412;p42"/>
          <p:cNvSpPr/>
          <p:nvPr/>
        </p:nvSpPr>
        <p:spPr>
          <a:xfrm>
            <a:off x="-29850" y="4879800"/>
            <a:ext cx="9203700" cy="263700"/>
          </a:xfrm>
          <a:prstGeom prst="rect">
            <a:avLst/>
          </a:prstGeom>
          <a:solidFill>
            <a:srgbClr val="F0CA4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13" name="Google Shape;413;p42"/>
          <p:cNvSpPr txBox="1"/>
          <p:nvPr/>
        </p:nvSpPr>
        <p:spPr>
          <a:xfrm>
            <a:off x="700825" y="814454"/>
            <a:ext cx="8275150" cy="3931771"/>
          </a:xfrm>
          <a:prstGeom prst="rect">
            <a:avLst/>
          </a:prstGeom>
          <a:noFill/>
          <a:ln>
            <a:noFill/>
          </a:ln>
        </p:spPr>
        <p:txBody>
          <a:bodyPr spcFirstLastPara="1" wrap="square" lIns="91425" tIns="91425" rIns="91425" bIns="91425" anchor="t" anchorCtr="0">
            <a:noAutofit/>
          </a:bodyPr>
          <a:lstStyle/>
          <a:p>
            <a:pPr marL="228600" lvl="0" indent="-171450" algn="l" rtl="0">
              <a:lnSpc>
                <a:spcPct val="100000"/>
              </a:lnSpc>
              <a:spcBef>
                <a:spcPts val="0"/>
              </a:spcBef>
              <a:spcAft>
                <a:spcPts val="0"/>
              </a:spcAft>
              <a:buClr>
                <a:schemeClr val="dk1"/>
              </a:buClr>
              <a:buSzPts val="1900"/>
              <a:buFont typeface="Open Sans"/>
              <a:buChar char="•"/>
            </a:pPr>
            <a:r>
              <a:rPr lang="en" sz="1900" dirty="0">
                <a:solidFill>
                  <a:schemeClr val="dk1"/>
                </a:solidFill>
                <a:latin typeface="Open Sans"/>
                <a:ea typeface="Open Sans"/>
                <a:cs typeface="Open Sans"/>
                <a:sym typeface="Open Sans"/>
              </a:rPr>
              <a:t>For emergent bilingual students with identified special needs:</a:t>
            </a:r>
            <a:endParaRPr sz="1900" dirty="0">
              <a:solidFill>
                <a:schemeClr val="dk1"/>
              </a:solidFill>
              <a:latin typeface="Open Sans"/>
              <a:ea typeface="Open Sans"/>
              <a:cs typeface="Open Sans"/>
              <a:sym typeface="Open Sans"/>
            </a:endParaRPr>
          </a:p>
          <a:p>
            <a:pPr marL="685800" lvl="1" indent="-171450" algn="l" rtl="0">
              <a:lnSpc>
                <a:spcPct val="100000"/>
              </a:lnSpc>
              <a:spcBef>
                <a:spcPts val="1200"/>
              </a:spcBef>
              <a:spcAft>
                <a:spcPts val="0"/>
              </a:spcAft>
              <a:buClr>
                <a:schemeClr val="dk1"/>
              </a:buClr>
              <a:buSzPts val="1900"/>
              <a:buFont typeface="Open Sans"/>
              <a:buChar char="○"/>
            </a:pPr>
            <a:r>
              <a:rPr lang="en" sz="1800" dirty="0">
                <a:solidFill>
                  <a:schemeClr val="dk1"/>
                </a:solidFill>
                <a:latin typeface="Open Sans"/>
                <a:ea typeface="Open Sans"/>
                <a:cs typeface="Open Sans"/>
                <a:sym typeface="Open Sans"/>
              </a:rPr>
              <a:t>LPAC shall meet in conjunction with the Admission, Review, Dismissal (ARD) committee members to review and provide recommendations with regard to the educational needs of the dually identified student.</a:t>
            </a:r>
            <a:endParaRPr sz="1800" dirty="0">
              <a:solidFill>
                <a:schemeClr val="dk1"/>
              </a:solidFill>
              <a:latin typeface="Open Sans"/>
              <a:ea typeface="Open Sans"/>
              <a:cs typeface="Open Sans"/>
              <a:sym typeface="Open Sans"/>
            </a:endParaRPr>
          </a:p>
          <a:p>
            <a:pPr marL="685800" lvl="1" indent="-171450" algn="l" rtl="0">
              <a:lnSpc>
                <a:spcPct val="100000"/>
              </a:lnSpc>
              <a:spcBef>
                <a:spcPts val="1200"/>
              </a:spcBef>
              <a:spcAft>
                <a:spcPts val="0"/>
              </a:spcAft>
              <a:buClr>
                <a:schemeClr val="dk1"/>
              </a:buClr>
              <a:buSzPts val="1900"/>
              <a:buFont typeface="Open Sans"/>
              <a:buChar char="○"/>
            </a:pPr>
            <a:r>
              <a:rPr lang="en" sz="1800" dirty="0">
                <a:solidFill>
                  <a:schemeClr val="dk1"/>
                </a:solidFill>
                <a:latin typeface="Open Sans"/>
                <a:ea typeface="Open Sans"/>
                <a:cs typeface="Open Sans"/>
                <a:sym typeface="Open Sans"/>
              </a:rPr>
              <a:t>Decision-making must be based on the input of members of the LPAC and the ARD committee who are directly familiar with the student’s language needs and abilities in the classroom setting.</a:t>
            </a:r>
            <a:endParaRPr sz="1800" dirty="0">
              <a:solidFill>
                <a:schemeClr val="dk1"/>
              </a:solidFill>
              <a:latin typeface="Open Sans"/>
              <a:ea typeface="Open Sans"/>
              <a:cs typeface="Open Sans"/>
              <a:sym typeface="Open Sans"/>
            </a:endParaRPr>
          </a:p>
        </p:txBody>
      </p:sp>
      <p:sp>
        <p:nvSpPr>
          <p:cNvPr id="414" name="Google Shape;414;p42"/>
          <p:cNvSpPr txBox="1"/>
          <p:nvPr/>
        </p:nvSpPr>
        <p:spPr>
          <a:xfrm>
            <a:off x="0" y="4854153"/>
            <a:ext cx="3562500" cy="254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900">
                <a:solidFill>
                  <a:schemeClr val="dk1"/>
                </a:solidFill>
                <a:latin typeface="Open Sans"/>
                <a:ea typeface="Open Sans"/>
                <a:cs typeface="Open Sans"/>
                <a:sym typeface="Open Sans"/>
              </a:rPr>
              <a:t>Copyright © 2025. Texas Education Agency.</a:t>
            </a:r>
            <a:endParaRPr sz="600">
              <a:solidFill>
                <a:schemeClr val="dk1"/>
              </a:solidFill>
              <a:latin typeface="Open Sans"/>
              <a:ea typeface="Open Sans"/>
              <a:cs typeface="Open Sans"/>
              <a:sym typeface="Open Sans"/>
            </a:endParaRPr>
          </a:p>
        </p:txBody>
      </p:sp>
      <p:sp>
        <p:nvSpPr>
          <p:cNvPr id="415" name="Google Shape;415;p42"/>
          <p:cNvSpPr txBox="1">
            <a:spLocks noGrp="1"/>
          </p:cNvSpPr>
          <p:nvPr>
            <p:ph type="sldNum" idx="12"/>
          </p:nvPr>
        </p:nvSpPr>
        <p:spPr>
          <a:xfrm>
            <a:off x="8472458" y="48156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sz="900">
                <a:latin typeface="Open Sans"/>
                <a:ea typeface="Open Sans"/>
                <a:cs typeface="Open Sans"/>
                <a:sym typeface="Open Sans"/>
              </a:rPr>
              <a:t>29</a:t>
            </a:fld>
            <a:endParaRPr sz="900">
              <a:latin typeface="Open Sans"/>
              <a:ea typeface="Open Sans"/>
              <a:cs typeface="Open Sans"/>
              <a:sym typeface="Open Sans"/>
            </a:endParaRPr>
          </a:p>
        </p:txBody>
      </p:sp>
      <p:pic>
        <p:nvPicPr>
          <p:cNvPr id="416" name="Google Shape;416;p42" title="LPAC Logo Updated.png"/>
          <p:cNvPicPr preferRelativeResize="0"/>
          <p:nvPr/>
        </p:nvPicPr>
        <p:blipFill>
          <a:blip r:embed="rId4">
            <a:alphaModFix/>
          </a:blip>
          <a:stretch>
            <a:fillRect/>
          </a:stretch>
        </p:blipFill>
        <p:spPr>
          <a:xfrm>
            <a:off x="7043352" y="54148"/>
            <a:ext cx="2062949" cy="586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6"/>
          <p:cNvSpPr txBox="1">
            <a:spLocks noGrp="1"/>
          </p:cNvSpPr>
          <p:nvPr>
            <p:ph type="body" idx="1"/>
          </p:nvPr>
        </p:nvSpPr>
        <p:spPr>
          <a:xfrm>
            <a:off x="700825" y="781350"/>
            <a:ext cx="8285400" cy="36243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r>
              <a:rPr lang="en" sz="1900" b="1" dirty="0">
                <a:solidFill>
                  <a:schemeClr val="dk1"/>
                </a:solidFill>
              </a:rPr>
              <a:t>19 TAC Chapter 89: Adaptations for Special Populations, Subchapter BB, last amended and effective on February 10, 2025</a:t>
            </a:r>
            <a:endParaRPr sz="1900" b="1" dirty="0">
              <a:solidFill>
                <a:schemeClr val="dk1"/>
              </a:solidFill>
            </a:endParaRPr>
          </a:p>
          <a:p>
            <a:pPr marL="0" lvl="0" indent="0" algn="l" rtl="0">
              <a:spcBef>
                <a:spcPts val="1200"/>
              </a:spcBef>
              <a:spcAft>
                <a:spcPts val="0"/>
              </a:spcAft>
              <a:buNone/>
            </a:pPr>
            <a:r>
              <a:rPr lang="en" sz="1900" dirty="0">
                <a:solidFill>
                  <a:schemeClr val="dk1"/>
                </a:solidFill>
              </a:rPr>
              <a:t>Commissioner’s Rules concerning the state plan for educating emergent bilingual (EB) students state that all school districts that are required to provide bilingual education and/or English as a Second Language (ESL) programs establish and operate a language proficiency assessment committee (LPAC).</a:t>
            </a:r>
            <a:endParaRPr sz="1900" dirty="0">
              <a:solidFill>
                <a:schemeClr val="dk1"/>
              </a:solidFill>
            </a:endParaRPr>
          </a:p>
          <a:p>
            <a:pPr marL="0" lvl="0" indent="0" algn="l" rtl="0">
              <a:spcBef>
                <a:spcPts val="1200"/>
              </a:spcBef>
              <a:spcAft>
                <a:spcPts val="1200"/>
              </a:spcAft>
              <a:buNone/>
            </a:pPr>
            <a:endParaRPr sz="1900" dirty="0">
              <a:solidFill>
                <a:schemeClr val="dk1"/>
              </a:solidFill>
            </a:endParaRPr>
          </a:p>
        </p:txBody>
      </p:sp>
      <p:pic>
        <p:nvPicPr>
          <p:cNvPr id="99" name="Google Shape;99;p16"/>
          <p:cNvPicPr preferRelativeResize="0"/>
          <p:nvPr/>
        </p:nvPicPr>
        <p:blipFill rotWithShape="1">
          <a:blip r:embed="rId3">
            <a:alphaModFix/>
          </a:blip>
          <a:srcRect l="11801" t="87858" r="33153"/>
          <a:stretch/>
        </p:blipFill>
        <p:spPr>
          <a:xfrm rot="5400000">
            <a:off x="-2247250" y="2259649"/>
            <a:ext cx="5131099" cy="636601"/>
          </a:xfrm>
          <a:prstGeom prst="rect">
            <a:avLst/>
          </a:prstGeom>
          <a:noFill/>
          <a:ln>
            <a:noFill/>
          </a:ln>
        </p:spPr>
      </p:pic>
      <p:sp>
        <p:nvSpPr>
          <p:cNvPr id="100" name="Google Shape;100;p16"/>
          <p:cNvSpPr/>
          <p:nvPr/>
        </p:nvSpPr>
        <p:spPr>
          <a:xfrm>
            <a:off x="0" y="0"/>
            <a:ext cx="4911300" cy="636600"/>
          </a:xfrm>
          <a:prstGeom prst="round2DiagRect">
            <a:avLst>
              <a:gd name="adj1" fmla="val 16667"/>
              <a:gd name="adj2" fmla="val 0"/>
            </a:avLst>
          </a:prstGeom>
          <a:solidFill>
            <a:srgbClr val="F0CA4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1" name="Google Shape;101;p16"/>
          <p:cNvSpPr txBox="1"/>
          <p:nvPr/>
        </p:nvSpPr>
        <p:spPr>
          <a:xfrm>
            <a:off x="0" y="66600"/>
            <a:ext cx="4855500" cy="5034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 sz="2300" b="1" dirty="0">
                <a:solidFill>
                  <a:schemeClr val="dk1"/>
                </a:solidFill>
                <a:latin typeface="Open Sans"/>
                <a:ea typeface="Open Sans"/>
                <a:cs typeface="Open Sans"/>
                <a:sym typeface="Open Sans"/>
              </a:rPr>
              <a:t>19 TAC Chapter 89</a:t>
            </a:r>
            <a:endParaRPr sz="2300" dirty="0">
              <a:solidFill>
                <a:schemeClr val="dk1"/>
              </a:solidFill>
              <a:latin typeface="Open Sans"/>
              <a:ea typeface="Open Sans"/>
              <a:cs typeface="Open Sans"/>
              <a:sym typeface="Open Sans"/>
            </a:endParaRPr>
          </a:p>
        </p:txBody>
      </p:sp>
      <p:sp>
        <p:nvSpPr>
          <p:cNvPr id="102" name="Google Shape;102;p16"/>
          <p:cNvSpPr/>
          <p:nvPr/>
        </p:nvSpPr>
        <p:spPr>
          <a:xfrm>
            <a:off x="0" y="4546350"/>
            <a:ext cx="9144000" cy="636600"/>
          </a:xfrm>
          <a:prstGeom prst="rect">
            <a:avLst/>
          </a:prstGeom>
          <a:solidFill>
            <a:srgbClr val="F0CA4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3" name="Google Shape;103;p16"/>
          <p:cNvSpPr txBox="1"/>
          <p:nvPr/>
        </p:nvSpPr>
        <p:spPr>
          <a:xfrm>
            <a:off x="65600" y="4737588"/>
            <a:ext cx="3562500" cy="254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900">
                <a:solidFill>
                  <a:schemeClr val="dk1"/>
                </a:solidFill>
                <a:latin typeface="Open Sans"/>
                <a:ea typeface="Open Sans"/>
                <a:cs typeface="Open Sans"/>
                <a:sym typeface="Open Sans"/>
              </a:rPr>
              <a:t>Copyright © 2025. Texas Education Agency.</a:t>
            </a:r>
            <a:endParaRPr sz="600">
              <a:solidFill>
                <a:schemeClr val="dk1"/>
              </a:solidFill>
              <a:latin typeface="Open Sans"/>
              <a:ea typeface="Open Sans"/>
              <a:cs typeface="Open Sans"/>
              <a:sym typeface="Open Sans"/>
            </a:endParaRPr>
          </a:p>
        </p:txBody>
      </p:sp>
      <p:pic>
        <p:nvPicPr>
          <p:cNvPr id="104" name="Google Shape;104;p16" title="Untitled design.png"/>
          <p:cNvPicPr preferRelativeResize="0"/>
          <p:nvPr/>
        </p:nvPicPr>
        <p:blipFill>
          <a:blip r:embed="rId4">
            <a:alphaModFix/>
          </a:blip>
          <a:stretch>
            <a:fillRect/>
          </a:stretch>
        </p:blipFill>
        <p:spPr>
          <a:xfrm>
            <a:off x="8029543" y="4624509"/>
            <a:ext cx="986856" cy="480274"/>
          </a:xfrm>
          <a:prstGeom prst="rect">
            <a:avLst/>
          </a:prstGeom>
          <a:noFill/>
          <a:ln>
            <a:noFill/>
          </a:ln>
        </p:spPr>
      </p:pic>
      <p:sp>
        <p:nvSpPr>
          <p:cNvPr id="105" name="Google Shape;105;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solidFill>
                  <a:schemeClr val="dk1"/>
                </a:solidFill>
              </a:rPr>
              <a:t>3</a:t>
            </a:fld>
            <a:endParaRPr>
              <a:solidFill>
                <a:schemeClr val="dk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43"/>
          <p:cNvSpPr/>
          <p:nvPr/>
        </p:nvSpPr>
        <p:spPr>
          <a:xfrm>
            <a:off x="0" y="0"/>
            <a:ext cx="4911300" cy="636600"/>
          </a:xfrm>
          <a:prstGeom prst="round2DiagRect">
            <a:avLst>
              <a:gd name="adj1" fmla="val 16667"/>
              <a:gd name="adj2" fmla="val 0"/>
            </a:avLst>
          </a:prstGeom>
          <a:solidFill>
            <a:srgbClr val="F0CA4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22" name="Google Shape;422;p43"/>
          <p:cNvSpPr txBox="1"/>
          <p:nvPr/>
        </p:nvSpPr>
        <p:spPr>
          <a:xfrm>
            <a:off x="0" y="66600"/>
            <a:ext cx="4855500" cy="5034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 sz="2300" b="1" dirty="0">
                <a:solidFill>
                  <a:schemeClr val="dk1"/>
                </a:solidFill>
                <a:latin typeface="Open Sans"/>
                <a:ea typeface="Open Sans"/>
                <a:cs typeface="Open Sans"/>
                <a:sym typeface="Open Sans"/>
              </a:rPr>
              <a:t>LPAC - Introduction</a:t>
            </a:r>
            <a:endParaRPr sz="2300" dirty="0">
              <a:solidFill>
                <a:schemeClr val="dk1"/>
              </a:solidFill>
              <a:latin typeface="Open Sans"/>
              <a:ea typeface="Open Sans"/>
              <a:cs typeface="Open Sans"/>
              <a:sym typeface="Open Sans"/>
            </a:endParaRPr>
          </a:p>
        </p:txBody>
      </p:sp>
      <p:sp>
        <p:nvSpPr>
          <p:cNvPr id="423" name="Google Shape;423;p43"/>
          <p:cNvSpPr/>
          <p:nvPr/>
        </p:nvSpPr>
        <p:spPr>
          <a:xfrm>
            <a:off x="0" y="4546350"/>
            <a:ext cx="9144000" cy="636600"/>
          </a:xfrm>
          <a:prstGeom prst="rect">
            <a:avLst/>
          </a:prstGeom>
          <a:solidFill>
            <a:srgbClr val="F0CA4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24" name="Google Shape;424;p43"/>
          <p:cNvSpPr txBox="1"/>
          <p:nvPr/>
        </p:nvSpPr>
        <p:spPr>
          <a:xfrm>
            <a:off x="65600" y="4737588"/>
            <a:ext cx="3562500" cy="254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900">
                <a:solidFill>
                  <a:schemeClr val="dk1"/>
                </a:solidFill>
                <a:latin typeface="Open Sans"/>
                <a:ea typeface="Open Sans"/>
                <a:cs typeface="Open Sans"/>
                <a:sym typeface="Open Sans"/>
              </a:rPr>
              <a:t>Copyright © 2025. Texas Education Agency.</a:t>
            </a:r>
            <a:endParaRPr sz="600">
              <a:solidFill>
                <a:schemeClr val="dk1"/>
              </a:solidFill>
              <a:latin typeface="Open Sans"/>
              <a:ea typeface="Open Sans"/>
              <a:cs typeface="Open Sans"/>
              <a:sym typeface="Open Sans"/>
            </a:endParaRPr>
          </a:p>
        </p:txBody>
      </p:sp>
      <p:sp>
        <p:nvSpPr>
          <p:cNvPr id="425" name="Google Shape;425;p43"/>
          <p:cNvSpPr txBox="1"/>
          <p:nvPr/>
        </p:nvSpPr>
        <p:spPr>
          <a:xfrm>
            <a:off x="2144250" y="3695438"/>
            <a:ext cx="4855500" cy="636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900">
                <a:solidFill>
                  <a:schemeClr val="dk1"/>
                </a:solidFill>
                <a:latin typeface="Open Sans"/>
                <a:ea typeface="Open Sans"/>
                <a:cs typeface="Open Sans"/>
                <a:sym typeface="Open Sans"/>
              </a:rPr>
              <a:t>For more information, contact: </a:t>
            </a:r>
            <a:r>
              <a:rPr lang="en" sz="1800" u="sng">
                <a:solidFill>
                  <a:srgbClr val="0563C1"/>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titleiii.initiatives@esc20.info</a:t>
            </a:r>
            <a:r>
              <a:rPr lang="en" sz="1800">
                <a:solidFill>
                  <a:srgbClr val="0563C1"/>
                </a:solidFill>
                <a:latin typeface="Open Sans"/>
                <a:ea typeface="Open Sans"/>
                <a:cs typeface="Open Sans"/>
                <a:sym typeface="Open Sans"/>
              </a:rPr>
              <a:t> </a:t>
            </a:r>
            <a:endParaRPr sz="1800">
              <a:solidFill>
                <a:srgbClr val="0563C1"/>
              </a:solidFill>
              <a:latin typeface="Open Sans"/>
              <a:ea typeface="Open Sans"/>
              <a:cs typeface="Open Sans"/>
              <a:sym typeface="Open Sans"/>
            </a:endParaRPr>
          </a:p>
        </p:txBody>
      </p:sp>
      <p:pic>
        <p:nvPicPr>
          <p:cNvPr id="426" name="Google Shape;426;p43" title="Untitled design.png"/>
          <p:cNvPicPr preferRelativeResize="0"/>
          <p:nvPr/>
        </p:nvPicPr>
        <p:blipFill>
          <a:blip r:embed="rId4">
            <a:alphaModFix/>
          </a:blip>
          <a:stretch>
            <a:fillRect/>
          </a:stretch>
        </p:blipFill>
        <p:spPr>
          <a:xfrm>
            <a:off x="8029543" y="4624509"/>
            <a:ext cx="986856" cy="480274"/>
          </a:xfrm>
          <a:prstGeom prst="rect">
            <a:avLst/>
          </a:prstGeom>
          <a:noFill/>
          <a:ln>
            <a:noFill/>
          </a:ln>
        </p:spPr>
      </p:pic>
      <p:sp>
        <p:nvSpPr>
          <p:cNvPr id="427" name="Google Shape;427;p4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30</a:t>
            </a:fld>
            <a:endParaRPr/>
          </a:p>
        </p:txBody>
      </p:sp>
      <p:pic>
        <p:nvPicPr>
          <p:cNvPr id="428" name="Google Shape;428;p43" title="TXEL Subscribe Today (10).png"/>
          <p:cNvPicPr preferRelativeResize="0"/>
          <p:nvPr/>
        </p:nvPicPr>
        <p:blipFill>
          <a:blip r:embed="rId5">
            <a:alphaModFix/>
          </a:blip>
          <a:stretch>
            <a:fillRect/>
          </a:stretch>
        </p:blipFill>
        <p:spPr>
          <a:xfrm>
            <a:off x="2123963" y="941400"/>
            <a:ext cx="4896067" cy="275403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7"/>
          <p:cNvSpPr txBox="1">
            <a:spLocks noGrp="1"/>
          </p:cNvSpPr>
          <p:nvPr>
            <p:ph type="body" idx="1"/>
          </p:nvPr>
        </p:nvSpPr>
        <p:spPr>
          <a:xfrm>
            <a:off x="636600" y="1081125"/>
            <a:ext cx="4134900" cy="2589300"/>
          </a:xfrm>
          <a:prstGeom prst="rect">
            <a:avLst/>
          </a:prstGeom>
        </p:spPr>
        <p:txBody>
          <a:bodyPr spcFirstLastPara="1" wrap="square" lIns="91425" tIns="91425" rIns="91425" bIns="91425" anchor="t" anchorCtr="0">
            <a:noAutofit/>
          </a:bodyPr>
          <a:lstStyle/>
          <a:p>
            <a:pPr marL="0" lvl="0" indent="0" algn="ctr" rtl="0">
              <a:lnSpc>
                <a:spcPct val="110000"/>
              </a:lnSpc>
              <a:spcBef>
                <a:spcPts val="0"/>
              </a:spcBef>
              <a:spcAft>
                <a:spcPts val="0"/>
              </a:spcAft>
              <a:buClr>
                <a:srgbClr val="323F4F"/>
              </a:buClr>
              <a:buSzPts val="2400"/>
              <a:buFont typeface="Arial"/>
              <a:buNone/>
            </a:pPr>
            <a:r>
              <a:rPr lang="en" sz="1600" b="1">
                <a:solidFill>
                  <a:schemeClr val="dk1"/>
                </a:solidFill>
              </a:rPr>
              <a:t>Xóchitl Anabel Rocha, Ed.D.</a:t>
            </a:r>
            <a:endParaRPr sz="1600" b="1">
              <a:solidFill>
                <a:schemeClr val="dk1"/>
              </a:solidFill>
            </a:endParaRPr>
          </a:p>
          <a:p>
            <a:pPr marL="0" lvl="0" indent="0" algn="ctr" rtl="0">
              <a:lnSpc>
                <a:spcPct val="110000"/>
              </a:lnSpc>
              <a:spcBef>
                <a:spcPts val="0"/>
              </a:spcBef>
              <a:spcAft>
                <a:spcPts val="0"/>
              </a:spcAft>
              <a:buClr>
                <a:srgbClr val="323F4F"/>
              </a:buClr>
              <a:buSzPts val="2400"/>
              <a:buFont typeface="Arial"/>
              <a:buNone/>
            </a:pPr>
            <a:r>
              <a:rPr lang="en" sz="1600">
                <a:solidFill>
                  <a:schemeClr val="dk1"/>
                </a:solidFill>
              </a:rPr>
              <a:t>Director of Bilingual Education Programs </a:t>
            </a:r>
            <a:endParaRPr sz="1600">
              <a:solidFill>
                <a:schemeClr val="dk1"/>
              </a:solidFill>
            </a:endParaRPr>
          </a:p>
          <a:p>
            <a:pPr marL="0" lvl="0" indent="0" algn="ctr" rtl="0">
              <a:lnSpc>
                <a:spcPct val="110000"/>
              </a:lnSpc>
              <a:spcBef>
                <a:spcPts val="0"/>
              </a:spcBef>
              <a:spcAft>
                <a:spcPts val="0"/>
              </a:spcAft>
              <a:buClr>
                <a:srgbClr val="323F4F"/>
              </a:buClr>
              <a:buSzPts val="2400"/>
              <a:buFont typeface="Arial"/>
              <a:buNone/>
            </a:pPr>
            <a:r>
              <a:rPr lang="en" sz="1600">
                <a:solidFill>
                  <a:schemeClr val="dk1"/>
                </a:solidFill>
              </a:rPr>
              <a:t>Policy &amp; Technical Assistance</a:t>
            </a:r>
            <a:endParaRPr sz="1600">
              <a:solidFill>
                <a:schemeClr val="dk1"/>
              </a:solidFill>
            </a:endParaRPr>
          </a:p>
          <a:p>
            <a:pPr marL="0" lvl="0" indent="0" algn="ctr" rtl="0">
              <a:lnSpc>
                <a:spcPct val="110000"/>
              </a:lnSpc>
              <a:spcBef>
                <a:spcPts val="1000"/>
              </a:spcBef>
              <a:spcAft>
                <a:spcPts val="0"/>
              </a:spcAft>
              <a:buClr>
                <a:srgbClr val="323F4F"/>
              </a:buClr>
              <a:buSzPts val="2400"/>
              <a:buFont typeface="Arial"/>
              <a:buNone/>
            </a:pPr>
            <a:r>
              <a:rPr lang="en" sz="1600" b="1">
                <a:solidFill>
                  <a:schemeClr val="dk1"/>
                </a:solidFill>
              </a:rPr>
              <a:t>Amy Johnson</a:t>
            </a:r>
            <a:endParaRPr sz="1600">
              <a:solidFill>
                <a:schemeClr val="dk1"/>
              </a:solidFill>
            </a:endParaRPr>
          </a:p>
          <a:p>
            <a:pPr marL="0" lvl="0" indent="0" algn="ctr" rtl="0">
              <a:lnSpc>
                <a:spcPct val="110000"/>
              </a:lnSpc>
              <a:spcBef>
                <a:spcPts val="0"/>
              </a:spcBef>
              <a:spcAft>
                <a:spcPts val="0"/>
              </a:spcAft>
              <a:buClr>
                <a:srgbClr val="323F4F"/>
              </a:buClr>
              <a:buSzPts val="2400"/>
              <a:buFont typeface="Arial"/>
              <a:buNone/>
            </a:pPr>
            <a:r>
              <a:rPr lang="en" sz="1600">
                <a:solidFill>
                  <a:schemeClr val="dk1"/>
                </a:solidFill>
              </a:rPr>
              <a:t>Multiple Needs Coordinator</a:t>
            </a:r>
            <a:endParaRPr sz="1600">
              <a:solidFill>
                <a:schemeClr val="dk1"/>
              </a:solidFill>
            </a:endParaRPr>
          </a:p>
          <a:p>
            <a:pPr marL="0" lvl="0" indent="0" algn="ctr" rtl="0">
              <a:lnSpc>
                <a:spcPct val="110000"/>
              </a:lnSpc>
              <a:spcBef>
                <a:spcPts val="1000"/>
              </a:spcBef>
              <a:spcAft>
                <a:spcPts val="0"/>
              </a:spcAft>
              <a:buClr>
                <a:schemeClr val="dk1"/>
              </a:buClr>
              <a:buSzPts val="1100"/>
              <a:buFont typeface="Arial"/>
              <a:buNone/>
            </a:pPr>
            <a:r>
              <a:rPr lang="en" sz="1600" b="1">
                <a:solidFill>
                  <a:schemeClr val="dk1"/>
                </a:solidFill>
              </a:rPr>
              <a:t>Michelle Merrick</a:t>
            </a:r>
            <a:endParaRPr sz="1600">
              <a:solidFill>
                <a:schemeClr val="dk1"/>
              </a:solidFill>
            </a:endParaRPr>
          </a:p>
          <a:p>
            <a:pPr marL="0" lvl="0" indent="0" algn="ctr" rtl="0">
              <a:lnSpc>
                <a:spcPct val="110000"/>
              </a:lnSpc>
              <a:spcBef>
                <a:spcPts val="0"/>
              </a:spcBef>
              <a:spcAft>
                <a:spcPts val="0"/>
              </a:spcAft>
              <a:buClr>
                <a:schemeClr val="dk1"/>
              </a:buClr>
              <a:buSzPts val="1100"/>
              <a:buFont typeface="Arial"/>
              <a:buNone/>
            </a:pPr>
            <a:r>
              <a:rPr lang="en" sz="1600">
                <a:solidFill>
                  <a:schemeClr val="dk1"/>
                </a:solidFill>
              </a:rPr>
              <a:t>ESL Program Coordinator</a:t>
            </a:r>
            <a:endParaRPr sz="1600">
              <a:solidFill>
                <a:schemeClr val="dk1"/>
              </a:solidFill>
            </a:endParaRPr>
          </a:p>
          <a:p>
            <a:pPr marL="0" lvl="0" indent="0" algn="ctr" rtl="0">
              <a:lnSpc>
                <a:spcPct val="110000"/>
              </a:lnSpc>
              <a:spcBef>
                <a:spcPts val="1000"/>
              </a:spcBef>
              <a:spcAft>
                <a:spcPts val="0"/>
              </a:spcAft>
              <a:buClr>
                <a:srgbClr val="323F4F"/>
              </a:buClr>
              <a:buSzPts val="2400"/>
              <a:buFont typeface="Arial"/>
              <a:buNone/>
            </a:pPr>
            <a:r>
              <a:rPr lang="en" sz="1600" b="1">
                <a:solidFill>
                  <a:schemeClr val="dk1"/>
                </a:solidFill>
              </a:rPr>
              <a:t>Patricia Quesada, Ed.D.</a:t>
            </a:r>
            <a:endParaRPr sz="1600">
              <a:solidFill>
                <a:schemeClr val="dk1"/>
              </a:solidFill>
            </a:endParaRPr>
          </a:p>
          <a:p>
            <a:pPr marL="0" marR="5080" lvl="0" indent="0" algn="ctr" rtl="0">
              <a:lnSpc>
                <a:spcPct val="110000"/>
              </a:lnSpc>
              <a:spcBef>
                <a:spcPts val="0"/>
              </a:spcBef>
              <a:spcAft>
                <a:spcPts val="0"/>
              </a:spcAft>
              <a:buNone/>
            </a:pPr>
            <a:r>
              <a:rPr lang="en" sz="1600">
                <a:solidFill>
                  <a:schemeClr val="dk1"/>
                </a:solidFill>
              </a:rPr>
              <a:t>Bilingual Programs Coordinator</a:t>
            </a:r>
            <a:endParaRPr sz="1600">
              <a:solidFill>
                <a:schemeClr val="dk1"/>
              </a:solidFill>
            </a:endParaRPr>
          </a:p>
        </p:txBody>
      </p:sp>
      <p:pic>
        <p:nvPicPr>
          <p:cNvPr id="111" name="Google Shape;111;p17"/>
          <p:cNvPicPr preferRelativeResize="0"/>
          <p:nvPr/>
        </p:nvPicPr>
        <p:blipFill rotWithShape="1">
          <a:blip r:embed="rId3">
            <a:alphaModFix/>
          </a:blip>
          <a:srcRect l="11801" t="87858" r="33153"/>
          <a:stretch/>
        </p:blipFill>
        <p:spPr>
          <a:xfrm rot="5400000">
            <a:off x="-2247250" y="2259649"/>
            <a:ext cx="5131099" cy="636601"/>
          </a:xfrm>
          <a:prstGeom prst="rect">
            <a:avLst/>
          </a:prstGeom>
          <a:noFill/>
          <a:ln>
            <a:noFill/>
          </a:ln>
        </p:spPr>
      </p:pic>
      <p:sp>
        <p:nvSpPr>
          <p:cNvPr id="112" name="Google Shape;112;p17"/>
          <p:cNvSpPr/>
          <p:nvPr/>
        </p:nvSpPr>
        <p:spPr>
          <a:xfrm>
            <a:off x="0" y="0"/>
            <a:ext cx="5834700" cy="636600"/>
          </a:xfrm>
          <a:prstGeom prst="round2DiagRect">
            <a:avLst>
              <a:gd name="adj1" fmla="val 16667"/>
              <a:gd name="adj2" fmla="val 0"/>
            </a:avLst>
          </a:prstGeom>
          <a:solidFill>
            <a:srgbClr val="F0CA4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3" name="Google Shape;113;p17"/>
          <p:cNvSpPr txBox="1"/>
          <p:nvPr/>
        </p:nvSpPr>
        <p:spPr>
          <a:xfrm>
            <a:off x="-2" y="73313"/>
            <a:ext cx="6025500" cy="5034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 sz="2300" b="1" dirty="0">
                <a:solidFill>
                  <a:schemeClr val="dk1"/>
                </a:solidFill>
                <a:latin typeface="Open Sans"/>
                <a:ea typeface="Open Sans"/>
                <a:cs typeface="Open Sans"/>
                <a:sym typeface="Open Sans"/>
              </a:rPr>
              <a:t>Division of Emergent Bilingual Support</a:t>
            </a:r>
            <a:endParaRPr sz="2300" b="1" dirty="0">
              <a:solidFill>
                <a:schemeClr val="dk1"/>
              </a:solidFill>
              <a:latin typeface="Open Sans"/>
              <a:ea typeface="Open Sans"/>
              <a:cs typeface="Open Sans"/>
              <a:sym typeface="Open Sans"/>
            </a:endParaRPr>
          </a:p>
        </p:txBody>
      </p:sp>
      <p:sp>
        <p:nvSpPr>
          <p:cNvPr id="114" name="Google Shape;114;p17"/>
          <p:cNvSpPr/>
          <p:nvPr/>
        </p:nvSpPr>
        <p:spPr>
          <a:xfrm>
            <a:off x="0" y="4546350"/>
            <a:ext cx="9144000" cy="636600"/>
          </a:xfrm>
          <a:prstGeom prst="rect">
            <a:avLst/>
          </a:prstGeom>
          <a:solidFill>
            <a:srgbClr val="F0CA4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5" name="Google Shape;115;p17"/>
          <p:cNvSpPr txBox="1"/>
          <p:nvPr/>
        </p:nvSpPr>
        <p:spPr>
          <a:xfrm>
            <a:off x="65600" y="4737588"/>
            <a:ext cx="3562500" cy="254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900">
                <a:solidFill>
                  <a:schemeClr val="dk1"/>
                </a:solidFill>
                <a:latin typeface="Open Sans"/>
                <a:ea typeface="Open Sans"/>
                <a:cs typeface="Open Sans"/>
                <a:sym typeface="Open Sans"/>
              </a:rPr>
              <a:t>Copyright © 2025. Texas Education Agency.</a:t>
            </a:r>
            <a:endParaRPr sz="600">
              <a:solidFill>
                <a:schemeClr val="dk1"/>
              </a:solidFill>
              <a:latin typeface="Open Sans"/>
              <a:ea typeface="Open Sans"/>
              <a:cs typeface="Open Sans"/>
              <a:sym typeface="Open Sans"/>
            </a:endParaRPr>
          </a:p>
        </p:txBody>
      </p:sp>
      <p:sp>
        <p:nvSpPr>
          <p:cNvPr id="116" name="Google Shape;116;p17"/>
          <p:cNvSpPr txBox="1"/>
          <p:nvPr/>
        </p:nvSpPr>
        <p:spPr>
          <a:xfrm>
            <a:off x="2647050" y="4132463"/>
            <a:ext cx="3849900" cy="447900"/>
          </a:xfrm>
          <a:prstGeom prst="rect">
            <a:avLst/>
          </a:prstGeom>
          <a:noFill/>
          <a:ln>
            <a:noFill/>
          </a:ln>
        </p:spPr>
        <p:txBody>
          <a:bodyPr spcFirstLastPara="1" wrap="square" lIns="91425" tIns="91425" rIns="91425" bIns="91425" anchor="t" anchorCtr="0">
            <a:noAutofit/>
          </a:bodyPr>
          <a:lstStyle/>
          <a:p>
            <a:pPr marL="0" lvl="0" indent="0" algn="ctr" rtl="0">
              <a:lnSpc>
                <a:spcPct val="110000"/>
              </a:lnSpc>
              <a:spcBef>
                <a:spcPts val="0"/>
              </a:spcBef>
              <a:spcAft>
                <a:spcPts val="0"/>
              </a:spcAft>
              <a:buClr>
                <a:schemeClr val="dk1"/>
              </a:buClr>
              <a:buSzPts val="2800"/>
              <a:buFont typeface="Arial"/>
              <a:buNone/>
            </a:pPr>
            <a:r>
              <a:rPr lang="en" u="sng">
                <a:solidFill>
                  <a:srgbClr val="0563C1"/>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EmergentBilingualSupport@tea.texas.gov</a:t>
            </a:r>
            <a:r>
              <a:rPr lang="en" sz="1000">
                <a:solidFill>
                  <a:srgbClr val="0563C1"/>
                </a:solidFill>
                <a:latin typeface="Open Sans"/>
                <a:ea typeface="Open Sans"/>
                <a:cs typeface="Open Sans"/>
                <a:sym typeface="Open Sans"/>
              </a:rPr>
              <a:t>  </a:t>
            </a:r>
            <a:endParaRPr sz="1000">
              <a:solidFill>
                <a:srgbClr val="0563C1"/>
              </a:solidFill>
              <a:latin typeface="Open Sans"/>
              <a:ea typeface="Open Sans"/>
              <a:cs typeface="Open Sans"/>
              <a:sym typeface="Open Sans"/>
            </a:endParaRPr>
          </a:p>
          <a:p>
            <a:pPr marL="0" lvl="0" indent="0" algn="l" rtl="0">
              <a:spcBef>
                <a:spcPts val="0"/>
              </a:spcBef>
              <a:spcAft>
                <a:spcPts val="0"/>
              </a:spcAft>
              <a:buNone/>
            </a:pPr>
            <a:endParaRPr sz="1600">
              <a:solidFill>
                <a:srgbClr val="0563C1"/>
              </a:solidFill>
              <a:latin typeface="Open Sans"/>
              <a:ea typeface="Open Sans"/>
              <a:cs typeface="Open Sans"/>
              <a:sym typeface="Open Sans"/>
            </a:endParaRPr>
          </a:p>
        </p:txBody>
      </p:sp>
      <p:sp>
        <p:nvSpPr>
          <p:cNvPr id="117" name="Google Shape;117;p17"/>
          <p:cNvSpPr txBox="1"/>
          <p:nvPr/>
        </p:nvSpPr>
        <p:spPr>
          <a:xfrm>
            <a:off x="5026175" y="1081125"/>
            <a:ext cx="4011000" cy="2456400"/>
          </a:xfrm>
          <a:prstGeom prst="rect">
            <a:avLst/>
          </a:prstGeom>
          <a:noFill/>
          <a:ln>
            <a:noFill/>
          </a:ln>
        </p:spPr>
        <p:txBody>
          <a:bodyPr spcFirstLastPara="1" wrap="square" lIns="91425" tIns="91425" rIns="91425" bIns="91425" anchor="t" anchorCtr="0">
            <a:noAutofit/>
          </a:bodyPr>
          <a:lstStyle/>
          <a:p>
            <a:pPr marL="0" lvl="0" indent="0" algn="ctr" rtl="0">
              <a:lnSpc>
                <a:spcPct val="110000"/>
              </a:lnSpc>
              <a:spcBef>
                <a:spcPts val="1000"/>
              </a:spcBef>
              <a:spcAft>
                <a:spcPts val="0"/>
              </a:spcAft>
              <a:buClr>
                <a:srgbClr val="323F4F"/>
              </a:buClr>
              <a:buSzPts val="2400"/>
              <a:buFont typeface="Arial"/>
              <a:buNone/>
            </a:pPr>
            <a:r>
              <a:rPr lang="en" sz="1600" b="1">
                <a:solidFill>
                  <a:schemeClr val="dk1"/>
                </a:solidFill>
                <a:latin typeface="Open Sans"/>
                <a:ea typeface="Open Sans"/>
                <a:cs typeface="Open Sans"/>
                <a:sym typeface="Open Sans"/>
              </a:rPr>
              <a:t>Rickey Santellana</a:t>
            </a:r>
            <a:endParaRPr sz="1600">
              <a:solidFill>
                <a:schemeClr val="dk1"/>
              </a:solidFill>
              <a:latin typeface="Open Sans"/>
              <a:ea typeface="Open Sans"/>
              <a:cs typeface="Open Sans"/>
              <a:sym typeface="Open Sans"/>
            </a:endParaRPr>
          </a:p>
          <a:p>
            <a:pPr marL="0" marR="5080" lvl="0" indent="0" algn="ctr" rtl="0">
              <a:lnSpc>
                <a:spcPct val="110000"/>
              </a:lnSpc>
              <a:spcBef>
                <a:spcPts val="0"/>
              </a:spcBef>
              <a:spcAft>
                <a:spcPts val="0"/>
              </a:spcAft>
              <a:buClr>
                <a:srgbClr val="323F4F"/>
              </a:buClr>
              <a:buSzPts val="2400"/>
              <a:buFont typeface="Arial"/>
              <a:buNone/>
            </a:pPr>
            <a:r>
              <a:rPr lang="en" sz="1600">
                <a:solidFill>
                  <a:schemeClr val="dk1"/>
                </a:solidFill>
                <a:latin typeface="Open Sans"/>
                <a:ea typeface="Open Sans"/>
                <a:cs typeface="Open Sans"/>
                <a:sym typeface="Open Sans"/>
              </a:rPr>
              <a:t>Director of State and Federal Programs </a:t>
            </a:r>
            <a:endParaRPr sz="1600">
              <a:solidFill>
                <a:schemeClr val="dk1"/>
              </a:solidFill>
              <a:latin typeface="Open Sans"/>
              <a:ea typeface="Open Sans"/>
              <a:cs typeface="Open Sans"/>
              <a:sym typeface="Open Sans"/>
            </a:endParaRPr>
          </a:p>
          <a:p>
            <a:pPr marL="0" marR="5080" lvl="0" indent="0" algn="ctr" rtl="0">
              <a:lnSpc>
                <a:spcPct val="110000"/>
              </a:lnSpc>
              <a:spcBef>
                <a:spcPts val="0"/>
              </a:spcBef>
              <a:spcAft>
                <a:spcPts val="0"/>
              </a:spcAft>
              <a:buClr>
                <a:srgbClr val="323F4F"/>
              </a:buClr>
              <a:buSzPts val="2400"/>
              <a:buFont typeface="Arial"/>
              <a:buNone/>
            </a:pPr>
            <a:r>
              <a:rPr lang="en" sz="1600">
                <a:solidFill>
                  <a:schemeClr val="dk1"/>
                </a:solidFill>
                <a:latin typeface="Open Sans"/>
                <a:ea typeface="Open Sans"/>
                <a:cs typeface="Open Sans"/>
                <a:sym typeface="Open Sans"/>
              </a:rPr>
              <a:t>Supervision &amp; Support</a:t>
            </a:r>
            <a:endParaRPr sz="1600" b="1">
              <a:solidFill>
                <a:schemeClr val="dk1"/>
              </a:solidFill>
              <a:latin typeface="Open Sans"/>
              <a:ea typeface="Open Sans"/>
              <a:cs typeface="Open Sans"/>
              <a:sym typeface="Open Sans"/>
            </a:endParaRPr>
          </a:p>
          <a:p>
            <a:pPr marL="0" lvl="0" indent="0" algn="ctr" rtl="0">
              <a:lnSpc>
                <a:spcPct val="110000"/>
              </a:lnSpc>
              <a:spcBef>
                <a:spcPts val="1000"/>
              </a:spcBef>
              <a:spcAft>
                <a:spcPts val="0"/>
              </a:spcAft>
              <a:buClr>
                <a:srgbClr val="323F4F"/>
              </a:buClr>
              <a:buSzPts val="2400"/>
              <a:buFont typeface="Arial"/>
              <a:buNone/>
            </a:pPr>
            <a:r>
              <a:rPr lang="en" sz="1600" b="1">
                <a:solidFill>
                  <a:schemeClr val="dk1"/>
                </a:solidFill>
                <a:latin typeface="Open Sans"/>
                <a:ea typeface="Open Sans"/>
                <a:cs typeface="Open Sans"/>
                <a:sym typeface="Open Sans"/>
              </a:rPr>
              <a:t>Raul Alvarado</a:t>
            </a:r>
            <a:endParaRPr sz="1600" b="1">
              <a:solidFill>
                <a:schemeClr val="dk1"/>
              </a:solidFill>
              <a:latin typeface="Open Sans"/>
              <a:ea typeface="Open Sans"/>
              <a:cs typeface="Open Sans"/>
              <a:sym typeface="Open Sans"/>
            </a:endParaRPr>
          </a:p>
          <a:p>
            <a:pPr marL="0" lvl="0" indent="0" algn="ctr" rtl="0">
              <a:lnSpc>
                <a:spcPct val="110000"/>
              </a:lnSpc>
              <a:spcBef>
                <a:spcPts val="0"/>
              </a:spcBef>
              <a:spcAft>
                <a:spcPts val="0"/>
              </a:spcAft>
              <a:buClr>
                <a:srgbClr val="323F4F"/>
              </a:buClr>
              <a:buSzPts val="2400"/>
              <a:buFont typeface="Arial"/>
              <a:buNone/>
            </a:pPr>
            <a:r>
              <a:rPr lang="en" sz="1600">
                <a:solidFill>
                  <a:schemeClr val="dk1"/>
                </a:solidFill>
                <a:latin typeface="Open Sans"/>
                <a:ea typeface="Open Sans"/>
                <a:cs typeface="Open Sans"/>
                <a:sym typeface="Open Sans"/>
              </a:rPr>
              <a:t>Monitoring Coordinator</a:t>
            </a:r>
            <a:endParaRPr sz="1600">
              <a:solidFill>
                <a:schemeClr val="dk1"/>
              </a:solidFill>
              <a:latin typeface="Open Sans"/>
              <a:ea typeface="Open Sans"/>
              <a:cs typeface="Open Sans"/>
              <a:sym typeface="Open Sans"/>
            </a:endParaRPr>
          </a:p>
          <a:p>
            <a:pPr marL="0" lvl="0" indent="0" algn="ctr" rtl="0">
              <a:lnSpc>
                <a:spcPct val="110000"/>
              </a:lnSpc>
              <a:spcBef>
                <a:spcPts val="1000"/>
              </a:spcBef>
              <a:spcAft>
                <a:spcPts val="0"/>
              </a:spcAft>
              <a:buClr>
                <a:srgbClr val="323F4F"/>
              </a:buClr>
              <a:buSzPts val="2400"/>
              <a:buFont typeface="Arial"/>
              <a:buNone/>
            </a:pPr>
            <a:r>
              <a:rPr lang="en" sz="1600" b="1">
                <a:solidFill>
                  <a:schemeClr val="dk1"/>
                </a:solidFill>
                <a:latin typeface="Open Sans"/>
                <a:ea typeface="Open Sans"/>
                <a:cs typeface="Open Sans"/>
                <a:sym typeface="Open Sans"/>
              </a:rPr>
              <a:t>Mara Betancourt Coker</a:t>
            </a:r>
            <a:endParaRPr sz="1600" b="1">
              <a:solidFill>
                <a:schemeClr val="dk1"/>
              </a:solidFill>
              <a:latin typeface="Open Sans"/>
              <a:ea typeface="Open Sans"/>
              <a:cs typeface="Open Sans"/>
              <a:sym typeface="Open Sans"/>
            </a:endParaRPr>
          </a:p>
          <a:p>
            <a:pPr marL="0" lvl="0" indent="0" algn="ctr" rtl="0">
              <a:lnSpc>
                <a:spcPct val="110000"/>
              </a:lnSpc>
              <a:spcBef>
                <a:spcPts val="0"/>
              </a:spcBef>
              <a:spcAft>
                <a:spcPts val="0"/>
              </a:spcAft>
              <a:buNone/>
            </a:pPr>
            <a:r>
              <a:rPr lang="en" sz="1600">
                <a:solidFill>
                  <a:schemeClr val="dk1"/>
                </a:solidFill>
                <a:latin typeface="Open Sans"/>
                <a:ea typeface="Open Sans"/>
                <a:cs typeface="Open Sans"/>
                <a:sym typeface="Open Sans"/>
              </a:rPr>
              <a:t>Monitoring Coordinator</a:t>
            </a:r>
            <a:endParaRPr sz="1600">
              <a:solidFill>
                <a:schemeClr val="dk1"/>
              </a:solidFill>
              <a:latin typeface="Open Sans"/>
              <a:ea typeface="Open Sans"/>
              <a:cs typeface="Open Sans"/>
              <a:sym typeface="Open Sans"/>
            </a:endParaRPr>
          </a:p>
        </p:txBody>
      </p:sp>
      <p:pic>
        <p:nvPicPr>
          <p:cNvPr id="118" name="Google Shape;118;p17" title="Untitled design.png"/>
          <p:cNvPicPr preferRelativeResize="0"/>
          <p:nvPr/>
        </p:nvPicPr>
        <p:blipFill>
          <a:blip r:embed="rId5">
            <a:alphaModFix/>
          </a:blip>
          <a:stretch>
            <a:fillRect/>
          </a:stretch>
        </p:blipFill>
        <p:spPr>
          <a:xfrm>
            <a:off x="8029543" y="4624509"/>
            <a:ext cx="986856" cy="480274"/>
          </a:xfrm>
          <a:prstGeom prst="rect">
            <a:avLst/>
          </a:prstGeom>
          <a:noFill/>
          <a:ln>
            <a:noFill/>
          </a:ln>
        </p:spPr>
      </p:pic>
      <p:sp>
        <p:nvSpPr>
          <p:cNvPr id="119" name="Google Shape;119;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solidFill>
                  <a:schemeClr val="dk1"/>
                </a:solidFill>
              </a:rPr>
              <a:t>4</a:t>
            </a:fld>
            <a:endParaRPr>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pic>
        <p:nvPicPr>
          <p:cNvPr id="124" name="Google Shape;124;p18"/>
          <p:cNvPicPr preferRelativeResize="0"/>
          <p:nvPr/>
        </p:nvPicPr>
        <p:blipFill rotWithShape="1">
          <a:blip r:embed="rId3">
            <a:alphaModFix/>
          </a:blip>
          <a:srcRect l="11801" t="87858" r="33153"/>
          <a:stretch/>
        </p:blipFill>
        <p:spPr>
          <a:xfrm rot="5400000">
            <a:off x="-2247250" y="2259649"/>
            <a:ext cx="5131099" cy="636601"/>
          </a:xfrm>
          <a:prstGeom prst="rect">
            <a:avLst/>
          </a:prstGeom>
          <a:noFill/>
          <a:ln>
            <a:noFill/>
          </a:ln>
        </p:spPr>
      </p:pic>
      <p:sp>
        <p:nvSpPr>
          <p:cNvPr id="125" name="Google Shape;125;p18"/>
          <p:cNvSpPr/>
          <p:nvPr/>
        </p:nvSpPr>
        <p:spPr>
          <a:xfrm>
            <a:off x="0" y="0"/>
            <a:ext cx="5834700" cy="636600"/>
          </a:xfrm>
          <a:prstGeom prst="round2DiagRect">
            <a:avLst>
              <a:gd name="adj1" fmla="val 16667"/>
              <a:gd name="adj2" fmla="val 0"/>
            </a:avLst>
          </a:prstGeom>
          <a:solidFill>
            <a:srgbClr val="F0CA4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6" name="Google Shape;126;p18"/>
          <p:cNvSpPr txBox="1"/>
          <p:nvPr/>
        </p:nvSpPr>
        <p:spPr>
          <a:xfrm>
            <a:off x="-2" y="66600"/>
            <a:ext cx="6025500" cy="5034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 sz="2300" b="1" dirty="0">
                <a:solidFill>
                  <a:schemeClr val="dk1"/>
                </a:solidFill>
                <a:latin typeface="Open Sans"/>
                <a:ea typeface="Open Sans"/>
                <a:cs typeface="Open Sans"/>
                <a:sym typeface="Open Sans"/>
              </a:rPr>
              <a:t>TXEL.org Accountability &amp; Compliance</a:t>
            </a:r>
            <a:endParaRPr sz="2300" b="1" dirty="0">
              <a:solidFill>
                <a:schemeClr val="dk1"/>
              </a:solidFill>
              <a:latin typeface="Open Sans"/>
              <a:ea typeface="Open Sans"/>
              <a:cs typeface="Open Sans"/>
              <a:sym typeface="Open Sans"/>
            </a:endParaRPr>
          </a:p>
        </p:txBody>
      </p:sp>
      <p:sp>
        <p:nvSpPr>
          <p:cNvPr id="127" name="Google Shape;127;p18"/>
          <p:cNvSpPr/>
          <p:nvPr/>
        </p:nvSpPr>
        <p:spPr>
          <a:xfrm>
            <a:off x="0" y="4546350"/>
            <a:ext cx="9144000" cy="636600"/>
          </a:xfrm>
          <a:prstGeom prst="rect">
            <a:avLst/>
          </a:prstGeom>
          <a:solidFill>
            <a:srgbClr val="F0CA4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8" name="Google Shape;128;p18"/>
          <p:cNvSpPr txBox="1"/>
          <p:nvPr/>
        </p:nvSpPr>
        <p:spPr>
          <a:xfrm>
            <a:off x="65600" y="4737588"/>
            <a:ext cx="3562500" cy="254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900">
                <a:solidFill>
                  <a:schemeClr val="dk1"/>
                </a:solidFill>
                <a:latin typeface="Open Sans"/>
                <a:ea typeface="Open Sans"/>
                <a:cs typeface="Open Sans"/>
                <a:sym typeface="Open Sans"/>
              </a:rPr>
              <a:t>Copyright © 2025. Texas Education Agency.</a:t>
            </a:r>
            <a:endParaRPr sz="600">
              <a:solidFill>
                <a:schemeClr val="dk1"/>
              </a:solidFill>
              <a:latin typeface="Open Sans"/>
              <a:ea typeface="Open Sans"/>
              <a:cs typeface="Open Sans"/>
              <a:sym typeface="Open Sans"/>
            </a:endParaRPr>
          </a:p>
        </p:txBody>
      </p:sp>
      <p:pic>
        <p:nvPicPr>
          <p:cNvPr id="129" name="Google Shape;129;p18" title="Untitled design.png"/>
          <p:cNvPicPr preferRelativeResize="0"/>
          <p:nvPr/>
        </p:nvPicPr>
        <p:blipFill>
          <a:blip r:embed="rId4">
            <a:alphaModFix/>
          </a:blip>
          <a:stretch>
            <a:fillRect/>
          </a:stretch>
        </p:blipFill>
        <p:spPr>
          <a:xfrm>
            <a:off x="8029543" y="4624509"/>
            <a:ext cx="986856" cy="480274"/>
          </a:xfrm>
          <a:prstGeom prst="rect">
            <a:avLst/>
          </a:prstGeom>
          <a:noFill/>
          <a:ln>
            <a:noFill/>
          </a:ln>
        </p:spPr>
      </p:pic>
      <p:sp>
        <p:nvSpPr>
          <p:cNvPr id="130" name="Google Shape;130;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solidFill>
                  <a:schemeClr val="dk1"/>
                </a:solidFill>
              </a:rPr>
              <a:t>5</a:t>
            </a:fld>
            <a:endParaRPr>
              <a:solidFill>
                <a:schemeClr val="dk1"/>
              </a:solidFill>
            </a:endParaRPr>
          </a:p>
        </p:txBody>
      </p:sp>
      <p:pic>
        <p:nvPicPr>
          <p:cNvPr id="131" name="Google Shape;131;p18"/>
          <p:cNvPicPr preferRelativeResize="0"/>
          <p:nvPr/>
        </p:nvPicPr>
        <p:blipFill>
          <a:blip r:embed="rId5">
            <a:alphaModFix/>
          </a:blip>
          <a:stretch>
            <a:fillRect/>
          </a:stretch>
        </p:blipFill>
        <p:spPr>
          <a:xfrm>
            <a:off x="1143000" y="1139250"/>
            <a:ext cx="2233675" cy="2233675"/>
          </a:xfrm>
          <a:prstGeom prst="rect">
            <a:avLst/>
          </a:prstGeom>
          <a:noFill/>
          <a:ln>
            <a:noFill/>
          </a:ln>
        </p:spPr>
      </p:pic>
      <p:pic>
        <p:nvPicPr>
          <p:cNvPr id="132" name="Google Shape;132;p18"/>
          <p:cNvPicPr preferRelativeResize="0"/>
          <p:nvPr/>
        </p:nvPicPr>
        <p:blipFill>
          <a:blip r:embed="rId6">
            <a:alphaModFix/>
          </a:blip>
          <a:stretch>
            <a:fillRect/>
          </a:stretch>
        </p:blipFill>
        <p:spPr>
          <a:xfrm>
            <a:off x="5149050" y="1139261"/>
            <a:ext cx="3090600" cy="1280150"/>
          </a:xfrm>
          <a:prstGeom prst="rect">
            <a:avLst/>
          </a:prstGeom>
          <a:noFill/>
          <a:ln>
            <a:noFill/>
          </a:ln>
        </p:spPr>
      </p:pic>
      <p:pic>
        <p:nvPicPr>
          <p:cNvPr id="133" name="Google Shape;133;p18"/>
          <p:cNvPicPr preferRelativeResize="0"/>
          <p:nvPr/>
        </p:nvPicPr>
        <p:blipFill>
          <a:blip r:embed="rId7">
            <a:alphaModFix/>
          </a:blip>
          <a:stretch>
            <a:fillRect/>
          </a:stretch>
        </p:blipFill>
        <p:spPr>
          <a:xfrm>
            <a:off x="5141963" y="2511200"/>
            <a:ext cx="3104767" cy="1280150"/>
          </a:xfrm>
          <a:prstGeom prst="rect">
            <a:avLst/>
          </a:prstGeom>
          <a:noFill/>
          <a:ln>
            <a:noFill/>
          </a:ln>
        </p:spPr>
      </p:pic>
      <p:sp>
        <p:nvSpPr>
          <p:cNvPr id="134" name="Google Shape;134;p18"/>
          <p:cNvSpPr txBox="1"/>
          <p:nvPr/>
        </p:nvSpPr>
        <p:spPr>
          <a:xfrm>
            <a:off x="825725" y="3439800"/>
            <a:ext cx="2973900" cy="822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u="sng">
                <a:solidFill>
                  <a:schemeClr val="accent1"/>
                </a:solidFill>
                <a:latin typeface="Open Sans"/>
                <a:ea typeface="Open Sans"/>
                <a:cs typeface="Open Sans"/>
                <a:sym typeface="Open Sans"/>
                <a:hlinkClick r:id="rId8">
                  <a:extLst>
                    <a:ext uri="{A12FA001-AC4F-418D-AE19-62706E023703}">
                      <ahyp:hlinkClr xmlns:ahyp="http://schemas.microsoft.com/office/drawing/2018/hyperlinkcolor" val="tx"/>
                    </a:ext>
                  </a:extLst>
                </a:hlinkClick>
              </a:rPr>
              <a:t>Accountability &amp; Compliance</a:t>
            </a:r>
            <a:endParaRPr sz="1800" b="1">
              <a:solidFill>
                <a:schemeClr val="accent1"/>
              </a:solidFill>
              <a:latin typeface="Open Sans"/>
              <a:ea typeface="Open Sans"/>
              <a:cs typeface="Open Sans"/>
              <a:sym typeface="Open Sans"/>
            </a:endParaRPr>
          </a:p>
        </p:txBody>
      </p:sp>
      <p:sp>
        <p:nvSpPr>
          <p:cNvPr id="135" name="Google Shape;135;p18"/>
          <p:cNvSpPr/>
          <p:nvPr/>
        </p:nvSpPr>
        <p:spPr>
          <a:xfrm>
            <a:off x="3593175" y="2148575"/>
            <a:ext cx="1234500" cy="636600"/>
          </a:xfrm>
          <a:prstGeom prst="rightArrow">
            <a:avLst>
              <a:gd name="adj1" fmla="val 50000"/>
              <a:gd name="adj2" fmla="val 50000"/>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pic>
        <p:nvPicPr>
          <p:cNvPr id="4" name="Google Shape;87;p15">
            <a:extLst>
              <a:ext uri="{FF2B5EF4-FFF2-40B4-BE49-F238E27FC236}">
                <a16:creationId xmlns:a16="http://schemas.microsoft.com/office/drawing/2014/main" id="{7C8DF3DB-D8D8-07CF-BBA2-CD875C4D7C39}"/>
              </a:ext>
            </a:extLst>
          </p:cNvPr>
          <p:cNvPicPr preferRelativeResize="0"/>
          <p:nvPr/>
        </p:nvPicPr>
        <p:blipFill rotWithShape="1">
          <a:blip r:embed="rId3">
            <a:alphaModFix/>
          </a:blip>
          <a:srcRect l="11801" t="87858" r="33153"/>
          <a:stretch/>
        </p:blipFill>
        <p:spPr>
          <a:xfrm rot="5400000">
            <a:off x="-2247250" y="2259649"/>
            <a:ext cx="5131099" cy="636601"/>
          </a:xfrm>
          <a:prstGeom prst="rect">
            <a:avLst/>
          </a:prstGeom>
          <a:noFill/>
          <a:ln>
            <a:noFill/>
          </a:ln>
        </p:spPr>
      </p:pic>
      <p:sp>
        <p:nvSpPr>
          <p:cNvPr id="140" name="Google Shape;140;p19"/>
          <p:cNvSpPr/>
          <p:nvPr/>
        </p:nvSpPr>
        <p:spPr>
          <a:xfrm>
            <a:off x="0" y="0"/>
            <a:ext cx="5220000" cy="876000"/>
          </a:xfrm>
          <a:prstGeom prst="round2DiagRect">
            <a:avLst>
              <a:gd name="adj1" fmla="val 16667"/>
              <a:gd name="adj2" fmla="val 0"/>
            </a:avLst>
          </a:prstGeom>
          <a:solidFill>
            <a:srgbClr val="F0CA4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41" name="Google Shape;141;p19"/>
          <p:cNvSpPr txBox="1">
            <a:spLocks noGrp="1"/>
          </p:cNvSpPr>
          <p:nvPr>
            <p:ph type="title"/>
          </p:nvPr>
        </p:nvSpPr>
        <p:spPr>
          <a:xfrm>
            <a:off x="-1" y="25"/>
            <a:ext cx="5219999" cy="8759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Texas Administrative Code (TAC) </a:t>
            </a:r>
            <a:endParaRPr dirty="0"/>
          </a:p>
          <a:p>
            <a:pPr marL="0" lvl="0" indent="0" algn="l" rtl="0">
              <a:spcBef>
                <a:spcPts val="0"/>
              </a:spcBef>
              <a:spcAft>
                <a:spcPts val="0"/>
              </a:spcAft>
              <a:buNone/>
            </a:pPr>
            <a:r>
              <a:rPr lang="en" dirty="0"/>
              <a:t>Chapter 89 Terms, Subchapter BB</a:t>
            </a:r>
            <a:endParaRPr dirty="0"/>
          </a:p>
          <a:p>
            <a:pPr marL="0" lvl="0" indent="0" algn="l" rtl="0">
              <a:spcBef>
                <a:spcPts val="0"/>
              </a:spcBef>
              <a:spcAft>
                <a:spcPts val="0"/>
              </a:spcAft>
              <a:buNone/>
            </a:pPr>
            <a:endParaRPr dirty="0"/>
          </a:p>
        </p:txBody>
      </p:sp>
      <p:sp>
        <p:nvSpPr>
          <p:cNvPr id="142" name="Google Shape;142;p19"/>
          <p:cNvSpPr txBox="1">
            <a:spLocks noGrp="1"/>
          </p:cNvSpPr>
          <p:nvPr>
            <p:ph type="body" idx="1"/>
          </p:nvPr>
        </p:nvSpPr>
        <p:spPr>
          <a:xfrm>
            <a:off x="636600" y="875950"/>
            <a:ext cx="8339300" cy="875925"/>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r>
              <a:rPr lang="en" sz="1900" dirty="0"/>
              <a:t>The following words and terms are used in this subchapter and throughout the training.</a:t>
            </a:r>
            <a:endParaRPr sz="1900" dirty="0"/>
          </a:p>
          <a:p>
            <a:pPr marL="0" lvl="0" indent="0" algn="l" rtl="0">
              <a:spcBef>
                <a:spcPts val="1200"/>
              </a:spcBef>
              <a:spcAft>
                <a:spcPts val="0"/>
              </a:spcAft>
              <a:buNone/>
            </a:pPr>
            <a:endParaRPr sz="1900" dirty="0"/>
          </a:p>
        </p:txBody>
      </p:sp>
      <p:sp>
        <p:nvSpPr>
          <p:cNvPr id="143" name="Google Shape;143;p19"/>
          <p:cNvSpPr/>
          <p:nvPr/>
        </p:nvSpPr>
        <p:spPr>
          <a:xfrm>
            <a:off x="-29850" y="4879800"/>
            <a:ext cx="9203700" cy="263700"/>
          </a:xfrm>
          <a:prstGeom prst="rect">
            <a:avLst/>
          </a:prstGeom>
          <a:solidFill>
            <a:srgbClr val="F0CA4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44" name="Google Shape;144;p19"/>
          <p:cNvSpPr txBox="1"/>
          <p:nvPr/>
        </p:nvSpPr>
        <p:spPr>
          <a:xfrm>
            <a:off x="0" y="4854153"/>
            <a:ext cx="3562500" cy="254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900">
                <a:solidFill>
                  <a:schemeClr val="dk1"/>
                </a:solidFill>
                <a:latin typeface="Open Sans"/>
                <a:ea typeface="Open Sans"/>
                <a:cs typeface="Open Sans"/>
                <a:sym typeface="Open Sans"/>
              </a:rPr>
              <a:t>Copyright © 2025. Texas Education Agency.</a:t>
            </a:r>
            <a:endParaRPr sz="600">
              <a:solidFill>
                <a:schemeClr val="dk1"/>
              </a:solidFill>
              <a:latin typeface="Open Sans"/>
              <a:ea typeface="Open Sans"/>
              <a:cs typeface="Open Sans"/>
              <a:sym typeface="Open Sans"/>
            </a:endParaRPr>
          </a:p>
        </p:txBody>
      </p:sp>
      <p:graphicFrame>
        <p:nvGraphicFramePr>
          <p:cNvPr id="145" name="Google Shape;145;p19"/>
          <p:cNvGraphicFramePr/>
          <p:nvPr>
            <p:extLst>
              <p:ext uri="{D42A27DB-BD31-4B8C-83A1-F6EECF244321}">
                <p14:modId xmlns:p14="http://schemas.microsoft.com/office/powerpoint/2010/main" val="73759551"/>
              </p:ext>
            </p:extLst>
          </p:nvPr>
        </p:nvGraphicFramePr>
        <p:xfrm>
          <a:off x="636600" y="1751900"/>
          <a:ext cx="8339300" cy="2875250"/>
        </p:xfrm>
        <a:graphic>
          <a:graphicData uri="http://schemas.openxmlformats.org/drawingml/2006/table">
            <a:tbl>
              <a:tblPr>
                <a:noFill/>
                <a:tableStyleId>{D52BBBEF-1B4B-447E-A543-8EA79FAFEDC5}</a:tableStyleId>
              </a:tblPr>
              <a:tblGrid>
                <a:gridCol w="4396167">
                  <a:extLst>
                    <a:ext uri="{9D8B030D-6E8A-4147-A177-3AD203B41FA5}">
                      <a16:colId xmlns:a16="http://schemas.microsoft.com/office/drawing/2014/main" val="20000"/>
                    </a:ext>
                  </a:extLst>
                </a:gridCol>
                <a:gridCol w="3943133">
                  <a:extLst>
                    <a:ext uri="{9D8B030D-6E8A-4147-A177-3AD203B41FA5}">
                      <a16:colId xmlns:a16="http://schemas.microsoft.com/office/drawing/2014/main" val="20001"/>
                    </a:ext>
                  </a:extLst>
                </a:gridCol>
              </a:tblGrid>
              <a:tr h="381000">
                <a:tc>
                  <a:txBody>
                    <a:bodyPr/>
                    <a:lstStyle/>
                    <a:p>
                      <a:pPr marL="457200" lvl="0" indent="-336550" algn="l" rtl="0">
                        <a:lnSpc>
                          <a:spcPct val="100000"/>
                        </a:lnSpc>
                        <a:spcBef>
                          <a:spcPts val="1000"/>
                        </a:spcBef>
                        <a:spcAft>
                          <a:spcPts val="0"/>
                        </a:spcAft>
                        <a:buClr>
                          <a:schemeClr val="dk1"/>
                        </a:buClr>
                        <a:buSzPts val="1700"/>
                        <a:buFont typeface="Open Sans"/>
                        <a:buChar char="●"/>
                      </a:pPr>
                      <a:r>
                        <a:rPr lang="en" sz="1500" dirty="0">
                          <a:solidFill>
                            <a:schemeClr val="dk1"/>
                          </a:solidFill>
                          <a:latin typeface="Open Sans"/>
                          <a:ea typeface="Open Sans"/>
                          <a:cs typeface="Open Sans"/>
                          <a:sym typeface="Open Sans"/>
                        </a:rPr>
                        <a:t>Bilingual education allotment (BEA)</a:t>
                      </a:r>
                      <a:endParaRPr sz="1500" dirty="0">
                        <a:solidFill>
                          <a:schemeClr val="dk1"/>
                        </a:solidFill>
                        <a:latin typeface="Open Sans"/>
                        <a:ea typeface="Open Sans"/>
                        <a:cs typeface="Open Sans"/>
                        <a:sym typeface="Open Sans"/>
                      </a:endParaRPr>
                    </a:p>
                    <a:p>
                      <a:pPr marL="457200" lvl="0" indent="-336550" algn="l" rtl="0">
                        <a:lnSpc>
                          <a:spcPct val="100000"/>
                        </a:lnSpc>
                        <a:spcBef>
                          <a:spcPts val="1000"/>
                        </a:spcBef>
                        <a:spcAft>
                          <a:spcPts val="0"/>
                        </a:spcAft>
                        <a:buClr>
                          <a:schemeClr val="dk1"/>
                        </a:buClr>
                        <a:buSzPts val="1700"/>
                        <a:buFont typeface="Open Sans"/>
                        <a:buChar char="●"/>
                      </a:pPr>
                      <a:r>
                        <a:rPr lang="en" sz="1500" dirty="0">
                          <a:solidFill>
                            <a:schemeClr val="dk1"/>
                          </a:solidFill>
                          <a:latin typeface="Open Sans"/>
                          <a:ea typeface="Open Sans"/>
                          <a:cs typeface="Open Sans"/>
                          <a:sym typeface="Open Sans"/>
                        </a:rPr>
                        <a:t>Certified English as a second language teacher</a:t>
                      </a:r>
                      <a:endParaRPr sz="1500" dirty="0">
                        <a:solidFill>
                          <a:schemeClr val="dk1"/>
                        </a:solidFill>
                        <a:latin typeface="Open Sans"/>
                        <a:ea typeface="Open Sans"/>
                        <a:cs typeface="Open Sans"/>
                        <a:sym typeface="Open Sans"/>
                      </a:endParaRPr>
                    </a:p>
                    <a:p>
                      <a:pPr marL="457200" lvl="0" indent="-336550" algn="l" rtl="0">
                        <a:lnSpc>
                          <a:spcPct val="100000"/>
                        </a:lnSpc>
                        <a:spcBef>
                          <a:spcPts val="1000"/>
                        </a:spcBef>
                        <a:spcAft>
                          <a:spcPts val="0"/>
                        </a:spcAft>
                        <a:buClr>
                          <a:schemeClr val="dk1"/>
                        </a:buClr>
                        <a:buSzPts val="1700"/>
                        <a:buFont typeface="Open Sans"/>
                        <a:buChar char="●"/>
                      </a:pPr>
                      <a:r>
                        <a:rPr lang="en" sz="1500" dirty="0">
                          <a:solidFill>
                            <a:schemeClr val="dk1"/>
                          </a:solidFill>
                          <a:latin typeface="Open Sans"/>
                          <a:ea typeface="Open Sans"/>
                          <a:cs typeface="Open Sans"/>
                          <a:sym typeface="Open Sans"/>
                        </a:rPr>
                        <a:t>Dual language immersion (DLI) program</a:t>
                      </a:r>
                      <a:endParaRPr sz="1500" dirty="0">
                        <a:solidFill>
                          <a:schemeClr val="dk1"/>
                        </a:solidFill>
                        <a:latin typeface="Open Sans"/>
                        <a:ea typeface="Open Sans"/>
                        <a:cs typeface="Open Sans"/>
                        <a:sym typeface="Open Sans"/>
                      </a:endParaRPr>
                    </a:p>
                    <a:p>
                      <a:pPr marL="457200" lvl="0" indent="-336550" algn="l" rtl="0">
                        <a:lnSpc>
                          <a:spcPct val="100000"/>
                        </a:lnSpc>
                        <a:spcBef>
                          <a:spcPts val="1000"/>
                        </a:spcBef>
                        <a:spcAft>
                          <a:spcPts val="0"/>
                        </a:spcAft>
                        <a:buClr>
                          <a:schemeClr val="dk1"/>
                        </a:buClr>
                        <a:buSzPts val="1700"/>
                        <a:buFont typeface="Open Sans"/>
                        <a:buChar char="●"/>
                      </a:pPr>
                      <a:r>
                        <a:rPr lang="en" sz="1500" dirty="0">
                          <a:solidFill>
                            <a:schemeClr val="dk1"/>
                          </a:solidFill>
                          <a:latin typeface="Open Sans"/>
                          <a:ea typeface="Open Sans"/>
                          <a:cs typeface="Open Sans"/>
                          <a:sym typeface="Open Sans"/>
                        </a:rPr>
                        <a:t>Dual-language instruction</a:t>
                      </a:r>
                      <a:endParaRPr sz="1500" dirty="0">
                        <a:solidFill>
                          <a:schemeClr val="dk1"/>
                        </a:solidFill>
                        <a:latin typeface="Open Sans"/>
                        <a:ea typeface="Open Sans"/>
                        <a:cs typeface="Open Sans"/>
                        <a:sym typeface="Open Sans"/>
                      </a:endParaRPr>
                    </a:p>
                    <a:p>
                      <a:pPr marL="457200" lvl="0" indent="-336550" algn="l" rtl="0">
                        <a:lnSpc>
                          <a:spcPct val="100000"/>
                        </a:lnSpc>
                        <a:spcBef>
                          <a:spcPts val="1000"/>
                        </a:spcBef>
                        <a:spcAft>
                          <a:spcPts val="0"/>
                        </a:spcAft>
                        <a:buClr>
                          <a:schemeClr val="dk1"/>
                        </a:buClr>
                        <a:buSzPts val="1700"/>
                        <a:buFont typeface="Open Sans"/>
                        <a:buChar char="●"/>
                      </a:pPr>
                      <a:r>
                        <a:rPr lang="en" sz="1500" dirty="0">
                          <a:solidFill>
                            <a:schemeClr val="dk1"/>
                          </a:solidFill>
                          <a:latin typeface="Open Sans"/>
                          <a:ea typeface="Open Sans"/>
                          <a:cs typeface="Open Sans"/>
                          <a:sym typeface="Open Sans"/>
                        </a:rPr>
                        <a:t>English as a second language (ESL) program</a:t>
                      </a:r>
                      <a:endParaRPr sz="1500" dirty="0">
                        <a:solidFill>
                          <a:schemeClr val="dk1"/>
                        </a:solidFill>
                        <a:latin typeface="Open Sans"/>
                        <a:ea typeface="Open Sans"/>
                        <a:cs typeface="Open Sans"/>
                        <a:sym typeface="Open Sans"/>
                      </a:endParaRPr>
                    </a:p>
                    <a:p>
                      <a:pPr marL="457200" lvl="0" indent="-336550" algn="l" rtl="0">
                        <a:lnSpc>
                          <a:spcPct val="100000"/>
                        </a:lnSpc>
                        <a:spcBef>
                          <a:spcPts val="1000"/>
                        </a:spcBef>
                        <a:spcAft>
                          <a:spcPts val="0"/>
                        </a:spcAft>
                        <a:buClr>
                          <a:schemeClr val="dk1"/>
                        </a:buClr>
                        <a:buSzPts val="1700"/>
                        <a:buFont typeface="Open Sans"/>
                        <a:buChar char="●"/>
                      </a:pPr>
                      <a:r>
                        <a:rPr lang="en" sz="1500" dirty="0">
                          <a:solidFill>
                            <a:schemeClr val="dk1"/>
                          </a:solidFill>
                          <a:latin typeface="Open Sans"/>
                          <a:ea typeface="Open Sans"/>
                          <a:cs typeface="Open Sans"/>
                          <a:sym typeface="Open Sans"/>
                        </a:rPr>
                        <a:t>English language proficiency standards (ELPS)</a:t>
                      </a:r>
                      <a:endParaRPr sz="1500" dirty="0">
                        <a:solidFill>
                          <a:schemeClr val="dk1"/>
                        </a:solidFill>
                        <a:latin typeface="Open Sans"/>
                        <a:ea typeface="Open Sans"/>
                        <a:cs typeface="Open Sans"/>
                        <a:sym typeface="Open Sans"/>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457200" lvl="0" indent="-330200" algn="l" rtl="0">
                        <a:lnSpc>
                          <a:spcPct val="100000"/>
                        </a:lnSpc>
                        <a:spcBef>
                          <a:spcPts val="1000"/>
                        </a:spcBef>
                        <a:spcAft>
                          <a:spcPts val="0"/>
                        </a:spcAft>
                        <a:buClr>
                          <a:schemeClr val="dk1"/>
                        </a:buClr>
                        <a:buSzPts val="1600"/>
                        <a:buFont typeface="Open Sans"/>
                        <a:buChar char="●"/>
                      </a:pPr>
                      <a:r>
                        <a:rPr lang="en" sz="1500" dirty="0">
                          <a:solidFill>
                            <a:schemeClr val="dk1"/>
                          </a:solidFill>
                          <a:latin typeface="Open Sans"/>
                          <a:ea typeface="Open Sans"/>
                          <a:cs typeface="Open Sans"/>
                          <a:sym typeface="Open Sans"/>
                        </a:rPr>
                        <a:t>Emergent bilingual (EB)</a:t>
                      </a:r>
                      <a:endParaRPr sz="1500" dirty="0">
                        <a:solidFill>
                          <a:schemeClr val="dk1"/>
                        </a:solidFill>
                        <a:latin typeface="Open Sans"/>
                        <a:ea typeface="Open Sans"/>
                        <a:cs typeface="Open Sans"/>
                        <a:sym typeface="Open Sans"/>
                      </a:endParaRPr>
                    </a:p>
                    <a:p>
                      <a:pPr marL="457200" lvl="0" indent="-330200" algn="l" rtl="0">
                        <a:lnSpc>
                          <a:spcPct val="100000"/>
                        </a:lnSpc>
                        <a:spcBef>
                          <a:spcPts val="1000"/>
                        </a:spcBef>
                        <a:spcAft>
                          <a:spcPts val="0"/>
                        </a:spcAft>
                        <a:buClr>
                          <a:schemeClr val="dk1"/>
                        </a:buClr>
                        <a:buSzPts val="1600"/>
                        <a:buFont typeface="Open Sans"/>
                        <a:buChar char="●"/>
                      </a:pPr>
                      <a:r>
                        <a:rPr lang="en" sz="1500" dirty="0">
                          <a:solidFill>
                            <a:schemeClr val="dk1"/>
                          </a:solidFill>
                          <a:latin typeface="Open Sans"/>
                          <a:ea typeface="Open Sans"/>
                          <a:cs typeface="Open Sans"/>
                          <a:sym typeface="Open Sans"/>
                        </a:rPr>
                        <a:t>Exit</a:t>
                      </a:r>
                      <a:endParaRPr sz="1500" dirty="0">
                        <a:solidFill>
                          <a:schemeClr val="dk1"/>
                        </a:solidFill>
                        <a:latin typeface="Open Sans"/>
                        <a:ea typeface="Open Sans"/>
                        <a:cs typeface="Open Sans"/>
                        <a:sym typeface="Open Sans"/>
                      </a:endParaRPr>
                    </a:p>
                    <a:p>
                      <a:pPr marL="457200" lvl="0" indent="-330200" algn="l" rtl="0">
                        <a:lnSpc>
                          <a:spcPct val="100000"/>
                        </a:lnSpc>
                        <a:spcBef>
                          <a:spcPts val="1000"/>
                        </a:spcBef>
                        <a:spcAft>
                          <a:spcPts val="0"/>
                        </a:spcAft>
                        <a:buClr>
                          <a:schemeClr val="dk1"/>
                        </a:buClr>
                        <a:buSzPts val="1600"/>
                        <a:buFont typeface="Open Sans"/>
                        <a:buChar char="●"/>
                      </a:pPr>
                      <a:r>
                        <a:rPr lang="en" sz="1500" dirty="0">
                          <a:solidFill>
                            <a:schemeClr val="dk1"/>
                          </a:solidFill>
                          <a:latin typeface="Open Sans"/>
                          <a:ea typeface="Open Sans"/>
                          <a:cs typeface="Open Sans"/>
                          <a:sym typeface="Open Sans"/>
                        </a:rPr>
                        <a:t>Reclassification</a:t>
                      </a:r>
                      <a:endParaRPr sz="1500" dirty="0">
                        <a:solidFill>
                          <a:schemeClr val="dk1"/>
                        </a:solidFill>
                        <a:latin typeface="Open Sans"/>
                        <a:ea typeface="Open Sans"/>
                        <a:cs typeface="Open Sans"/>
                        <a:sym typeface="Open Sans"/>
                      </a:endParaRPr>
                    </a:p>
                    <a:p>
                      <a:pPr marL="457200" lvl="0" indent="-330200" algn="l" rtl="0">
                        <a:lnSpc>
                          <a:spcPct val="100000"/>
                        </a:lnSpc>
                        <a:spcBef>
                          <a:spcPts val="1000"/>
                        </a:spcBef>
                        <a:spcAft>
                          <a:spcPts val="0"/>
                        </a:spcAft>
                        <a:buClr>
                          <a:schemeClr val="dk1"/>
                        </a:buClr>
                        <a:buSzPts val="1600"/>
                        <a:buFont typeface="Open Sans"/>
                        <a:buChar char="●"/>
                      </a:pPr>
                      <a:r>
                        <a:rPr lang="en" sz="1500" dirty="0">
                          <a:solidFill>
                            <a:schemeClr val="dk1"/>
                          </a:solidFill>
                          <a:latin typeface="Open Sans"/>
                          <a:ea typeface="Open Sans"/>
                          <a:cs typeface="Open Sans"/>
                          <a:sym typeface="Open Sans"/>
                        </a:rPr>
                        <a:t>School district (includes Charter schools and Districts of Innovation)</a:t>
                      </a:r>
                      <a:endParaRPr sz="1500" dirty="0">
                        <a:solidFill>
                          <a:schemeClr val="dk1"/>
                        </a:solidFill>
                        <a:latin typeface="Open Sans"/>
                        <a:ea typeface="Open Sans"/>
                        <a:cs typeface="Open Sans"/>
                        <a:sym typeface="Open Sans"/>
                      </a:endParaRPr>
                    </a:p>
                    <a:p>
                      <a:pPr marL="457200" lvl="0" indent="-330200" algn="l" rtl="0">
                        <a:lnSpc>
                          <a:spcPct val="100000"/>
                        </a:lnSpc>
                        <a:spcBef>
                          <a:spcPts val="1000"/>
                        </a:spcBef>
                        <a:spcAft>
                          <a:spcPts val="0"/>
                        </a:spcAft>
                        <a:buClr>
                          <a:schemeClr val="dk1"/>
                        </a:buClr>
                        <a:buSzPts val="1600"/>
                        <a:buFont typeface="Open Sans"/>
                        <a:buChar char="●"/>
                      </a:pPr>
                      <a:r>
                        <a:rPr lang="en" sz="1500" dirty="0">
                          <a:solidFill>
                            <a:schemeClr val="dk1"/>
                          </a:solidFill>
                          <a:latin typeface="Open Sans"/>
                          <a:ea typeface="Open Sans"/>
                          <a:cs typeface="Open Sans"/>
                          <a:sym typeface="Open Sans"/>
                        </a:rPr>
                        <a:t>Prekindergarten</a:t>
                      </a:r>
                      <a:endParaRPr sz="1500" dirty="0">
                        <a:solidFill>
                          <a:schemeClr val="dk1"/>
                        </a:solidFill>
                        <a:latin typeface="Open Sans"/>
                        <a:ea typeface="Open Sans"/>
                        <a:cs typeface="Open Sans"/>
                        <a:sym typeface="Open Sans"/>
                      </a:endParaRPr>
                    </a:p>
                    <a:p>
                      <a:pPr marL="457200" lvl="0" indent="-330200" algn="l" rtl="0">
                        <a:lnSpc>
                          <a:spcPct val="100000"/>
                        </a:lnSpc>
                        <a:spcBef>
                          <a:spcPts val="1000"/>
                        </a:spcBef>
                        <a:spcAft>
                          <a:spcPts val="0"/>
                        </a:spcAft>
                        <a:buClr>
                          <a:schemeClr val="dk1"/>
                        </a:buClr>
                        <a:buSzPts val="1600"/>
                        <a:buFont typeface="Open Sans"/>
                        <a:buChar char="●"/>
                      </a:pPr>
                      <a:r>
                        <a:rPr lang="en" sz="1500" dirty="0">
                          <a:solidFill>
                            <a:schemeClr val="dk1"/>
                          </a:solidFill>
                          <a:latin typeface="Open Sans"/>
                          <a:ea typeface="Open Sans"/>
                          <a:cs typeface="Open Sans"/>
                          <a:sym typeface="Open Sans"/>
                        </a:rPr>
                        <a:t>Alternative methods</a:t>
                      </a:r>
                      <a:endParaRPr sz="1500" dirty="0">
                        <a:solidFill>
                          <a:schemeClr val="dk1"/>
                        </a:solidFill>
                        <a:latin typeface="Open Sans"/>
                        <a:ea typeface="Open Sans"/>
                        <a:cs typeface="Open Sans"/>
                        <a:sym typeface="Open Sans"/>
                      </a:endParaRPr>
                    </a:p>
                    <a:p>
                      <a:pPr marL="457200" lvl="0" indent="-330200" algn="l" rtl="0">
                        <a:lnSpc>
                          <a:spcPct val="100000"/>
                        </a:lnSpc>
                        <a:spcBef>
                          <a:spcPts val="1000"/>
                        </a:spcBef>
                        <a:spcAft>
                          <a:spcPts val="0"/>
                        </a:spcAft>
                        <a:buClr>
                          <a:schemeClr val="dk1"/>
                        </a:buClr>
                        <a:buSzPts val="1600"/>
                        <a:buFont typeface="Open Sans"/>
                        <a:buChar char="●"/>
                      </a:pPr>
                      <a:r>
                        <a:rPr lang="en" sz="1500" dirty="0">
                          <a:solidFill>
                            <a:schemeClr val="dk1"/>
                          </a:solidFill>
                          <a:latin typeface="Open Sans"/>
                          <a:ea typeface="Open Sans"/>
                          <a:cs typeface="Open Sans"/>
                          <a:sym typeface="Open Sans"/>
                        </a:rPr>
                        <a:t>Parent</a:t>
                      </a:r>
                      <a:endParaRPr sz="1500" dirty="0">
                        <a:solidFill>
                          <a:schemeClr val="dk1"/>
                        </a:solidFill>
                        <a:latin typeface="Open Sans"/>
                        <a:ea typeface="Open Sans"/>
                        <a:cs typeface="Open Sans"/>
                        <a:sym typeface="Open Sans"/>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146" name="Google Shape;146;p19"/>
          <p:cNvSpPr txBox="1">
            <a:spLocks noGrp="1"/>
          </p:cNvSpPr>
          <p:nvPr>
            <p:ph type="sldNum" idx="12"/>
          </p:nvPr>
        </p:nvSpPr>
        <p:spPr>
          <a:xfrm>
            <a:off x="8472458" y="4814842"/>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sz="900">
                <a:latin typeface="Open Sans"/>
                <a:ea typeface="Open Sans"/>
                <a:cs typeface="Open Sans"/>
                <a:sym typeface="Open Sans"/>
              </a:rPr>
              <a:t>6</a:t>
            </a:fld>
            <a:endParaRPr sz="900">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pic>
        <p:nvPicPr>
          <p:cNvPr id="3" name="Google Shape;87;p15">
            <a:extLst>
              <a:ext uri="{FF2B5EF4-FFF2-40B4-BE49-F238E27FC236}">
                <a16:creationId xmlns:a16="http://schemas.microsoft.com/office/drawing/2014/main" id="{BC684F62-A37C-BF05-66C7-334BB7550941}"/>
              </a:ext>
            </a:extLst>
          </p:cNvPr>
          <p:cNvPicPr preferRelativeResize="0"/>
          <p:nvPr/>
        </p:nvPicPr>
        <p:blipFill rotWithShape="1">
          <a:blip r:embed="rId3">
            <a:alphaModFix/>
          </a:blip>
          <a:srcRect l="11801" t="87858" r="33153"/>
          <a:stretch/>
        </p:blipFill>
        <p:spPr>
          <a:xfrm rot="5400000">
            <a:off x="-2277039" y="2247187"/>
            <a:ext cx="5143500" cy="649126"/>
          </a:xfrm>
          <a:prstGeom prst="rect">
            <a:avLst/>
          </a:prstGeom>
          <a:noFill/>
          <a:ln>
            <a:noFill/>
          </a:ln>
        </p:spPr>
      </p:pic>
      <p:sp>
        <p:nvSpPr>
          <p:cNvPr id="151" name="Google Shape;151;p20"/>
          <p:cNvSpPr/>
          <p:nvPr/>
        </p:nvSpPr>
        <p:spPr>
          <a:xfrm>
            <a:off x="-29852" y="0"/>
            <a:ext cx="4941152" cy="636600"/>
          </a:xfrm>
          <a:prstGeom prst="round2DiagRect">
            <a:avLst>
              <a:gd name="adj1" fmla="val 16667"/>
              <a:gd name="adj2" fmla="val 0"/>
            </a:avLst>
          </a:prstGeom>
          <a:solidFill>
            <a:srgbClr val="F0CA4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2" name="Google Shape;152;p20"/>
          <p:cNvSpPr txBox="1">
            <a:spLocks noGrp="1"/>
          </p:cNvSpPr>
          <p:nvPr>
            <p:ph type="title"/>
          </p:nvPr>
        </p:nvSpPr>
        <p:spPr>
          <a:xfrm>
            <a:off x="0" y="43050"/>
            <a:ext cx="4859100" cy="550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Terminology</a:t>
            </a:r>
            <a:endParaRPr dirty="0"/>
          </a:p>
        </p:txBody>
      </p:sp>
      <p:sp>
        <p:nvSpPr>
          <p:cNvPr id="153" name="Google Shape;153;p20"/>
          <p:cNvSpPr/>
          <p:nvPr/>
        </p:nvSpPr>
        <p:spPr>
          <a:xfrm>
            <a:off x="-29850" y="4879800"/>
            <a:ext cx="9203700" cy="263700"/>
          </a:xfrm>
          <a:prstGeom prst="rect">
            <a:avLst/>
          </a:prstGeom>
          <a:solidFill>
            <a:srgbClr val="F0CA4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4" name="Google Shape;154;p20"/>
          <p:cNvSpPr txBox="1"/>
          <p:nvPr/>
        </p:nvSpPr>
        <p:spPr>
          <a:xfrm>
            <a:off x="0" y="4854153"/>
            <a:ext cx="3562500" cy="254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900">
                <a:solidFill>
                  <a:schemeClr val="dk1"/>
                </a:solidFill>
                <a:latin typeface="Open Sans"/>
                <a:ea typeface="Open Sans"/>
                <a:cs typeface="Open Sans"/>
                <a:sym typeface="Open Sans"/>
              </a:rPr>
              <a:t>Copyright © 2025. Texas Education Agency.</a:t>
            </a:r>
            <a:endParaRPr sz="600">
              <a:solidFill>
                <a:schemeClr val="dk1"/>
              </a:solidFill>
              <a:latin typeface="Open Sans"/>
              <a:ea typeface="Open Sans"/>
              <a:cs typeface="Open Sans"/>
              <a:sym typeface="Open Sans"/>
            </a:endParaRPr>
          </a:p>
        </p:txBody>
      </p:sp>
      <p:graphicFrame>
        <p:nvGraphicFramePr>
          <p:cNvPr id="155" name="Google Shape;155;p20"/>
          <p:cNvGraphicFramePr/>
          <p:nvPr>
            <p:extLst>
              <p:ext uri="{D42A27DB-BD31-4B8C-83A1-F6EECF244321}">
                <p14:modId xmlns:p14="http://schemas.microsoft.com/office/powerpoint/2010/main" val="3281622772"/>
              </p:ext>
            </p:extLst>
          </p:nvPr>
        </p:nvGraphicFramePr>
        <p:xfrm>
          <a:off x="952500" y="959910"/>
          <a:ext cx="7239000" cy="3596580"/>
        </p:xfrm>
        <a:graphic>
          <a:graphicData uri="http://schemas.openxmlformats.org/drawingml/2006/table">
            <a:tbl>
              <a:tblPr>
                <a:noFill/>
                <a:tableStyleId>{D52BBBEF-1B4B-447E-A543-8EA79FAFEDC5}</a:tableStyleId>
              </a:tblPr>
              <a:tblGrid>
                <a:gridCol w="3619500">
                  <a:extLst>
                    <a:ext uri="{9D8B030D-6E8A-4147-A177-3AD203B41FA5}">
                      <a16:colId xmlns:a16="http://schemas.microsoft.com/office/drawing/2014/main" val="20000"/>
                    </a:ext>
                  </a:extLst>
                </a:gridCol>
                <a:gridCol w="3619500">
                  <a:extLst>
                    <a:ext uri="{9D8B030D-6E8A-4147-A177-3AD203B41FA5}">
                      <a16:colId xmlns:a16="http://schemas.microsoft.com/office/drawing/2014/main" val="20001"/>
                    </a:ext>
                  </a:extLst>
                </a:gridCol>
              </a:tblGrid>
              <a:tr h="381000">
                <a:tc>
                  <a:txBody>
                    <a:bodyPr/>
                    <a:lstStyle/>
                    <a:p>
                      <a:pPr marL="0" lvl="0" indent="0" algn="l" rtl="0">
                        <a:spcBef>
                          <a:spcPts val="0"/>
                        </a:spcBef>
                        <a:spcAft>
                          <a:spcPts val="0"/>
                        </a:spcAft>
                        <a:buNone/>
                      </a:pPr>
                      <a:r>
                        <a:rPr lang="en" b="1" dirty="0">
                          <a:solidFill>
                            <a:schemeClr val="dk1"/>
                          </a:solidFill>
                          <a:latin typeface="Open Sans"/>
                          <a:ea typeface="Open Sans"/>
                          <a:cs typeface="Open Sans"/>
                          <a:sym typeface="Open Sans"/>
                        </a:rPr>
                        <a:t>Emergent bilingual (EB)</a:t>
                      </a:r>
                      <a:endParaRPr b="1" dirty="0">
                        <a:solidFill>
                          <a:schemeClr val="dk1"/>
                        </a:solidFill>
                        <a:latin typeface="Open Sans"/>
                        <a:ea typeface="Open Sans"/>
                        <a:cs typeface="Open Sans"/>
                        <a:sym typeface="Open Sans"/>
                      </a:endParaRPr>
                    </a:p>
                    <a:p>
                      <a:pPr marL="0" lvl="0" indent="0" algn="l" rtl="0">
                        <a:spcBef>
                          <a:spcPts val="0"/>
                        </a:spcBef>
                        <a:spcAft>
                          <a:spcPts val="0"/>
                        </a:spcAft>
                        <a:buNone/>
                      </a:pPr>
                      <a:endParaRPr b="1" dirty="0">
                        <a:solidFill>
                          <a:schemeClr val="dk1"/>
                        </a:solidFill>
                        <a:latin typeface="Open Sans"/>
                        <a:ea typeface="Open Sans"/>
                        <a:cs typeface="Open Sans"/>
                        <a:sym typeface="Open Sans"/>
                      </a:endParaRPr>
                    </a:p>
                    <a:p>
                      <a:pPr marL="0" lvl="0" indent="0" algn="l" rtl="0">
                        <a:spcBef>
                          <a:spcPts val="0"/>
                        </a:spcBef>
                        <a:spcAft>
                          <a:spcPts val="0"/>
                        </a:spcAft>
                        <a:buNone/>
                      </a:pPr>
                      <a:r>
                        <a:rPr lang="en" sz="1300" dirty="0">
                          <a:solidFill>
                            <a:schemeClr val="dk1"/>
                          </a:solidFill>
                          <a:latin typeface="Open Sans"/>
                          <a:ea typeface="Open Sans"/>
                          <a:cs typeface="Open Sans"/>
                          <a:sym typeface="Open Sans"/>
                        </a:rPr>
                        <a:t>A student identified by the Language Proficiency Assessment Committee (LPAC) who is in the process of acquiring English and has another language as the student's home language. </a:t>
                      </a:r>
                      <a:endParaRPr sz="1300" dirty="0">
                        <a:solidFill>
                          <a:schemeClr val="dk1"/>
                        </a:solidFill>
                        <a:latin typeface="Open Sans"/>
                        <a:ea typeface="Open Sans"/>
                        <a:cs typeface="Open Sans"/>
                        <a:sym typeface="Open Sans"/>
                      </a:endParaRPr>
                    </a:p>
                    <a:p>
                      <a:pPr marL="0" lvl="0" indent="0" algn="l" rtl="0">
                        <a:spcBef>
                          <a:spcPts val="0"/>
                        </a:spcBef>
                        <a:spcAft>
                          <a:spcPts val="0"/>
                        </a:spcAft>
                        <a:buNone/>
                      </a:pPr>
                      <a:endParaRPr dirty="0">
                        <a:solidFill>
                          <a:schemeClr val="dk1"/>
                        </a:solidFill>
                        <a:latin typeface="Open Sans"/>
                        <a:ea typeface="Open Sans"/>
                        <a:cs typeface="Open Sans"/>
                        <a:sym typeface="Open Sans"/>
                      </a:endParaRPr>
                    </a:p>
                  </a:txBody>
                  <a:tcPr marL="91425" marR="91425" marT="91425" marB="91425"/>
                </a:tc>
                <a:tc>
                  <a:txBody>
                    <a:bodyPr/>
                    <a:lstStyle/>
                    <a:p>
                      <a:pPr marL="0" lvl="0" indent="0" algn="l" rtl="0">
                        <a:spcBef>
                          <a:spcPts val="0"/>
                        </a:spcBef>
                        <a:spcAft>
                          <a:spcPts val="0"/>
                        </a:spcAft>
                        <a:buNone/>
                      </a:pPr>
                      <a:r>
                        <a:rPr lang="en" b="1">
                          <a:solidFill>
                            <a:schemeClr val="dk1"/>
                          </a:solidFill>
                          <a:latin typeface="Open Sans"/>
                          <a:ea typeface="Open Sans"/>
                          <a:cs typeface="Open Sans"/>
                          <a:sym typeface="Open Sans"/>
                        </a:rPr>
                        <a:t>Reclassification</a:t>
                      </a:r>
                      <a:endParaRPr b="1">
                        <a:solidFill>
                          <a:schemeClr val="dk1"/>
                        </a:solidFill>
                        <a:latin typeface="Open Sans"/>
                        <a:ea typeface="Open Sans"/>
                        <a:cs typeface="Open Sans"/>
                        <a:sym typeface="Open Sans"/>
                      </a:endParaRPr>
                    </a:p>
                    <a:p>
                      <a:pPr marL="0" lvl="0" indent="0" algn="l" rtl="0">
                        <a:spcBef>
                          <a:spcPts val="0"/>
                        </a:spcBef>
                        <a:spcAft>
                          <a:spcPts val="0"/>
                        </a:spcAft>
                        <a:buNone/>
                      </a:pPr>
                      <a:endParaRPr b="1">
                        <a:solidFill>
                          <a:schemeClr val="dk1"/>
                        </a:solidFill>
                        <a:latin typeface="Open Sans"/>
                        <a:ea typeface="Open Sans"/>
                        <a:cs typeface="Open Sans"/>
                        <a:sym typeface="Open Sans"/>
                      </a:endParaRPr>
                    </a:p>
                    <a:p>
                      <a:pPr marL="0" lvl="0" indent="0" algn="l" rtl="0">
                        <a:spcBef>
                          <a:spcPts val="0"/>
                        </a:spcBef>
                        <a:spcAft>
                          <a:spcPts val="0"/>
                        </a:spcAft>
                        <a:buNone/>
                      </a:pPr>
                      <a:r>
                        <a:rPr lang="en" sz="1300">
                          <a:solidFill>
                            <a:schemeClr val="dk1"/>
                          </a:solidFill>
                          <a:latin typeface="Open Sans"/>
                          <a:ea typeface="Open Sans"/>
                          <a:cs typeface="Open Sans"/>
                          <a:sym typeface="Open Sans"/>
                        </a:rPr>
                        <a:t>The process by which the LPAC determines that an EB student has met the appropriate criteria to be classified as English proficient, and the student enters year 1 of monitoring as indicated in the Texas Student Data System Public Education Information Management System.</a:t>
                      </a:r>
                      <a:endParaRPr>
                        <a:solidFill>
                          <a:schemeClr val="dk1"/>
                        </a:solidFill>
                        <a:latin typeface="Open Sans"/>
                        <a:ea typeface="Open Sans"/>
                        <a:cs typeface="Open Sans"/>
                        <a:sym typeface="Open Sans"/>
                      </a:endParaRPr>
                    </a:p>
                  </a:txBody>
                  <a:tcPr marL="91425" marR="91425" marT="91425" marB="91425"/>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 b="1">
                          <a:solidFill>
                            <a:schemeClr val="dk1"/>
                          </a:solidFill>
                          <a:latin typeface="Open Sans"/>
                          <a:ea typeface="Open Sans"/>
                          <a:cs typeface="Open Sans"/>
                          <a:sym typeface="Open Sans"/>
                        </a:rPr>
                        <a:t>English proficient student</a:t>
                      </a:r>
                      <a:endParaRPr b="1">
                        <a:solidFill>
                          <a:schemeClr val="dk1"/>
                        </a:solidFill>
                        <a:latin typeface="Open Sans"/>
                        <a:ea typeface="Open Sans"/>
                        <a:cs typeface="Open Sans"/>
                        <a:sym typeface="Open Sans"/>
                      </a:endParaRPr>
                    </a:p>
                    <a:p>
                      <a:pPr marL="0" lvl="0" indent="0" algn="l" rtl="0">
                        <a:spcBef>
                          <a:spcPts val="0"/>
                        </a:spcBef>
                        <a:spcAft>
                          <a:spcPts val="0"/>
                        </a:spcAft>
                        <a:buNone/>
                      </a:pPr>
                      <a:endParaRPr b="1">
                        <a:solidFill>
                          <a:schemeClr val="dk1"/>
                        </a:solidFill>
                        <a:latin typeface="Open Sans"/>
                        <a:ea typeface="Open Sans"/>
                        <a:cs typeface="Open Sans"/>
                        <a:sym typeface="Open Sans"/>
                      </a:endParaRPr>
                    </a:p>
                    <a:p>
                      <a:pPr marL="0" lvl="0" indent="0" algn="l" rtl="0">
                        <a:spcBef>
                          <a:spcPts val="0"/>
                        </a:spcBef>
                        <a:spcAft>
                          <a:spcPts val="0"/>
                        </a:spcAft>
                        <a:buNone/>
                      </a:pPr>
                      <a:r>
                        <a:rPr lang="en" sz="1300">
                          <a:solidFill>
                            <a:schemeClr val="dk1"/>
                          </a:solidFill>
                          <a:latin typeface="Open Sans"/>
                          <a:ea typeface="Open Sans"/>
                          <a:cs typeface="Open Sans"/>
                          <a:sym typeface="Open Sans"/>
                        </a:rPr>
                        <a:t>A former EB student who has met reclassification as English proficient by the LPAC.</a:t>
                      </a:r>
                      <a:endParaRPr sz="1300">
                        <a:solidFill>
                          <a:schemeClr val="dk1"/>
                        </a:solidFill>
                        <a:latin typeface="Open Sans"/>
                        <a:ea typeface="Open Sans"/>
                        <a:cs typeface="Open Sans"/>
                        <a:sym typeface="Open Sans"/>
                      </a:endParaRPr>
                    </a:p>
                  </a:txBody>
                  <a:tcPr marL="91425" marR="91425" marT="91425" marB="91425"/>
                </a:tc>
                <a:tc>
                  <a:txBody>
                    <a:bodyPr/>
                    <a:lstStyle/>
                    <a:p>
                      <a:pPr marL="0" lvl="0" indent="0" algn="l" rtl="0">
                        <a:spcBef>
                          <a:spcPts val="0"/>
                        </a:spcBef>
                        <a:spcAft>
                          <a:spcPts val="0"/>
                        </a:spcAft>
                        <a:buNone/>
                      </a:pPr>
                      <a:r>
                        <a:rPr lang="en" b="1" dirty="0">
                          <a:solidFill>
                            <a:schemeClr val="dk1"/>
                          </a:solidFill>
                          <a:latin typeface="Open Sans"/>
                          <a:ea typeface="Open Sans"/>
                          <a:cs typeface="Open Sans"/>
                          <a:sym typeface="Open Sans"/>
                        </a:rPr>
                        <a:t>Exit</a:t>
                      </a:r>
                      <a:endParaRPr b="1" dirty="0">
                        <a:solidFill>
                          <a:schemeClr val="dk1"/>
                        </a:solidFill>
                        <a:latin typeface="Open Sans"/>
                        <a:ea typeface="Open Sans"/>
                        <a:cs typeface="Open Sans"/>
                        <a:sym typeface="Open Sans"/>
                      </a:endParaRPr>
                    </a:p>
                    <a:p>
                      <a:pPr marL="0" lvl="0" indent="0" algn="l" rtl="0">
                        <a:spcBef>
                          <a:spcPts val="0"/>
                        </a:spcBef>
                        <a:spcAft>
                          <a:spcPts val="0"/>
                        </a:spcAft>
                        <a:buNone/>
                      </a:pPr>
                      <a:endParaRPr b="1" dirty="0">
                        <a:solidFill>
                          <a:schemeClr val="dk1"/>
                        </a:solidFill>
                        <a:latin typeface="Open Sans"/>
                        <a:ea typeface="Open Sans"/>
                        <a:cs typeface="Open Sans"/>
                        <a:sym typeface="Open Sans"/>
                      </a:endParaRPr>
                    </a:p>
                    <a:p>
                      <a:pPr marL="0" lvl="0" indent="0" algn="l" rtl="0">
                        <a:spcBef>
                          <a:spcPts val="0"/>
                        </a:spcBef>
                        <a:spcAft>
                          <a:spcPts val="0"/>
                        </a:spcAft>
                        <a:buNone/>
                      </a:pPr>
                      <a:r>
                        <a:rPr lang="en" sz="1300" dirty="0">
                          <a:solidFill>
                            <a:schemeClr val="dk1"/>
                          </a:solidFill>
                          <a:latin typeface="Open Sans"/>
                          <a:ea typeface="Open Sans"/>
                          <a:cs typeface="Open Sans"/>
                          <a:sym typeface="Open Sans"/>
                        </a:rPr>
                        <a:t>The point at which an EB student is reclassified as English proficient and ends bilingual or ESL program participation with LPAC recommendation and parental approval.</a:t>
                      </a:r>
                      <a:endParaRPr sz="1300" dirty="0">
                        <a:solidFill>
                          <a:schemeClr val="dk1"/>
                        </a:solidFill>
                        <a:latin typeface="Open Sans"/>
                        <a:ea typeface="Open Sans"/>
                        <a:cs typeface="Open Sans"/>
                        <a:sym typeface="Open Sans"/>
                      </a:endParaRPr>
                    </a:p>
                  </a:txBody>
                  <a:tcPr marL="91425" marR="91425" marT="91425" marB="91425"/>
                </a:tc>
                <a:extLst>
                  <a:ext uri="{0D108BD9-81ED-4DB2-BD59-A6C34878D82A}">
                    <a16:rowId xmlns:a16="http://schemas.microsoft.com/office/drawing/2014/main" val="10001"/>
                  </a:ext>
                </a:extLst>
              </a:tr>
            </a:tbl>
          </a:graphicData>
        </a:graphic>
      </p:graphicFrame>
      <p:sp>
        <p:nvSpPr>
          <p:cNvPr id="156" name="Google Shape;156;p20"/>
          <p:cNvSpPr txBox="1">
            <a:spLocks noGrp="1"/>
          </p:cNvSpPr>
          <p:nvPr>
            <p:ph type="sldNum" idx="12"/>
          </p:nvPr>
        </p:nvSpPr>
        <p:spPr>
          <a:xfrm>
            <a:off x="8472458" y="4814842"/>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sz="900">
                <a:latin typeface="Open Sans"/>
                <a:ea typeface="Open Sans"/>
                <a:cs typeface="Open Sans"/>
                <a:sym typeface="Open Sans"/>
              </a:rPr>
              <a:t>7</a:t>
            </a:fld>
            <a:endParaRPr sz="900">
              <a:latin typeface="Open Sans"/>
              <a:ea typeface="Open Sans"/>
              <a:cs typeface="Open Sans"/>
              <a:sym typeface="Open San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1"/>
          <p:cNvSpPr/>
          <p:nvPr/>
        </p:nvSpPr>
        <p:spPr>
          <a:xfrm>
            <a:off x="-29852" y="0"/>
            <a:ext cx="4941152" cy="636600"/>
          </a:xfrm>
          <a:prstGeom prst="round2DiagRect">
            <a:avLst>
              <a:gd name="adj1" fmla="val 16667"/>
              <a:gd name="adj2" fmla="val 0"/>
            </a:avLst>
          </a:prstGeom>
          <a:solidFill>
            <a:srgbClr val="F0CA4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62" name="Google Shape;162;p21"/>
          <p:cNvSpPr txBox="1"/>
          <p:nvPr/>
        </p:nvSpPr>
        <p:spPr>
          <a:xfrm>
            <a:off x="0" y="66600"/>
            <a:ext cx="4855500" cy="5034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 sz="2300" b="1" dirty="0">
                <a:solidFill>
                  <a:schemeClr val="dk1"/>
                </a:solidFill>
                <a:latin typeface="Open Sans"/>
                <a:ea typeface="Open Sans"/>
                <a:cs typeface="Open Sans"/>
                <a:sym typeface="Open Sans"/>
              </a:rPr>
              <a:t>Terminology</a:t>
            </a:r>
            <a:endParaRPr sz="2300" b="1" dirty="0">
              <a:solidFill>
                <a:schemeClr val="dk1"/>
              </a:solidFill>
              <a:latin typeface="Open Sans"/>
              <a:ea typeface="Open Sans"/>
              <a:cs typeface="Open Sans"/>
              <a:sym typeface="Open Sans"/>
            </a:endParaRPr>
          </a:p>
        </p:txBody>
      </p:sp>
      <p:sp>
        <p:nvSpPr>
          <p:cNvPr id="163" name="Google Shape;163;p21"/>
          <p:cNvSpPr/>
          <p:nvPr/>
        </p:nvSpPr>
        <p:spPr>
          <a:xfrm>
            <a:off x="-29850" y="4879800"/>
            <a:ext cx="9203700" cy="263700"/>
          </a:xfrm>
          <a:prstGeom prst="rect">
            <a:avLst/>
          </a:prstGeom>
          <a:solidFill>
            <a:srgbClr val="F0CA4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64" name="Google Shape;164;p21" descr="Vertical line with arrows pointing up and down."/>
          <p:cNvSpPr/>
          <p:nvPr/>
        </p:nvSpPr>
        <p:spPr>
          <a:xfrm>
            <a:off x="522565" y="2050840"/>
            <a:ext cx="246957" cy="1246644"/>
          </a:xfrm>
          <a:prstGeom prst="upDownArrow">
            <a:avLst>
              <a:gd name="adj1" fmla="val 50000"/>
              <a:gd name="adj2" fmla="val 50000"/>
            </a:avLst>
          </a:prstGeom>
          <a:solidFill>
            <a:srgbClr val="1F6CB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350"/>
              <a:buFont typeface="Calibri"/>
              <a:buNone/>
            </a:pPr>
            <a:endParaRPr sz="1350" b="0" i="0" u="none" strike="noStrike" cap="none">
              <a:solidFill>
                <a:srgbClr val="FFFFFF"/>
              </a:solidFill>
              <a:latin typeface="Calibri"/>
              <a:ea typeface="Calibri"/>
              <a:cs typeface="Calibri"/>
              <a:sym typeface="Calibri"/>
            </a:endParaRPr>
          </a:p>
        </p:txBody>
      </p:sp>
      <p:graphicFrame>
        <p:nvGraphicFramePr>
          <p:cNvPr id="165" name="Google Shape;165;p21"/>
          <p:cNvGraphicFramePr/>
          <p:nvPr>
            <p:extLst>
              <p:ext uri="{D42A27DB-BD31-4B8C-83A1-F6EECF244321}">
                <p14:modId xmlns:p14="http://schemas.microsoft.com/office/powerpoint/2010/main" val="3958721413"/>
              </p:ext>
            </p:extLst>
          </p:nvPr>
        </p:nvGraphicFramePr>
        <p:xfrm>
          <a:off x="946785" y="1076074"/>
          <a:ext cx="7250430" cy="3335906"/>
        </p:xfrm>
        <a:graphic>
          <a:graphicData uri="http://schemas.openxmlformats.org/drawingml/2006/table">
            <a:tbl>
              <a:tblPr firstRow="1" bandRow="1">
                <a:noFill/>
                <a:tableStyleId>{F7CEA7C1-94E8-4961-A032-DA11381B04A5}</a:tableStyleId>
              </a:tblPr>
              <a:tblGrid>
                <a:gridCol w="3621354">
                  <a:extLst>
                    <a:ext uri="{9D8B030D-6E8A-4147-A177-3AD203B41FA5}">
                      <a16:colId xmlns:a16="http://schemas.microsoft.com/office/drawing/2014/main" val="20000"/>
                    </a:ext>
                  </a:extLst>
                </a:gridCol>
                <a:gridCol w="3629076">
                  <a:extLst>
                    <a:ext uri="{9D8B030D-6E8A-4147-A177-3AD203B41FA5}">
                      <a16:colId xmlns:a16="http://schemas.microsoft.com/office/drawing/2014/main" val="20001"/>
                    </a:ext>
                  </a:extLst>
                </a:gridCol>
              </a:tblGrid>
              <a:tr h="1667953">
                <a:tc>
                  <a:txBody>
                    <a:bodyPr/>
                    <a:lstStyle/>
                    <a:p>
                      <a:pPr marL="0" marR="0" lvl="0" indent="0" algn="ctr" rtl="0">
                        <a:lnSpc>
                          <a:spcPct val="100000"/>
                        </a:lnSpc>
                        <a:spcBef>
                          <a:spcPts val="0"/>
                        </a:spcBef>
                        <a:spcAft>
                          <a:spcPts val="0"/>
                        </a:spcAft>
                        <a:buClr>
                          <a:srgbClr val="000000"/>
                        </a:buClr>
                        <a:buSzPts val="4500"/>
                        <a:buFont typeface="Arial"/>
                        <a:buNone/>
                      </a:pPr>
                      <a:r>
                        <a:rPr lang="en" sz="2800" u="none" strike="noStrike" cap="none" dirty="0">
                          <a:latin typeface="Open Sans"/>
                          <a:ea typeface="Open Sans"/>
                          <a:cs typeface="Open Sans"/>
                          <a:sym typeface="Open Sans"/>
                        </a:rPr>
                        <a:t>Identification</a:t>
                      </a:r>
                      <a:endParaRPr sz="2800" u="none" strike="noStrike" cap="none" dirty="0">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1400"/>
                        <a:buFont typeface="Arial"/>
                        <a:buNone/>
                      </a:pPr>
                      <a:r>
                        <a:rPr lang="en" sz="2800" b="0" u="none" strike="noStrike" cap="none" dirty="0">
                          <a:latin typeface="Open Sans"/>
                          <a:ea typeface="Open Sans"/>
                          <a:cs typeface="Open Sans"/>
                          <a:sym typeface="Open Sans"/>
                        </a:rPr>
                        <a:t>is to</a:t>
                      </a:r>
                      <a:endParaRPr sz="2800" u="none" strike="noStrike" cap="none" dirty="0">
                        <a:latin typeface="Open Sans"/>
                        <a:ea typeface="Open Sans"/>
                        <a:cs typeface="Open Sans"/>
                        <a:sym typeface="Open Sans"/>
                      </a:endParaRPr>
                    </a:p>
                  </a:txBody>
                  <a:tcPr marL="68575" marR="68575" marT="34300" marB="34300" anchor="b">
                    <a:lnR w="76200" cap="flat" cmpd="sng">
                      <a:solidFill>
                        <a:srgbClr val="FFFFFF"/>
                      </a:solidFill>
                      <a:prstDash val="solid"/>
                      <a:round/>
                      <a:headEnd type="none" w="sm" len="sm"/>
                      <a:tailEnd type="none" w="sm" len="sm"/>
                    </a:lnR>
                    <a:lnB w="57150" cap="flat" cmpd="sng">
                      <a:solidFill>
                        <a:srgbClr val="323F4F"/>
                      </a:solidFill>
                      <a:prstDash val="solid"/>
                      <a:round/>
                      <a:headEnd type="none" w="sm" len="sm"/>
                      <a:tailEnd type="none" w="sm" len="sm"/>
                    </a:lnB>
                    <a:solidFill>
                      <a:srgbClr val="0070C0"/>
                    </a:solidFill>
                  </a:tcPr>
                </a:tc>
                <a:tc>
                  <a:txBody>
                    <a:bodyPr/>
                    <a:lstStyle/>
                    <a:p>
                      <a:pPr marL="0" marR="0" lvl="0" indent="0" algn="ctr" rtl="0">
                        <a:lnSpc>
                          <a:spcPct val="100000"/>
                        </a:lnSpc>
                        <a:spcBef>
                          <a:spcPts val="0"/>
                        </a:spcBef>
                        <a:spcAft>
                          <a:spcPts val="0"/>
                        </a:spcAft>
                        <a:buClr>
                          <a:srgbClr val="000000"/>
                        </a:buClr>
                        <a:buSzPts val="4500"/>
                        <a:buFont typeface="Arial"/>
                        <a:buNone/>
                      </a:pPr>
                      <a:r>
                        <a:rPr lang="en" sz="2800" u="none" strike="noStrike" cap="none" dirty="0">
                          <a:latin typeface="Open Sans"/>
                          <a:ea typeface="Open Sans"/>
                          <a:cs typeface="Open Sans"/>
                          <a:sym typeface="Open Sans"/>
                        </a:rPr>
                        <a:t>Placement</a:t>
                      </a:r>
                      <a:endParaRPr sz="2800" u="none" strike="noStrike" cap="none" dirty="0">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1400"/>
                        <a:buFont typeface="Arial"/>
                        <a:buNone/>
                      </a:pPr>
                      <a:r>
                        <a:rPr lang="en" sz="2800" b="0" u="none" strike="noStrike" cap="none" dirty="0">
                          <a:latin typeface="Open Sans"/>
                          <a:ea typeface="Open Sans"/>
                          <a:cs typeface="Open Sans"/>
                          <a:sym typeface="Open Sans"/>
                        </a:rPr>
                        <a:t>is to</a:t>
                      </a:r>
                      <a:endParaRPr sz="2800" b="0" u="none" strike="noStrike" cap="none" dirty="0">
                        <a:latin typeface="Open Sans"/>
                        <a:ea typeface="Open Sans"/>
                        <a:cs typeface="Open Sans"/>
                        <a:sym typeface="Open Sans"/>
                      </a:endParaRPr>
                    </a:p>
                  </a:txBody>
                  <a:tcPr marL="68575" marR="68575" marT="34300" marB="34300" anchor="b">
                    <a:lnL w="76200" cap="flat" cmpd="sng">
                      <a:solidFill>
                        <a:srgbClr val="FFFFFF"/>
                      </a:solidFill>
                      <a:prstDash val="solid"/>
                      <a:round/>
                      <a:headEnd type="none" w="sm" len="sm"/>
                      <a:tailEnd type="none" w="sm" len="sm"/>
                    </a:lnL>
                    <a:lnB w="57150" cap="flat" cmpd="sng">
                      <a:solidFill>
                        <a:srgbClr val="323F4F"/>
                      </a:solidFill>
                      <a:prstDash val="solid"/>
                      <a:round/>
                      <a:headEnd type="none" w="sm" len="sm"/>
                      <a:tailEnd type="none" w="sm" len="sm"/>
                    </a:lnB>
                    <a:solidFill>
                      <a:srgbClr val="C55A11"/>
                    </a:solidFill>
                  </a:tcPr>
                </a:tc>
                <a:extLst>
                  <a:ext uri="{0D108BD9-81ED-4DB2-BD59-A6C34878D82A}">
                    <a16:rowId xmlns:a16="http://schemas.microsoft.com/office/drawing/2014/main" val="10000"/>
                  </a:ext>
                </a:extLst>
              </a:tr>
              <a:tr h="1667953">
                <a:tc>
                  <a:txBody>
                    <a:bodyPr/>
                    <a:lstStyle/>
                    <a:p>
                      <a:pPr marL="0" marR="0" lvl="0" indent="0" algn="ctr" rtl="0">
                        <a:lnSpc>
                          <a:spcPct val="100000"/>
                        </a:lnSpc>
                        <a:spcBef>
                          <a:spcPts val="0"/>
                        </a:spcBef>
                        <a:spcAft>
                          <a:spcPts val="0"/>
                        </a:spcAft>
                        <a:buClr>
                          <a:srgbClr val="000000"/>
                        </a:buClr>
                        <a:buSzPts val="4500"/>
                        <a:buFont typeface="Arial"/>
                        <a:buNone/>
                      </a:pPr>
                      <a:endParaRPr sz="2800" b="1">
                        <a:solidFill>
                          <a:srgbClr val="323F4F"/>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4500"/>
                        <a:buFont typeface="Arial"/>
                        <a:buNone/>
                      </a:pPr>
                      <a:r>
                        <a:rPr lang="en" sz="2800" b="1" u="none" strike="noStrike" cap="none">
                          <a:solidFill>
                            <a:srgbClr val="323F4F"/>
                          </a:solidFill>
                          <a:latin typeface="Open Sans"/>
                          <a:ea typeface="Open Sans"/>
                          <a:cs typeface="Open Sans"/>
                          <a:sym typeface="Open Sans"/>
                        </a:rPr>
                        <a:t>Reclassification</a:t>
                      </a:r>
                      <a:endParaRPr sz="2800" u="none" strike="noStrike" cap="none">
                        <a:latin typeface="Open Sans"/>
                        <a:ea typeface="Open Sans"/>
                        <a:cs typeface="Open Sans"/>
                        <a:sym typeface="Open Sans"/>
                      </a:endParaRPr>
                    </a:p>
                  </a:txBody>
                  <a:tcPr marL="68575" marR="68575" marT="34300" marB="34300">
                    <a:lnR w="76200" cap="flat" cmpd="sng">
                      <a:solidFill>
                        <a:srgbClr val="FFFFFF"/>
                      </a:solidFill>
                      <a:prstDash val="solid"/>
                      <a:round/>
                      <a:headEnd type="none" w="sm" len="sm"/>
                      <a:tailEnd type="none" w="sm" len="sm"/>
                    </a:lnR>
                    <a:lnT w="57150" cap="flat" cmpd="sng">
                      <a:solidFill>
                        <a:srgbClr val="323F4F"/>
                      </a:solidFill>
                      <a:prstDash val="solid"/>
                      <a:round/>
                      <a:headEnd type="none" w="sm" len="sm"/>
                      <a:tailEnd type="none" w="sm" len="sm"/>
                    </a:lnT>
                    <a:solidFill>
                      <a:srgbClr val="B3C6E7"/>
                    </a:solidFill>
                  </a:tcPr>
                </a:tc>
                <a:tc>
                  <a:txBody>
                    <a:bodyPr/>
                    <a:lstStyle/>
                    <a:p>
                      <a:pPr marL="0" marR="0" lvl="0" indent="0" algn="ctr" rtl="0">
                        <a:lnSpc>
                          <a:spcPct val="100000"/>
                        </a:lnSpc>
                        <a:spcBef>
                          <a:spcPts val="0"/>
                        </a:spcBef>
                        <a:spcAft>
                          <a:spcPts val="0"/>
                        </a:spcAft>
                        <a:buClr>
                          <a:srgbClr val="000000"/>
                        </a:buClr>
                        <a:buSzPts val="4500"/>
                        <a:buFont typeface="Arial"/>
                        <a:buNone/>
                      </a:pPr>
                      <a:endParaRPr sz="2800" b="1" dirty="0">
                        <a:solidFill>
                          <a:srgbClr val="323F4F"/>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4500"/>
                        <a:buFont typeface="Arial"/>
                        <a:buNone/>
                      </a:pPr>
                      <a:r>
                        <a:rPr lang="en" sz="2800" b="1" u="none" strike="noStrike" cap="none" dirty="0">
                          <a:solidFill>
                            <a:srgbClr val="323F4F"/>
                          </a:solidFill>
                          <a:latin typeface="Open Sans"/>
                          <a:ea typeface="Open Sans"/>
                          <a:cs typeface="Open Sans"/>
                          <a:sym typeface="Open Sans"/>
                        </a:rPr>
                        <a:t>Exit</a:t>
                      </a:r>
                      <a:endParaRPr sz="2800" u="none" strike="noStrike" cap="none" dirty="0">
                        <a:latin typeface="Open Sans"/>
                        <a:ea typeface="Open Sans"/>
                        <a:cs typeface="Open Sans"/>
                        <a:sym typeface="Open Sans"/>
                      </a:endParaRPr>
                    </a:p>
                  </a:txBody>
                  <a:tcPr marL="68575" marR="68575" marT="34300" marB="34300">
                    <a:lnL w="76200" cap="flat" cmpd="sng">
                      <a:solidFill>
                        <a:srgbClr val="FFFFFF"/>
                      </a:solidFill>
                      <a:prstDash val="solid"/>
                      <a:round/>
                      <a:headEnd type="none" w="sm" len="sm"/>
                      <a:tailEnd type="none" w="sm" len="sm"/>
                    </a:lnL>
                    <a:lnT w="57150" cap="flat" cmpd="sng">
                      <a:solidFill>
                        <a:srgbClr val="323F4F"/>
                      </a:solidFill>
                      <a:prstDash val="solid"/>
                      <a:round/>
                      <a:headEnd type="none" w="sm" len="sm"/>
                      <a:tailEnd type="none" w="sm" len="sm"/>
                    </a:lnT>
                    <a:solidFill>
                      <a:srgbClr val="C4E0B2"/>
                    </a:solidFill>
                  </a:tcPr>
                </a:tc>
                <a:extLst>
                  <a:ext uri="{0D108BD9-81ED-4DB2-BD59-A6C34878D82A}">
                    <a16:rowId xmlns:a16="http://schemas.microsoft.com/office/drawing/2014/main" val="10001"/>
                  </a:ext>
                </a:extLst>
              </a:tr>
            </a:tbl>
          </a:graphicData>
        </a:graphic>
      </p:graphicFrame>
      <p:sp>
        <p:nvSpPr>
          <p:cNvPr id="166" name="Google Shape;166;p21"/>
          <p:cNvSpPr/>
          <p:nvPr/>
        </p:nvSpPr>
        <p:spPr>
          <a:xfrm>
            <a:off x="4378932" y="2599681"/>
            <a:ext cx="386135" cy="291390"/>
          </a:xfrm>
          <a:prstGeom prst="flowChartAlternateProcess">
            <a:avLst/>
          </a:prstGeom>
          <a:solidFill>
            <a:srgbClr val="FFFFFF"/>
          </a:solidFill>
          <a:ln w="12700" cap="flat" cmpd="sng">
            <a:solidFill>
              <a:srgbClr val="323F4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Calibri"/>
              <a:buNone/>
            </a:pPr>
            <a:r>
              <a:rPr lang="en" sz="1350" b="0" i="0" u="none" strike="noStrike" cap="none" dirty="0">
                <a:solidFill>
                  <a:srgbClr val="000000"/>
                </a:solidFill>
                <a:latin typeface="Calibri"/>
                <a:ea typeface="Calibri"/>
                <a:cs typeface="Calibri"/>
                <a:sym typeface="Calibri"/>
              </a:rPr>
              <a:t>as</a:t>
            </a:r>
            <a:endParaRPr sz="1400" b="0" i="0" u="none" strike="noStrike" cap="none" dirty="0">
              <a:solidFill>
                <a:srgbClr val="000000"/>
              </a:solidFill>
              <a:latin typeface="Arial"/>
              <a:ea typeface="Arial"/>
              <a:cs typeface="Arial"/>
              <a:sym typeface="Arial"/>
            </a:endParaRPr>
          </a:p>
        </p:txBody>
      </p:sp>
      <p:sp>
        <p:nvSpPr>
          <p:cNvPr id="167" name="Google Shape;167;p21" descr="Vertical line with arrows pointing up and down."/>
          <p:cNvSpPr/>
          <p:nvPr/>
        </p:nvSpPr>
        <p:spPr>
          <a:xfrm>
            <a:off x="8360816" y="2046193"/>
            <a:ext cx="246957" cy="1246644"/>
          </a:xfrm>
          <a:prstGeom prst="upDownArrow">
            <a:avLst>
              <a:gd name="adj1" fmla="val 50000"/>
              <a:gd name="adj2" fmla="val 50000"/>
            </a:avLst>
          </a:prstGeom>
          <a:solidFill>
            <a:srgbClr val="FF823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350"/>
              <a:buFont typeface="Calibri"/>
              <a:buNone/>
            </a:pPr>
            <a:endParaRPr sz="1350" b="0" i="0" u="none" strike="noStrike" cap="none">
              <a:solidFill>
                <a:srgbClr val="FFFFFF"/>
              </a:solidFill>
              <a:latin typeface="Calibri"/>
              <a:ea typeface="Calibri"/>
              <a:cs typeface="Calibri"/>
              <a:sym typeface="Calibri"/>
            </a:endParaRPr>
          </a:p>
        </p:txBody>
      </p:sp>
      <p:sp>
        <p:nvSpPr>
          <p:cNvPr id="168" name="Google Shape;168;p21"/>
          <p:cNvSpPr txBox="1"/>
          <p:nvPr/>
        </p:nvSpPr>
        <p:spPr>
          <a:xfrm>
            <a:off x="0" y="4854153"/>
            <a:ext cx="3562500" cy="254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900">
                <a:solidFill>
                  <a:schemeClr val="dk1"/>
                </a:solidFill>
                <a:latin typeface="Open Sans"/>
                <a:ea typeface="Open Sans"/>
                <a:cs typeface="Open Sans"/>
                <a:sym typeface="Open Sans"/>
              </a:rPr>
              <a:t>Copyright © 2025. Texas Education Agency.</a:t>
            </a:r>
            <a:endParaRPr sz="600">
              <a:solidFill>
                <a:schemeClr val="dk1"/>
              </a:solidFill>
              <a:latin typeface="Open Sans"/>
              <a:ea typeface="Open Sans"/>
              <a:cs typeface="Open Sans"/>
              <a:sym typeface="Open Sans"/>
            </a:endParaRPr>
          </a:p>
        </p:txBody>
      </p:sp>
      <p:sp>
        <p:nvSpPr>
          <p:cNvPr id="169" name="Google Shape;169;p21"/>
          <p:cNvSpPr txBox="1">
            <a:spLocks noGrp="1"/>
          </p:cNvSpPr>
          <p:nvPr>
            <p:ph type="sldNum" idx="12"/>
          </p:nvPr>
        </p:nvSpPr>
        <p:spPr>
          <a:xfrm>
            <a:off x="8472458" y="48156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sz="900">
                <a:latin typeface="Open Sans"/>
                <a:ea typeface="Open Sans"/>
                <a:cs typeface="Open Sans"/>
                <a:sym typeface="Open Sans"/>
              </a:rPr>
              <a:t>8</a:t>
            </a:fld>
            <a:endParaRPr sz="900">
              <a:latin typeface="Open Sans"/>
              <a:ea typeface="Open Sans"/>
              <a:cs typeface="Open Sans"/>
              <a:sym typeface="Open Sans"/>
            </a:endParaRPr>
          </a:p>
        </p:txBody>
      </p:sp>
      <p:pic>
        <p:nvPicPr>
          <p:cNvPr id="170" name="Google Shape;170;p21" title="LPAC Logo Updated.png"/>
          <p:cNvPicPr preferRelativeResize="0"/>
          <p:nvPr/>
        </p:nvPicPr>
        <p:blipFill>
          <a:blip r:embed="rId3">
            <a:alphaModFix/>
          </a:blip>
          <a:stretch>
            <a:fillRect/>
          </a:stretch>
        </p:blipFill>
        <p:spPr>
          <a:xfrm>
            <a:off x="7043352" y="54148"/>
            <a:ext cx="2062949" cy="5865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3" name="Google Shape;87;p15">
            <a:extLst>
              <a:ext uri="{FF2B5EF4-FFF2-40B4-BE49-F238E27FC236}">
                <a16:creationId xmlns:a16="http://schemas.microsoft.com/office/drawing/2014/main" id="{1C475031-7AD0-7285-E68A-2001679D6F3D}"/>
              </a:ext>
            </a:extLst>
          </p:cNvPr>
          <p:cNvPicPr preferRelativeResize="0"/>
          <p:nvPr/>
        </p:nvPicPr>
        <p:blipFill rotWithShape="1">
          <a:blip r:embed="rId3">
            <a:alphaModFix/>
          </a:blip>
          <a:srcRect l="11801" t="87858" r="33153"/>
          <a:stretch/>
        </p:blipFill>
        <p:spPr>
          <a:xfrm rot="5400000">
            <a:off x="-2277039" y="2247187"/>
            <a:ext cx="5143500" cy="649126"/>
          </a:xfrm>
          <a:prstGeom prst="rect">
            <a:avLst/>
          </a:prstGeom>
          <a:noFill/>
          <a:ln>
            <a:noFill/>
          </a:ln>
        </p:spPr>
      </p:pic>
      <p:sp>
        <p:nvSpPr>
          <p:cNvPr id="175" name="Google Shape;175;p22"/>
          <p:cNvSpPr txBox="1">
            <a:spLocks noGrp="1"/>
          </p:cNvSpPr>
          <p:nvPr>
            <p:ph type="body" idx="1"/>
          </p:nvPr>
        </p:nvSpPr>
        <p:spPr>
          <a:xfrm>
            <a:off x="700824" y="801257"/>
            <a:ext cx="8275075" cy="393149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900" dirty="0"/>
              <a:t>To ensure equal educational opportunity, as required in the Texas Education Code (TEC), §1.002(a) and TEC 29.051, TAC Chapter 89 Subchapter BB 1201(a), policy states a school district shall:</a:t>
            </a:r>
            <a:endParaRPr sz="1900" dirty="0"/>
          </a:p>
          <a:p>
            <a:pPr marL="0" lvl="0" indent="0" algn="l" rtl="0">
              <a:spcBef>
                <a:spcPts val="1000"/>
              </a:spcBef>
              <a:spcAft>
                <a:spcPts val="0"/>
              </a:spcAft>
              <a:buNone/>
            </a:pPr>
            <a:r>
              <a:rPr lang="en" sz="1900" dirty="0"/>
              <a:t>(1) 	identify emergent bilingual students based on criteria 	established by the state;</a:t>
            </a:r>
            <a:endParaRPr sz="1900" dirty="0"/>
          </a:p>
          <a:p>
            <a:pPr marL="0" lvl="0" indent="0" algn="l" rtl="0">
              <a:spcBef>
                <a:spcPts val="1000"/>
              </a:spcBef>
              <a:spcAft>
                <a:spcPts val="0"/>
              </a:spcAft>
              <a:buNone/>
            </a:pPr>
            <a:r>
              <a:rPr lang="en" sz="1900" dirty="0"/>
              <a:t>(2) 	provide bilingual education, bilingual or ESL programs, as 	integral parts of the general program as described in the TEC, §4.002;</a:t>
            </a:r>
            <a:endParaRPr sz="1900" dirty="0"/>
          </a:p>
          <a:p>
            <a:pPr marL="0" lvl="0" indent="0" algn="l" rtl="0">
              <a:spcBef>
                <a:spcPts val="1000"/>
              </a:spcBef>
              <a:spcAft>
                <a:spcPts val="0"/>
              </a:spcAft>
              <a:buNone/>
            </a:pPr>
            <a:endParaRPr sz="1900" dirty="0"/>
          </a:p>
        </p:txBody>
      </p:sp>
      <p:sp>
        <p:nvSpPr>
          <p:cNvPr id="176" name="Google Shape;176;p22"/>
          <p:cNvSpPr txBox="1">
            <a:spLocks noGrp="1"/>
          </p:cNvSpPr>
          <p:nvPr>
            <p:ph type="title"/>
          </p:nvPr>
        </p:nvSpPr>
        <p:spPr>
          <a:xfrm>
            <a:off x="52275" y="54150"/>
            <a:ext cx="4859100" cy="550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7" name="Google Shape;177;p22"/>
          <p:cNvSpPr/>
          <p:nvPr/>
        </p:nvSpPr>
        <p:spPr>
          <a:xfrm>
            <a:off x="-29852" y="0"/>
            <a:ext cx="4941152" cy="636600"/>
          </a:xfrm>
          <a:prstGeom prst="round2DiagRect">
            <a:avLst>
              <a:gd name="adj1" fmla="val 16667"/>
              <a:gd name="adj2" fmla="val 0"/>
            </a:avLst>
          </a:prstGeom>
          <a:solidFill>
            <a:srgbClr val="F0CA4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78" name="Google Shape;178;p22"/>
          <p:cNvSpPr txBox="1"/>
          <p:nvPr/>
        </p:nvSpPr>
        <p:spPr>
          <a:xfrm>
            <a:off x="-75" y="66600"/>
            <a:ext cx="4855500" cy="5034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 sz="2300" b="1" dirty="0">
                <a:solidFill>
                  <a:schemeClr val="dk1"/>
                </a:solidFill>
                <a:latin typeface="Open Sans"/>
                <a:ea typeface="Open Sans"/>
                <a:cs typeface="Open Sans"/>
                <a:sym typeface="Open Sans"/>
              </a:rPr>
              <a:t>Educational Opportunity</a:t>
            </a:r>
            <a:endParaRPr sz="2300" b="1" dirty="0">
              <a:solidFill>
                <a:schemeClr val="dk1"/>
              </a:solidFill>
              <a:latin typeface="Open Sans"/>
              <a:ea typeface="Open Sans"/>
              <a:cs typeface="Open Sans"/>
              <a:sym typeface="Open Sans"/>
            </a:endParaRPr>
          </a:p>
        </p:txBody>
      </p:sp>
      <p:sp>
        <p:nvSpPr>
          <p:cNvPr id="179" name="Google Shape;179;p22"/>
          <p:cNvSpPr/>
          <p:nvPr/>
        </p:nvSpPr>
        <p:spPr>
          <a:xfrm>
            <a:off x="-29850" y="4879800"/>
            <a:ext cx="9203700" cy="263700"/>
          </a:xfrm>
          <a:prstGeom prst="rect">
            <a:avLst/>
          </a:prstGeom>
          <a:solidFill>
            <a:srgbClr val="F0CA4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0" name="Google Shape;180;p22"/>
          <p:cNvSpPr txBox="1"/>
          <p:nvPr/>
        </p:nvSpPr>
        <p:spPr>
          <a:xfrm>
            <a:off x="0" y="4854153"/>
            <a:ext cx="3562500" cy="254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900">
                <a:solidFill>
                  <a:schemeClr val="dk1"/>
                </a:solidFill>
                <a:latin typeface="Open Sans"/>
                <a:ea typeface="Open Sans"/>
                <a:cs typeface="Open Sans"/>
                <a:sym typeface="Open Sans"/>
              </a:rPr>
              <a:t>Copyright © 2025. Texas Education Agency.</a:t>
            </a:r>
            <a:endParaRPr sz="600">
              <a:solidFill>
                <a:schemeClr val="dk1"/>
              </a:solidFill>
              <a:latin typeface="Open Sans"/>
              <a:ea typeface="Open Sans"/>
              <a:cs typeface="Open Sans"/>
              <a:sym typeface="Open Sans"/>
            </a:endParaRPr>
          </a:p>
        </p:txBody>
      </p:sp>
      <p:sp>
        <p:nvSpPr>
          <p:cNvPr id="181" name="Google Shape;181;p22"/>
          <p:cNvSpPr txBox="1">
            <a:spLocks noGrp="1"/>
          </p:cNvSpPr>
          <p:nvPr>
            <p:ph type="sldNum" idx="12"/>
          </p:nvPr>
        </p:nvSpPr>
        <p:spPr>
          <a:xfrm>
            <a:off x="8472458" y="4814842"/>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sz="900">
                <a:latin typeface="Open Sans"/>
                <a:ea typeface="Open Sans"/>
                <a:cs typeface="Open Sans"/>
                <a:sym typeface="Open Sans"/>
              </a:rPr>
              <a:t>9</a:t>
            </a:fld>
            <a:endParaRPr sz="900">
              <a:latin typeface="Open Sans"/>
              <a:ea typeface="Open Sans"/>
              <a:cs typeface="Open Sans"/>
              <a:sym typeface="Open Sans"/>
            </a:endParaRPr>
          </a:p>
        </p:txBody>
      </p:sp>
    </p:spTree>
  </p:cSld>
  <p:clrMapOvr>
    <a:masterClrMapping/>
  </p:clrMapOvr>
</p:sld>
</file>

<file path=ppt/theme/theme1.xml><?xml version="1.0" encoding="utf-8"?>
<a:theme xmlns:a="http://schemas.openxmlformats.org/drawingml/2006/main" name="LPAC 1: Introduction">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4538</Words>
  <Application>Microsoft Office PowerPoint</Application>
  <PresentationFormat>On-screen Show (16:9)</PresentationFormat>
  <Paragraphs>386</Paragraphs>
  <Slides>30</Slides>
  <Notes>30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Open Sans</vt:lpstr>
      <vt:lpstr>Calibri</vt:lpstr>
      <vt:lpstr>Courier New</vt:lpstr>
      <vt:lpstr>Arial</vt:lpstr>
      <vt:lpstr>LPAC 1: Introduction</vt:lpstr>
      <vt:lpstr>Introduction</vt:lpstr>
      <vt:lpstr>PowerPoint Presentation</vt:lpstr>
      <vt:lpstr>PowerPoint Presentation</vt:lpstr>
      <vt:lpstr>PowerPoint Presentation</vt:lpstr>
      <vt:lpstr>PowerPoint Presentation</vt:lpstr>
      <vt:lpstr>Texas Administrative Code (TAC)  Chapter 89 Terms, Subchapter BB </vt:lpstr>
      <vt:lpstr>Terminology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Sandra Villagomez</cp:lastModifiedBy>
  <cp:revision>3</cp:revision>
  <dcterms:modified xsi:type="dcterms:W3CDTF">2025-06-16T15:12:24Z</dcterms:modified>
</cp:coreProperties>
</file>