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48.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6" r:id="rId2"/>
    <p:sldMasterId id="2147483707" r:id="rId3"/>
    <p:sldMasterId id="2147483708" r:id="rId4"/>
    <p:sldMasterId id="2147483709" r:id="rId5"/>
  </p:sldMasterIdLst>
  <p:notesMasterIdLst>
    <p:notesMasterId r:id="rId3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Open Sans" panose="020B060402020202020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0A6B5E-F89D-418E-B064-B9BE5972165F}">
  <a:tblStyle styleId="{410A6B5E-F89D-418E-B064-B9BE5972165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74" d="100"/>
          <a:sy n="74" d="100"/>
        </p:scale>
        <p:origin x="355" y="91"/>
      </p:cViewPr>
      <p:guideLst/>
    </p:cSldViewPr>
  </p:slideViewPr>
  <p:outlineViewPr>
    <p:cViewPr>
      <p:scale>
        <a:sx n="33" d="100"/>
        <a:sy n="33" d="100"/>
      </p:scale>
      <p:origin x="0" y="-259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customXml" Target="../customXml/item1.xml"/><Relationship Id="rId20" Type="http://schemas.openxmlformats.org/officeDocument/2006/relationships/slide" Target="slides/slide15.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tea.texas.gov/student.assessment/accommodation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2</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Please be familiar with the following program statutes that pertain to English Learners.</a:t>
            </a:r>
            <a:endParaRPr/>
          </a:p>
          <a:p>
            <a:pPr marL="171450" lvl="2" indent="-171450"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19 Texas Administrative Code (TAC) Chapter 89, </a:t>
            </a:r>
            <a:r>
              <a:rPr lang="en-US" sz="1100" b="0">
                <a:solidFill>
                  <a:schemeClr val="dk1"/>
                </a:solidFill>
                <a:latin typeface="Arial"/>
                <a:ea typeface="Arial"/>
                <a:cs typeface="Arial"/>
                <a:sym typeface="Arial"/>
              </a:rPr>
              <a:t>Subchapter BB</a:t>
            </a:r>
            <a:endParaRPr/>
          </a:p>
          <a:p>
            <a:pPr marL="171450" lvl="2" indent="-171450" algn="l" rtl="0">
              <a:lnSpc>
                <a:spcPct val="100000"/>
              </a:lnSpc>
              <a:spcBef>
                <a:spcPts val="0"/>
              </a:spcBef>
              <a:spcAft>
                <a:spcPts val="0"/>
              </a:spcAft>
              <a:buClr>
                <a:srgbClr val="FF0000"/>
              </a:buClr>
              <a:buSzPts val="1100"/>
              <a:buFont typeface="Arial"/>
              <a:buChar char="•"/>
            </a:pPr>
            <a:r>
              <a:rPr lang="en-US" sz="1100">
                <a:solidFill>
                  <a:srgbClr val="FF0000"/>
                </a:solidFill>
                <a:latin typeface="Arial"/>
                <a:ea typeface="Arial"/>
                <a:cs typeface="Arial"/>
                <a:sym typeface="Arial"/>
              </a:rPr>
              <a:t>Texas Education Code Section 29, </a:t>
            </a:r>
            <a:r>
              <a:rPr lang="en-US" sz="1100" b="0">
                <a:solidFill>
                  <a:srgbClr val="FF0000"/>
                </a:solidFill>
                <a:latin typeface="Arial"/>
                <a:ea typeface="Arial"/>
                <a:cs typeface="Arial"/>
                <a:sym typeface="Arial"/>
              </a:rPr>
              <a:t>Subchapter B</a:t>
            </a:r>
            <a:endParaRPr/>
          </a:p>
          <a:p>
            <a:pPr marL="0" lvl="2" indent="0" algn="l" rtl="0">
              <a:lnSpc>
                <a:spcPct val="100000"/>
              </a:lnSpc>
              <a:spcBef>
                <a:spcPts val="0"/>
              </a:spcBef>
              <a:spcAft>
                <a:spcPts val="0"/>
              </a:spcAft>
              <a:buClr>
                <a:schemeClr val="dk1"/>
              </a:buClr>
              <a:buSzPts val="1100"/>
              <a:buFont typeface="Arial"/>
              <a:buNone/>
            </a:pPr>
            <a:endParaRPr sz="1100" b="0">
              <a:solidFill>
                <a:srgbClr val="FF0000"/>
              </a:solidFill>
              <a:latin typeface="Arial"/>
              <a:ea typeface="Arial"/>
              <a:cs typeface="Arial"/>
              <a:sym typeface="Arial"/>
            </a:endParaRPr>
          </a:p>
          <a:p>
            <a:pPr marL="0" lvl="2" indent="0" algn="l" rtl="0">
              <a:lnSpc>
                <a:spcPct val="100000"/>
              </a:lnSpc>
              <a:spcBef>
                <a:spcPts val="0"/>
              </a:spcBef>
              <a:spcAft>
                <a:spcPts val="0"/>
              </a:spcAft>
              <a:buClr>
                <a:srgbClr val="FF0000"/>
              </a:buClr>
              <a:buSzPts val="1100"/>
              <a:buFont typeface="Arial"/>
              <a:buNone/>
            </a:pPr>
            <a:r>
              <a:rPr lang="en-US" sz="1100" b="1" i="1">
                <a:solidFill>
                  <a:srgbClr val="FF0000"/>
                </a:solidFill>
                <a:latin typeface="Arial"/>
                <a:ea typeface="Arial"/>
                <a:cs typeface="Arial"/>
                <a:sym typeface="Arial"/>
              </a:rPr>
              <a:t>These document can be found on the Resources page. </a:t>
            </a:r>
            <a:endParaRPr/>
          </a:p>
          <a:p>
            <a:pPr marL="171450" lvl="2" indent="-171450" algn="l" rtl="0">
              <a:lnSpc>
                <a:spcPct val="100000"/>
              </a:lnSpc>
              <a:spcBef>
                <a:spcPts val="0"/>
              </a:spcBef>
              <a:spcAft>
                <a:spcPts val="0"/>
              </a:spcAft>
              <a:buClr>
                <a:srgbClr val="FF0000"/>
              </a:buClr>
              <a:buSzPts val="1100"/>
              <a:buFont typeface="Arial"/>
              <a:buChar char="•"/>
            </a:pPr>
            <a:r>
              <a:rPr lang="en-US" sz="1100">
                <a:solidFill>
                  <a:srgbClr val="FF0000"/>
                </a:solidFill>
                <a:latin typeface="Arial"/>
                <a:ea typeface="Arial"/>
                <a:cs typeface="Arial"/>
                <a:sym typeface="Arial"/>
              </a:rPr>
              <a:t>Decision-Making Guide for LPACs (STAAR, STAAR Spanish, STAAR Alternate 2, TELPAS, and TELPAS Alternate) which is overseen by the Division of Student Assessment</a:t>
            </a:r>
            <a:endParaRPr/>
          </a:p>
          <a:p>
            <a:pPr marL="171450" lvl="2" indent="-101600" algn="l" rtl="0">
              <a:lnSpc>
                <a:spcPct val="100000"/>
              </a:lnSpc>
              <a:spcBef>
                <a:spcPts val="0"/>
              </a:spcBef>
              <a:spcAft>
                <a:spcPts val="0"/>
              </a:spcAft>
              <a:buClr>
                <a:schemeClr val="dk1"/>
              </a:buClr>
              <a:buSzPts val="1100"/>
              <a:buFont typeface="Arial"/>
              <a:buNone/>
            </a:pPr>
            <a:endParaRPr sz="1100">
              <a:solidFill>
                <a:srgbClr val="FF0000"/>
              </a:solidFill>
              <a:latin typeface="Arial"/>
              <a:ea typeface="Arial"/>
              <a:cs typeface="Arial"/>
              <a:sym typeface="Arial"/>
            </a:endParaRPr>
          </a:p>
          <a:p>
            <a:pPr marL="0" lvl="2" indent="0" algn="l" rtl="0">
              <a:lnSpc>
                <a:spcPct val="100000"/>
              </a:lnSpc>
              <a:spcBef>
                <a:spcPts val="0"/>
              </a:spcBef>
              <a:spcAft>
                <a:spcPts val="0"/>
              </a:spcAft>
              <a:buClr>
                <a:schemeClr val="dk1"/>
              </a:buClr>
              <a:buSzPts val="1100"/>
              <a:buFont typeface="Arial"/>
              <a:buNone/>
            </a:pPr>
            <a:endParaRPr sz="1100">
              <a:solidFill>
                <a:srgbClr val="FF0000"/>
              </a:solidFill>
              <a:latin typeface="Arial"/>
              <a:ea typeface="Arial"/>
              <a:cs typeface="Arial"/>
              <a:sym typeface="Arial"/>
            </a:endParaRPr>
          </a:p>
          <a:p>
            <a:pPr marL="0" lvl="2" indent="0" algn="l" rtl="0">
              <a:lnSpc>
                <a:spcPct val="100000"/>
              </a:lnSpc>
              <a:spcBef>
                <a:spcPts val="0"/>
              </a:spcBef>
              <a:spcAft>
                <a:spcPts val="0"/>
              </a:spcAft>
              <a:buClr>
                <a:srgbClr val="FF0000"/>
              </a:buClr>
              <a:buSzPts val="1100"/>
              <a:buFont typeface="Arial"/>
              <a:buNone/>
            </a:pPr>
            <a:r>
              <a:rPr lang="en-US" sz="1100">
                <a:solidFill>
                  <a:srgbClr val="FF0000"/>
                </a:solidFill>
                <a:latin typeface="Arial"/>
                <a:ea typeface="Arial"/>
                <a:cs typeface="Arial"/>
                <a:sym typeface="Arial"/>
              </a:rPr>
              <a:t>Visit the English learner web portal at www.txel.org for more resources and information on English learners. </a:t>
            </a:r>
            <a:endParaRPr/>
          </a:p>
          <a:p>
            <a:pPr marL="0" lvl="0" indent="0" algn="l" rtl="0">
              <a:spcBef>
                <a:spcPts val="0"/>
              </a:spcBef>
              <a:spcAft>
                <a:spcPts val="0"/>
              </a:spcAft>
              <a:buNone/>
            </a:pPr>
            <a:endParaRPr/>
          </a:p>
        </p:txBody>
      </p:sp>
      <p:sp>
        <p:nvSpPr>
          <p:cNvPr id="415" name="Google Shape;41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0" name="Google Shape;5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10</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Sample forms may be adapted or enhanced to meet each district or charter school’s individual needs for proper documentation.</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501" name="Google Shape;501;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02" name="Google Shape;50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9" name="Google Shape;50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11</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The intent of the LPAC Framework is to establish guidelines that describe the steps necessary in the implementation of a consistent and standardized LPAC process across school districts and the state. Further information regarding the purpose of the LPAC Framework is shared on the following (next) slide.</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p:txBody>
      </p:sp>
      <p:sp>
        <p:nvSpPr>
          <p:cNvPr id="510" name="Google Shape;510;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11" name="Google Shape;51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solidFill>
                  <a:schemeClr val="dk1"/>
                </a:solidFill>
                <a:latin typeface="Arial"/>
                <a:ea typeface="Arial"/>
                <a:cs typeface="Arial"/>
                <a:sym typeface="Arial"/>
              </a:rPr>
              <a:t>Slide 12</a:t>
            </a: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r>
              <a:rPr lang="en-US" sz="1100" b="1">
                <a:solidFill>
                  <a:schemeClr val="dk1"/>
                </a:solidFill>
                <a:latin typeface="Arial"/>
                <a:ea typeface="Arial"/>
                <a:cs typeface="Arial"/>
                <a:sym typeface="Arial"/>
              </a:rPr>
              <a:t>                        </a:t>
            </a:r>
            <a:endParaRPr/>
          </a:p>
        </p:txBody>
      </p:sp>
      <p:sp>
        <p:nvSpPr>
          <p:cNvPr id="519" name="Google Shape;519;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20" name="Google Shape;52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13</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p:txBody>
      </p:sp>
      <p:sp>
        <p:nvSpPr>
          <p:cNvPr id="528" name="Google Shape;528;p1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29" name="Google Shape;52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14</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117892" lvl="1" indent="0" algn="l" rtl="0">
              <a:lnSpc>
                <a:spcPct val="114000"/>
              </a:lnSpc>
              <a:spcBef>
                <a:spcPts val="62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None/>
            </a:pPr>
            <a:endParaRPr sz="1100"/>
          </a:p>
          <a:p>
            <a:pPr marL="0" lvl="0" indent="0" algn="l" rtl="0">
              <a:spcBef>
                <a:spcPts val="0"/>
              </a:spcBef>
              <a:spcAft>
                <a:spcPts val="0"/>
              </a:spcAft>
              <a:buNone/>
            </a:pPr>
            <a:endParaRPr/>
          </a:p>
        </p:txBody>
      </p:sp>
      <p:sp>
        <p:nvSpPr>
          <p:cNvPr id="537" name="Google Shape;537;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38" name="Google Shape;53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15</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p:txBody>
      </p:sp>
      <p:sp>
        <p:nvSpPr>
          <p:cNvPr id="546" name="Google Shape;546;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47" name="Google Shape;54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4" name="Google Shape;55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16</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228600" lvl="1" indent="-16986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written board policy shall be ON FILE in the district.</a:t>
            </a:r>
            <a:endParaRPr/>
          </a:p>
          <a:p>
            <a:pPr marL="228600" lvl="1" indent="-16986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 school district shall establish and operate a sufficient number of LPACs to enable them to discharge their duties within </a:t>
            </a:r>
            <a:r>
              <a:rPr lang="en-US" sz="1100" u="sng">
                <a:solidFill>
                  <a:schemeClr val="dk1"/>
                </a:solidFill>
                <a:latin typeface="Arial"/>
                <a:ea typeface="Arial"/>
                <a:cs typeface="Arial"/>
                <a:sym typeface="Arial"/>
              </a:rPr>
              <a:t>four weeks</a:t>
            </a:r>
            <a:r>
              <a:rPr lang="en-US" sz="1100" u="none">
                <a:solidFill>
                  <a:schemeClr val="dk1"/>
                </a:solidFill>
                <a:latin typeface="Arial"/>
                <a:ea typeface="Arial"/>
                <a:cs typeface="Arial"/>
                <a:sym typeface="Arial"/>
              </a:rPr>
              <a:t> of </a:t>
            </a:r>
            <a:r>
              <a:rPr lang="en-US" sz="1100">
                <a:solidFill>
                  <a:schemeClr val="dk1"/>
                </a:solidFill>
                <a:latin typeface="Arial"/>
                <a:ea typeface="Arial"/>
                <a:cs typeface="Arial"/>
                <a:sym typeface="Arial"/>
              </a:rPr>
              <a:t>the enrollment of English learners.</a:t>
            </a:r>
            <a:endParaRPr/>
          </a:p>
          <a:p>
            <a:pPr marL="228600" lvl="1" indent="-16986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Some school districts may choose to have more than one training opportunity for the parent or guardian representatives.</a:t>
            </a:r>
            <a:endParaRPr/>
          </a:p>
          <a:p>
            <a:pPr marL="228600" lvl="1" indent="-16986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It may be necessary to train more than one parent or guardian to be able to cover the number of LPACs for a year, especially early in the year and at the end of the year. </a:t>
            </a:r>
            <a:endParaRPr/>
          </a:p>
          <a:p>
            <a:pPr marL="0" lvl="0" indent="0" algn="l" rtl="0">
              <a:lnSpc>
                <a:spcPct val="114000"/>
              </a:lnSpc>
              <a:spcBef>
                <a:spcPts val="0"/>
              </a:spcBef>
              <a:spcAft>
                <a:spcPts val="0"/>
              </a:spcAft>
              <a:buNone/>
            </a:pPr>
            <a:endParaRPr sz="1000" i="1">
              <a:latin typeface="Arial"/>
              <a:ea typeface="Arial"/>
              <a:cs typeface="Arial"/>
              <a:sym typeface="Arial"/>
            </a:endParaRPr>
          </a:p>
        </p:txBody>
      </p:sp>
      <p:sp>
        <p:nvSpPr>
          <p:cNvPr id="555" name="Google Shape;555;p1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56" name="Google Shape;55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17:notes"/>
          <p:cNvSpPr txBox="1">
            <a:spLocks noGrp="1"/>
          </p:cNvSpPr>
          <p:nvPr>
            <p:ph type="body" idx="1"/>
          </p:nvPr>
        </p:nvSpPr>
        <p:spPr>
          <a:xfrm>
            <a:off x="702310" y="4480004"/>
            <a:ext cx="5618480" cy="425242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17</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i="1">
                <a:solidFill>
                  <a:schemeClr val="dk1"/>
                </a:solidFill>
                <a:latin typeface="Arial"/>
                <a:ea typeface="Arial"/>
                <a:cs typeface="Arial"/>
                <a:sym typeface="Arial"/>
              </a:rPr>
              <a:t>Sources: TEA Financial Accountability System Resource Guide, Module 1; TEC §29.063; TEC Section §29.052 (2);19 TAC §89.1220 (b)</a:t>
            </a:r>
            <a:endParaRPr sz="1100" b="1" i="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i="1">
                <a:solidFill>
                  <a:schemeClr val="dk1"/>
                </a:solidFill>
                <a:latin typeface="Arial"/>
                <a:ea typeface="Arial"/>
                <a:cs typeface="Arial"/>
                <a:sym typeface="Arial"/>
              </a:rPr>
              <a:t>Campus administrator - </a:t>
            </a:r>
            <a:r>
              <a:rPr lang="en-US" sz="1100">
                <a:solidFill>
                  <a:schemeClr val="dk1"/>
                </a:solidFill>
                <a:latin typeface="Arial"/>
                <a:ea typeface="Arial"/>
                <a:cs typeface="Arial"/>
                <a:sym typeface="Arial"/>
              </a:rPr>
              <a:t>A principal, assistant principal or vice principal. The campus administrator required as part of the LPAC must be personnel coded </a:t>
            </a:r>
            <a:r>
              <a:rPr lang="en-US" sz="1100" b="1">
                <a:solidFill>
                  <a:schemeClr val="dk1"/>
                </a:solidFill>
                <a:latin typeface="Arial"/>
                <a:ea typeface="Arial"/>
                <a:cs typeface="Arial"/>
                <a:sym typeface="Arial"/>
              </a:rPr>
              <a:t>Function 23 </a:t>
            </a:r>
            <a:r>
              <a:rPr lang="en-US" sz="1100">
                <a:solidFill>
                  <a:schemeClr val="dk1"/>
                </a:solidFill>
                <a:latin typeface="Arial"/>
                <a:ea typeface="Arial"/>
                <a:cs typeface="Arial"/>
                <a:sym typeface="Arial"/>
              </a:rPr>
              <a:t>(principals, assistant principals and their staff) under School Leadership as defined by the Financial Accountability System Resource Guide. Principals, assistant principals, and their staff are personnel who</a:t>
            </a:r>
            <a:r>
              <a:rPr lang="en-US" sz="1100" i="1">
                <a:solidFill>
                  <a:schemeClr val="dk1"/>
                </a:solidFill>
                <a:latin typeface="Arial"/>
                <a:ea typeface="Arial"/>
                <a:cs typeface="Arial"/>
                <a:sym typeface="Arial"/>
              </a:rPr>
              <a:t>:</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171450" lvl="1" indent="-16986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Supervise all operations of the campus</a:t>
            </a:r>
            <a:endParaRPr/>
          </a:p>
          <a:p>
            <a:pPr marL="171450" lvl="1" indent="-16986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Evaluate staff members of the campus</a:t>
            </a:r>
            <a:endParaRPr/>
          </a:p>
          <a:p>
            <a:pPr marL="171450" lvl="1" indent="-169863" algn="l" rtl="0">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Assign duties to staff members maintaining the records of the students on the campus</a:t>
            </a:r>
            <a:endParaRPr/>
          </a:p>
          <a:p>
            <a:pPr marL="628575" lvl="1" indent="-101579"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i="1">
                <a:solidFill>
                  <a:schemeClr val="dk1"/>
                </a:solidFill>
                <a:latin typeface="Arial"/>
                <a:ea typeface="Arial"/>
                <a:cs typeface="Arial"/>
                <a:sym typeface="Arial"/>
              </a:rPr>
              <a:t>LPAC Parent - </a:t>
            </a:r>
            <a:r>
              <a:rPr lang="en-US" sz="1100">
                <a:solidFill>
                  <a:schemeClr val="dk1"/>
                </a:solidFill>
                <a:latin typeface="Arial"/>
                <a:ea typeface="Arial"/>
                <a:cs typeface="Arial"/>
                <a:sym typeface="Arial"/>
              </a:rPr>
              <a:t>Must be a parent or legal guardian of an English learner </a:t>
            </a:r>
            <a:r>
              <a:rPr lang="en-US" sz="1100" b="1">
                <a:solidFill>
                  <a:schemeClr val="dk1"/>
                </a:solidFill>
                <a:latin typeface="Arial"/>
                <a:ea typeface="Arial"/>
                <a:cs typeface="Arial"/>
                <a:sym typeface="Arial"/>
              </a:rPr>
              <a:t>participating</a:t>
            </a:r>
            <a:r>
              <a:rPr lang="en-US" sz="1100">
                <a:solidFill>
                  <a:schemeClr val="dk1"/>
                </a:solidFill>
                <a:latin typeface="Arial"/>
                <a:ea typeface="Arial"/>
                <a:cs typeface="Arial"/>
                <a:sym typeface="Arial"/>
              </a:rPr>
              <a:t> in a bilingual or ESL program. No parents or guardians who have denied student services may participate as an LPAC parent. The parent representative volunteers his or her participation in the LPAC. The trained LPAC parent serves as the representative parent or guardian for all English learners. </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p:txBody>
      </p:sp>
      <p:sp>
        <p:nvSpPr>
          <p:cNvPr id="564" name="Google Shape;564;p1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65" name="Google Shape;56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1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18</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solidFill>
                <a:schemeClr val="dk1"/>
              </a:solidFill>
              <a:latin typeface="Arial"/>
              <a:ea typeface="Arial"/>
              <a:cs typeface="Arial"/>
              <a:sym typeface="Arial"/>
            </a:endParaRPr>
          </a:p>
        </p:txBody>
      </p:sp>
      <p:sp>
        <p:nvSpPr>
          <p:cNvPr id="573" name="Google Shape;573;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74" name="Google Shape;57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19:notes"/>
          <p:cNvSpPr txBox="1">
            <a:spLocks noGrp="1"/>
          </p:cNvSpPr>
          <p:nvPr>
            <p:ph type="body" idx="1"/>
          </p:nvPr>
        </p:nvSpPr>
        <p:spPr>
          <a:xfrm>
            <a:off x="702310" y="4480004"/>
            <a:ext cx="5618480" cy="471949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latin typeface="Arial"/>
                <a:ea typeface="Arial"/>
                <a:cs typeface="Arial"/>
                <a:sym typeface="Arial"/>
              </a:rPr>
              <a:t>Slide 19                     </a:t>
            </a:r>
            <a:endParaRPr b="1">
              <a:solidFill>
                <a:schemeClr val="dk1"/>
              </a:solidFill>
              <a:latin typeface="Arial"/>
              <a:ea typeface="Arial"/>
              <a:cs typeface="Arial"/>
              <a:sym typeface="Arial"/>
            </a:endParaRPr>
          </a:p>
          <a:p>
            <a:pPr marL="0" lvl="0" indent="0" algn="l" rtl="0">
              <a:spcBef>
                <a:spcPts val="0"/>
              </a:spcBef>
              <a:spcAft>
                <a:spcPts val="0"/>
              </a:spcAft>
              <a:buNone/>
            </a:pPr>
            <a:endParaRPr b="1">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“Initial enrollment” refers to a student’s </a:t>
            </a:r>
            <a:r>
              <a:rPr lang="en-US" b="1">
                <a:solidFill>
                  <a:schemeClr val="dk1"/>
                </a:solidFill>
                <a:latin typeface="Arial"/>
                <a:ea typeface="Arial"/>
                <a:cs typeface="Arial"/>
                <a:sym typeface="Arial"/>
              </a:rPr>
              <a:t>first-time enrollment </a:t>
            </a:r>
            <a:r>
              <a:rPr lang="en-US">
                <a:solidFill>
                  <a:schemeClr val="dk1"/>
                </a:solidFill>
                <a:latin typeface="Arial"/>
                <a:ea typeface="Arial"/>
                <a:cs typeface="Arial"/>
                <a:sym typeface="Arial"/>
              </a:rPr>
              <a:t>in a public school district within the state of Texas (any Local Education Agency-LEA, including districts, charters, and districts of innovation). </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More information on the LPAC requirements is provided on the following (next) slide.</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endParaRPr/>
          </a:p>
        </p:txBody>
      </p:sp>
      <p:sp>
        <p:nvSpPr>
          <p:cNvPr id="594" name="Google Shape;594;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595" name="Google Shape;59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200" b="1">
                <a:solidFill>
                  <a:schemeClr val="dk1"/>
                </a:solidFill>
                <a:latin typeface="Arial"/>
                <a:ea typeface="Arial"/>
                <a:cs typeface="Arial"/>
                <a:sym typeface="Arial"/>
              </a:rPr>
              <a:t>Slide 2	</a:t>
            </a:r>
            <a:endParaRPr/>
          </a:p>
          <a:p>
            <a:pPr marL="0" lvl="0" indent="0" algn="l" rtl="0">
              <a:lnSpc>
                <a:spcPct val="100000"/>
              </a:lnSpc>
              <a:spcBef>
                <a:spcPts val="0"/>
              </a:spcBef>
              <a:spcAft>
                <a:spcPts val="0"/>
              </a:spcAft>
              <a:buNone/>
            </a:pPr>
            <a:endParaRPr sz="12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Locate the </a:t>
            </a:r>
            <a:r>
              <a:rPr lang="en-US" sz="1200" b="1">
                <a:solidFill>
                  <a:srgbClr val="FF0000"/>
                </a:solidFill>
                <a:latin typeface="Arial"/>
                <a:ea typeface="Arial"/>
                <a:cs typeface="Arial"/>
                <a:sym typeface="Arial"/>
              </a:rPr>
              <a:t>amended</a:t>
            </a:r>
            <a:r>
              <a:rPr lang="en-US" sz="1200">
                <a:solidFill>
                  <a:schemeClr val="dk1"/>
                </a:solidFill>
                <a:latin typeface="Arial"/>
                <a:ea typeface="Arial"/>
                <a:cs typeface="Arial"/>
                <a:sym typeface="Arial"/>
              </a:rPr>
              <a:t> version of 19 TAC Chapter 89 (</a:t>
            </a:r>
            <a:r>
              <a:rPr lang="en-US" sz="1200" i="1">
                <a:solidFill>
                  <a:schemeClr val="dk1"/>
                </a:solidFill>
                <a:latin typeface="Arial"/>
                <a:ea typeface="Arial"/>
                <a:cs typeface="Arial"/>
                <a:sym typeface="Arial"/>
              </a:rPr>
              <a:t>effective on April 14, 2020</a:t>
            </a:r>
            <a:r>
              <a:rPr lang="en-US" sz="1200">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The purpose of this document is to provide guidance regarding the policies, procedures, program designs, and all other aspects related to the education of English learners</a:t>
            </a:r>
            <a:r>
              <a:rPr lang="en-US" sz="1200" b="0">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200"/>
              <a:buFont typeface="Calibri"/>
              <a:buNone/>
            </a:pPr>
            <a:endParaRPr sz="1200" b="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US"/>
              <a:t>It is recommended that when each section is discussed, locate the section within the Chapter 89 document for reference, as needed.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lvl="0" indent="0" algn="l" rtl="0">
              <a:spcBef>
                <a:spcPts val="0"/>
              </a:spcBef>
              <a:spcAft>
                <a:spcPts val="0"/>
              </a:spcAft>
              <a:buNone/>
            </a:pPr>
            <a:endParaRPr sz="1000" b="1">
              <a:latin typeface="Arial"/>
              <a:ea typeface="Arial"/>
              <a:cs typeface="Arial"/>
              <a:sym typeface="Arial"/>
            </a:endParaRPr>
          </a:p>
          <a:p>
            <a:pPr marL="0" lvl="0" indent="0" algn="l" rtl="0">
              <a:spcBef>
                <a:spcPts val="0"/>
              </a:spcBef>
              <a:spcAft>
                <a:spcPts val="0"/>
              </a:spcAft>
              <a:buNone/>
            </a:pPr>
            <a:endParaRPr/>
          </a:p>
        </p:txBody>
      </p:sp>
      <p:sp>
        <p:nvSpPr>
          <p:cNvPr id="425" name="Google Shape;42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latin typeface="Arial"/>
                <a:ea typeface="Arial"/>
                <a:cs typeface="Arial"/>
                <a:sym typeface="Arial"/>
              </a:rPr>
              <a:t>Slide 20</a:t>
            </a:r>
            <a:endParaRPr b="1">
              <a:latin typeface="Arial"/>
              <a:ea typeface="Arial"/>
              <a:cs typeface="Arial"/>
              <a:sym typeface="Arial"/>
            </a:endParaRPr>
          </a:p>
          <a:p>
            <a:pPr marL="0" lvl="0" indent="0" algn="l" rtl="0">
              <a:spcBef>
                <a:spcPts val="0"/>
              </a:spcBef>
              <a:spcAft>
                <a:spcPts val="0"/>
              </a:spcAft>
              <a:buNone/>
            </a:pPr>
            <a:br>
              <a:rPr lang="en-US" b="1">
                <a:latin typeface="Arial"/>
                <a:ea typeface="Arial"/>
                <a:cs typeface="Arial"/>
                <a:sym typeface="Arial"/>
              </a:rPr>
            </a:br>
            <a:endParaRPr b="1">
              <a:latin typeface="Arial"/>
              <a:ea typeface="Arial"/>
              <a:cs typeface="Arial"/>
              <a:sym typeface="Arial"/>
            </a:endParaRPr>
          </a:p>
          <a:p>
            <a:pPr marL="0" lvl="0" indent="0" algn="l" rtl="0">
              <a:spcBef>
                <a:spcPts val="0"/>
              </a:spcBef>
              <a:spcAft>
                <a:spcPts val="0"/>
              </a:spcAft>
              <a:buNone/>
            </a:pPr>
            <a:endParaRPr b="0">
              <a:latin typeface="Arial"/>
              <a:ea typeface="Arial"/>
              <a:cs typeface="Arial"/>
              <a:sym typeface="Arial"/>
            </a:endParaRPr>
          </a:p>
        </p:txBody>
      </p:sp>
      <p:sp>
        <p:nvSpPr>
          <p:cNvPr id="603" name="Google Shape;603;p2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04" name="Google Shape;60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2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solidFill>
                  <a:schemeClr val="dk1"/>
                </a:solidFill>
                <a:latin typeface="Arial"/>
                <a:ea typeface="Arial"/>
                <a:cs typeface="Arial"/>
                <a:sym typeface="Arial"/>
              </a:rPr>
              <a:t>Slide 21</a:t>
            </a: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Each trained member shall also sign an oath of confidentiality because of testing results and other information that is shared and analyzed. This is a requirement, due to each student and his or her family’s right to confidentiality.</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Members who have been formerly trained need to receive updated information annually to stay current. </a:t>
            </a:r>
            <a:endParaRPr/>
          </a:p>
          <a:p>
            <a:pPr marL="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612" name="Google Shape;612;p2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13" name="Google Shape;61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0" name="Google Shape;6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chemeClr val="dk1"/>
                </a:solidFill>
                <a:latin typeface="Arial"/>
                <a:ea typeface="Arial"/>
                <a:cs typeface="Arial"/>
                <a:sym typeface="Arial"/>
              </a:rPr>
              <a:t>Slide 22</a:t>
            </a: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a:solidFill>
                  <a:schemeClr val="dk1"/>
                </a:solidFill>
                <a:latin typeface="Arial"/>
                <a:ea typeface="Arial"/>
                <a:cs typeface="Arial"/>
                <a:sym typeface="Arial"/>
              </a:rPr>
              <a:t>The LPAC Framework PPT is available in Spanish for LEAs needing to provide training for Spanish speaking parents or guardians. Visit the English learner web portal at www.txel.org for LPAC parent training resources. </a:t>
            </a:r>
            <a:endParaRPr/>
          </a:p>
          <a:p>
            <a:pPr marL="0" lvl="0" indent="0" algn="l" rtl="0">
              <a:lnSpc>
                <a:spcPct val="100000"/>
              </a:lnSpc>
              <a:spcBef>
                <a:spcPts val="0"/>
              </a:spcBef>
              <a:spcAft>
                <a:spcPts val="0"/>
              </a:spcAft>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a:solidFill>
                <a:schemeClr val="dk1"/>
              </a:solidFill>
              <a:latin typeface="Arial"/>
              <a:ea typeface="Arial"/>
              <a:cs typeface="Arial"/>
              <a:sym typeface="Arial"/>
            </a:endParaRPr>
          </a:p>
          <a:p>
            <a:pPr marL="0" lvl="0" indent="0" algn="l" rtl="0">
              <a:lnSpc>
                <a:spcPct val="114000"/>
              </a:lnSpc>
              <a:spcBef>
                <a:spcPts val="0"/>
              </a:spcBef>
              <a:spcAft>
                <a:spcPts val="0"/>
              </a:spcAft>
              <a:buNone/>
            </a:pPr>
            <a:endParaRPr>
              <a:latin typeface="Arial"/>
              <a:ea typeface="Arial"/>
              <a:cs typeface="Arial"/>
              <a:sym typeface="Arial"/>
            </a:endParaRPr>
          </a:p>
          <a:p>
            <a:pPr marL="0" lvl="0" indent="0" algn="l" rtl="0">
              <a:lnSpc>
                <a:spcPct val="114000"/>
              </a:lnSpc>
              <a:spcBef>
                <a:spcPts val="0"/>
              </a:spcBef>
              <a:spcAft>
                <a:spcPts val="0"/>
              </a:spcAft>
              <a:buNone/>
            </a:pPr>
            <a:endParaRPr>
              <a:latin typeface="Arial"/>
              <a:ea typeface="Arial"/>
              <a:cs typeface="Arial"/>
              <a:sym typeface="Arial"/>
            </a:endParaRPr>
          </a:p>
          <a:p>
            <a:pPr marL="0" lvl="0" indent="0" algn="l" rtl="0">
              <a:lnSpc>
                <a:spcPct val="114000"/>
              </a:lnSpc>
              <a:spcBef>
                <a:spcPts val="0"/>
              </a:spcBef>
              <a:spcAft>
                <a:spcPts val="0"/>
              </a:spcAft>
              <a:buNone/>
            </a:pPr>
            <a:endParaRPr sz="1000">
              <a:latin typeface="Arial"/>
              <a:ea typeface="Arial"/>
              <a:cs typeface="Arial"/>
              <a:sym typeface="Arial"/>
            </a:endParaRPr>
          </a:p>
        </p:txBody>
      </p:sp>
      <p:sp>
        <p:nvSpPr>
          <p:cNvPr id="621" name="Google Shape;621;p2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22" name="Google Shape;62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3:notes"/>
          <p:cNvSpPr>
            <a:spLocks noGrp="1" noRot="1" noChangeAspect="1"/>
          </p:cNvSpPr>
          <p:nvPr>
            <p:ph type="sldImg" idx="2"/>
          </p:nvPr>
        </p:nvSpPr>
        <p:spPr>
          <a:xfrm>
            <a:off x="1417638" y="114458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23:notes"/>
          <p:cNvSpPr txBox="1">
            <a:spLocks noGrp="1"/>
          </p:cNvSpPr>
          <p:nvPr>
            <p:ph type="body" idx="1"/>
          </p:nvPr>
        </p:nvSpPr>
        <p:spPr>
          <a:xfrm>
            <a:off x="702310" y="4480003"/>
            <a:ext cx="5618480" cy="405439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chemeClr val="dk1"/>
                </a:solidFill>
                <a:latin typeface="Arial"/>
                <a:ea typeface="Arial"/>
                <a:cs typeface="Arial"/>
                <a:sym typeface="Arial"/>
              </a:rPr>
              <a:t>Slide 23</a:t>
            </a: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“Four calendar weeks” will be explained later in the presentation (Identification section).</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Prior to state assessments, refer to the LPAC Decision-Making Manual from the Student Assessment Division at TEA. Refer to the Accommodations Manual for the designated supports found at </a:t>
            </a:r>
            <a:r>
              <a:rPr lang="en-US" i="0" u="sng">
                <a:solidFill>
                  <a:schemeClr val="hlink"/>
                </a:solidFill>
                <a:latin typeface="Arial"/>
                <a:ea typeface="Arial"/>
                <a:cs typeface="Arial"/>
                <a:sym typeface="Arial"/>
                <a:hlinkClick r:id="rId3"/>
              </a:rPr>
              <a:t>http://tea.texas.gov/student.assessment/accommodations/</a:t>
            </a:r>
            <a:r>
              <a:rPr lang="en-US" i="0">
                <a:solidFill>
                  <a:schemeClr val="dk1"/>
                </a:solidFill>
                <a:latin typeface="Arial"/>
                <a:ea typeface="Arial"/>
                <a:cs typeface="Arial"/>
                <a:sym typeface="Arial"/>
              </a:rPr>
              <a:t>. </a:t>
            </a:r>
            <a:r>
              <a:rPr lang="en-US">
                <a:solidFill>
                  <a:schemeClr val="dk1"/>
                </a:solidFill>
                <a:latin typeface="Arial"/>
                <a:ea typeface="Arial"/>
                <a:cs typeface="Arial"/>
                <a:sym typeface="Arial"/>
              </a:rPr>
              <a:t>These instructional linguistic accommodations and designated supports need to be implemented during classroom instruction throughout the year prior to being used in the assessments. </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At the end of year, the LPAC meets for an annual review to determine if reclassification criteria has been met and program placement for the following year.  </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r>
              <a:rPr lang="en-US">
                <a:solidFill>
                  <a:schemeClr val="dk1"/>
                </a:solidFill>
                <a:latin typeface="Arial"/>
                <a:ea typeface="Arial"/>
                <a:cs typeface="Arial"/>
                <a:sym typeface="Arial"/>
              </a:rPr>
              <a:t>The LPAC must also convene on students who are being monitored, are parent denials, and students who are failing.</a:t>
            </a:r>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b="1">
              <a:latin typeface="Arial"/>
              <a:ea typeface="Arial"/>
              <a:cs typeface="Arial"/>
              <a:sym typeface="Arial"/>
            </a:endParaRPr>
          </a:p>
          <a:p>
            <a:pPr marL="0" lvl="0" indent="0" algn="l" rtl="0">
              <a:spcBef>
                <a:spcPts val="0"/>
              </a:spcBef>
              <a:spcAft>
                <a:spcPts val="0"/>
              </a:spcAft>
              <a:buNone/>
            </a:pPr>
            <a:endParaRPr b="1">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p:txBody>
      </p:sp>
      <p:sp>
        <p:nvSpPr>
          <p:cNvPr id="630" name="Google Shape;630;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31" name="Google Shape;63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24</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endParaRPr>
          </a:p>
        </p:txBody>
      </p:sp>
      <p:sp>
        <p:nvSpPr>
          <p:cNvPr id="639" name="Google Shape;639;p2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40" name="Google Shape;64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7" name="Google Shape;647;p25:notes"/>
          <p:cNvSpPr txBox="1">
            <a:spLocks noGrp="1"/>
          </p:cNvSpPr>
          <p:nvPr>
            <p:ph type="body" idx="1"/>
          </p:nvPr>
        </p:nvSpPr>
        <p:spPr>
          <a:xfrm>
            <a:off x="702310" y="4480003"/>
            <a:ext cx="5618480" cy="446722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chemeClr val="dk1"/>
                </a:solidFill>
                <a:latin typeface="Arial"/>
                <a:ea typeface="Arial"/>
                <a:cs typeface="Arial"/>
                <a:sym typeface="Arial"/>
              </a:rPr>
              <a:t>Slide 25</a:t>
            </a: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a:solidFill>
                  <a:schemeClr val="dk1"/>
                </a:solidFill>
                <a:latin typeface="Arial"/>
                <a:ea typeface="Arial"/>
                <a:cs typeface="Arial"/>
                <a:sym typeface="Arial"/>
              </a:rPr>
              <a:t>Maintain records for a total of five years after reclassification (which includes the two years of monitoring). For more information on record retention, direct participants to the Local Government Retention Schedules page at </a:t>
            </a:r>
            <a:r>
              <a:rPr lang="en-US">
                <a:latin typeface="Arial"/>
                <a:ea typeface="Arial"/>
                <a:cs typeface="Arial"/>
                <a:sym typeface="Arial"/>
              </a:rPr>
              <a:t>the </a:t>
            </a:r>
            <a:r>
              <a:rPr lang="en-US">
                <a:solidFill>
                  <a:schemeClr val="dk1"/>
                </a:solidFill>
                <a:latin typeface="Arial"/>
                <a:ea typeface="Arial"/>
                <a:cs typeface="Arial"/>
                <a:sym typeface="Arial"/>
              </a:rPr>
              <a:t>Texas State Library and Archives Commission </a:t>
            </a:r>
            <a:r>
              <a:rPr lang="en-US">
                <a:latin typeface="Arial"/>
                <a:ea typeface="Arial"/>
                <a:cs typeface="Arial"/>
                <a:sym typeface="Arial"/>
              </a:rPr>
              <a:t>https://www.tsl.texas.gov/slrm/localretention. Participants will need to scroll down the page to SD: Records of Public School Districts, and click on the PDF. The information needed will be in Section 3-2: Bilingual and Special Language Program Records.</a:t>
            </a:r>
            <a:endParaRPr/>
          </a:p>
          <a:p>
            <a:pPr marL="0" lvl="0" indent="0" algn="l" rtl="0">
              <a:lnSpc>
                <a:spcPct val="100000"/>
              </a:lnSpc>
              <a:spcBef>
                <a:spcPts val="0"/>
              </a:spcBef>
              <a:spcAft>
                <a:spcPts val="0"/>
              </a:spcAft>
              <a:buNone/>
            </a:pPr>
            <a:endParaRPr>
              <a:latin typeface="Arial"/>
              <a:ea typeface="Arial"/>
              <a:cs typeface="Arial"/>
              <a:sym typeface="Arial"/>
            </a:endParaRPr>
          </a:p>
          <a:p>
            <a:pPr marL="0" lvl="3" indent="0" algn="l" rtl="0">
              <a:lnSpc>
                <a:spcPct val="100000"/>
              </a:lnSpc>
              <a:spcBef>
                <a:spcPts val="0"/>
              </a:spcBef>
              <a:spcAft>
                <a:spcPts val="0"/>
              </a:spcAft>
              <a:buNone/>
            </a:pPr>
            <a:endParaRPr b="1">
              <a:latin typeface="Arial"/>
              <a:ea typeface="Arial"/>
              <a:cs typeface="Arial"/>
              <a:sym typeface="Arial"/>
            </a:endParaRPr>
          </a:p>
          <a:p>
            <a:pPr marL="0" lvl="3" indent="0" algn="l" rtl="0">
              <a:lnSpc>
                <a:spcPct val="100000"/>
              </a:lnSpc>
              <a:spcBef>
                <a:spcPts val="0"/>
              </a:spcBef>
              <a:spcAft>
                <a:spcPts val="0"/>
              </a:spcAft>
              <a:buNone/>
            </a:pPr>
            <a:endParaRPr b="1">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648" name="Google Shape;648;p2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49" name="Google Shape;64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a:t> </a:t>
            </a: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6" name="Google Shape;656;p26:notes"/>
          <p:cNvSpPr txBox="1">
            <a:spLocks noGrp="1"/>
          </p:cNvSpPr>
          <p:nvPr>
            <p:ph type="body" idx="1"/>
          </p:nvPr>
        </p:nvSpPr>
        <p:spPr>
          <a:xfrm>
            <a:off x="719225" y="4502314"/>
            <a:ext cx="5913566" cy="45006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chemeClr val="dk1"/>
                </a:solidFill>
                <a:latin typeface="Arial"/>
                <a:ea typeface="Arial"/>
                <a:cs typeface="Arial"/>
                <a:sym typeface="Arial"/>
              </a:rPr>
              <a:t>Slide 26</a:t>
            </a: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a:solidFill>
                  <a:schemeClr val="dk1"/>
                </a:solidFill>
                <a:latin typeface="Arial"/>
                <a:ea typeface="Arial"/>
                <a:cs typeface="Arial"/>
                <a:sym typeface="Arial"/>
              </a:rPr>
              <a:t>The LPAC should ensure that English learners who are eligible for other special programs have full access to the language program services required under the TEC, 29.053</a:t>
            </a:r>
            <a:endParaRPr/>
          </a:p>
          <a:p>
            <a:pPr marL="0" lvl="0" indent="0" algn="l" rtl="0">
              <a:lnSpc>
                <a:spcPct val="100000"/>
              </a:lnSpc>
              <a:spcBef>
                <a:spcPts val="0"/>
              </a:spcBef>
              <a:spcAft>
                <a:spcPts val="0"/>
              </a:spcAft>
              <a:buNone/>
            </a:pPr>
            <a:endParaRPr>
              <a:solidFill>
                <a:schemeClr val="dk1"/>
              </a:solidFill>
              <a:latin typeface="Arial"/>
              <a:ea typeface="Arial"/>
              <a:cs typeface="Arial"/>
              <a:sym typeface="Arial"/>
            </a:endParaRPr>
          </a:p>
          <a:p>
            <a:pPr marL="171450" lvl="1" indent="-169863"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Special programs may also include Multi-Tiered System of Supports (MTSS), extended-day or year, content-specific tutorials, etc.  </a:t>
            </a:r>
            <a:endParaRPr/>
          </a:p>
          <a:p>
            <a:pPr marL="171450" lvl="1" indent="-169863"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Tutorials should be targeted to meet the specific need(s) of the student.</a:t>
            </a:r>
            <a:endParaRPr/>
          </a:p>
          <a:p>
            <a:pPr marL="171450" lvl="1" indent="-169863" algn="l" rtl="0">
              <a:lnSpc>
                <a:spcPct val="100000"/>
              </a:lnSpc>
              <a:spcBef>
                <a:spcPts val="0"/>
              </a:spcBef>
              <a:spcAft>
                <a:spcPts val="0"/>
              </a:spcAft>
              <a:buClr>
                <a:schemeClr val="dk1"/>
              </a:buClr>
              <a:buSzPts val="1200"/>
              <a:buFont typeface="Arial"/>
              <a:buChar char="•"/>
            </a:pPr>
            <a:r>
              <a:rPr lang="en-US">
                <a:solidFill>
                  <a:schemeClr val="dk1"/>
                </a:solidFill>
                <a:latin typeface="Arial"/>
                <a:ea typeface="Arial"/>
                <a:cs typeface="Arial"/>
                <a:sym typeface="Arial"/>
              </a:rPr>
              <a:t>Districts should have policies on file for identifying gifted English learners. Teachers need to be trained to observe cues that indicate giftedness and follow up with referrals.</a:t>
            </a:r>
            <a:endParaRPr/>
          </a:p>
          <a:p>
            <a:pPr marL="0" lvl="0" indent="0" algn="l" rtl="0">
              <a:spcBef>
                <a:spcPts val="0"/>
              </a:spcBef>
              <a:spcAft>
                <a:spcPts val="0"/>
              </a:spcAft>
              <a:buNone/>
            </a:pPr>
            <a:endParaRPr sz="1000">
              <a:latin typeface="Arial"/>
              <a:ea typeface="Arial"/>
              <a:cs typeface="Arial"/>
              <a:sym typeface="Arial"/>
            </a:endParaRPr>
          </a:p>
          <a:p>
            <a:pPr marL="117893" lvl="0" indent="0" algn="l" rtl="0">
              <a:lnSpc>
                <a:spcPct val="114000"/>
              </a:lnSpc>
              <a:spcBef>
                <a:spcPts val="0"/>
              </a:spcBef>
              <a:spcAft>
                <a:spcPts val="0"/>
              </a:spcAft>
              <a:buNone/>
            </a:pPr>
            <a:endParaRPr sz="1000">
              <a:latin typeface="Arial"/>
              <a:ea typeface="Arial"/>
              <a:cs typeface="Arial"/>
              <a:sym typeface="Arial"/>
            </a:endParaRPr>
          </a:p>
        </p:txBody>
      </p:sp>
      <p:sp>
        <p:nvSpPr>
          <p:cNvPr id="657" name="Google Shape;657;p2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58" name="Google Shape;65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2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5" name="Google Shape;665;p27:notes"/>
          <p:cNvSpPr txBox="1">
            <a:spLocks noGrp="1"/>
          </p:cNvSpPr>
          <p:nvPr>
            <p:ph type="body" idx="1"/>
          </p:nvPr>
        </p:nvSpPr>
        <p:spPr>
          <a:xfrm>
            <a:off x="719225" y="4502314"/>
            <a:ext cx="5913566" cy="469718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a:solidFill>
                  <a:schemeClr val="dk1"/>
                </a:solidFill>
                <a:latin typeface="Arial"/>
                <a:ea typeface="Arial"/>
                <a:cs typeface="Arial"/>
                <a:sym typeface="Arial"/>
              </a:rPr>
              <a:t>Slide 27</a:t>
            </a: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a:latin typeface="Arial"/>
                <a:ea typeface="Arial"/>
                <a:cs typeface="Arial"/>
                <a:sym typeface="Arial"/>
              </a:rPr>
              <a:t>In Texas, eligibility for special education services and most of the major decisions about a child’s special education program are made by an admission, review, and dismissal (ARD) committee. You may also hear this group referred to as an individualized education program (IEP) team, which is the term used in federal law. </a:t>
            </a:r>
            <a:endParaRPr/>
          </a:p>
          <a:p>
            <a:pPr marL="0" lvl="0" indent="0" algn="l" rtl="0">
              <a:lnSpc>
                <a:spcPct val="100000"/>
              </a:lnSpc>
              <a:spcBef>
                <a:spcPts val="0"/>
              </a:spcBef>
              <a:spcAft>
                <a:spcPts val="0"/>
              </a:spcAft>
              <a:buNone/>
            </a:pPr>
            <a:endParaRPr>
              <a:latin typeface="Arial"/>
              <a:ea typeface="Arial"/>
              <a:cs typeface="Arial"/>
              <a:sym typeface="Arial"/>
            </a:endParaRPr>
          </a:p>
          <a:p>
            <a:pPr marL="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The LPAC in conjunction with the ARD may determine that a student has a disability identified by the special education program and is </a:t>
            </a:r>
            <a:r>
              <a:rPr lang="en-US" b="1" i="1">
                <a:latin typeface="Arial"/>
                <a:ea typeface="Arial"/>
                <a:cs typeface="Arial"/>
                <a:sym typeface="Arial"/>
              </a:rPr>
              <a:t>also</a:t>
            </a:r>
            <a:r>
              <a:rPr lang="en-US">
                <a:latin typeface="Arial"/>
                <a:ea typeface="Arial"/>
                <a:cs typeface="Arial"/>
                <a:sym typeface="Arial"/>
              </a:rPr>
              <a:t> an English learner. It is allowable for a dual-identified English learner to be served by </a:t>
            </a:r>
            <a:r>
              <a:rPr lang="en-US" b="1">
                <a:latin typeface="Arial"/>
                <a:ea typeface="Arial"/>
                <a:cs typeface="Arial"/>
                <a:sym typeface="Arial"/>
              </a:rPr>
              <a:t>both programs</a:t>
            </a:r>
            <a:r>
              <a:rPr lang="en-US">
                <a:latin typeface="Arial"/>
                <a:ea typeface="Arial"/>
                <a:cs typeface="Arial"/>
                <a:sym typeface="Arial"/>
              </a:rPr>
              <a:t>, special education and bilingual or ESL education. </a:t>
            </a:r>
            <a:endParaRPr/>
          </a:p>
          <a:p>
            <a:pPr marL="0" lvl="0" indent="0" algn="l" rtl="0">
              <a:lnSpc>
                <a:spcPct val="100000"/>
              </a:lnSpc>
              <a:spcBef>
                <a:spcPts val="60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r>
              <a:rPr lang="en-US">
                <a:latin typeface="Arial"/>
                <a:ea typeface="Arial"/>
                <a:cs typeface="Arial"/>
                <a:sym typeface="Arial"/>
              </a:rPr>
              <a:t>Additional guidance relating to Testing and Classification of Students (</a:t>
            </a:r>
            <a:r>
              <a:rPr lang="en-US" sz="1100" i="0">
                <a:solidFill>
                  <a:srgbClr val="323F4F"/>
                </a:solidFill>
              </a:rPr>
              <a:t>§</a:t>
            </a:r>
            <a:r>
              <a:rPr lang="en-US">
                <a:latin typeface="Arial"/>
                <a:ea typeface="Arial"/>
                <a:cs typeface="Arial"/>
                <a:sym typeface="Arial"/>
              </a:rPr>
              <a:t>89.1226 (h)):</a:t>
            </a:r>
            <a:endParaRPr/>
          </a:p>
          <a:p>
            <a:pPr marL="0" lvl="0" indent="0" algn="l" rtl="0">
              <a:lnSpc>
                <a:spcPct val="100000"/>
              </a:lnSpc>
              <a:spcBef>
                <a:spcPts val="0"/>
              </a:spcBef>
              <a:spcAft>
                <a:spcPts val="0"/>
              </a:spcAft>
              <a:buNone/>
            </a:pPr>
            <a:endParaRPr>
              <a:latin typeface="Arial"/>
              <a:ea typeface="Arial"/>
              <a:cs typeface="Arial"/>
              <a:sym typeface="Arial"/>
            </a:endParaRPr>
          </a:p>
          <a:p>
            <a:pPr marL="0" lvl="0" indent="0" algn="l" rtl="0">
              <a:lnSpc>
                <a:spcPct val="100000"/>
              </a:lnSpc>
              <a:spcBef>
                <a:spcPts val="0"/>
              </a:spcBef>
              <a:spcAft>
                <a:spcPts val="0"/>
              </a:spcAft>
              <a:buNone/>
            </a:pPr>
            <a:r>
              <a:rPr lang="en-US" i="1">
                <a:latin typeface="Arial"/>
                <a:ea typeface="Arial"/>
                <a:cs typeface="Arial"/>
                <a:sym typeface="Arial"/>
              </a:rPr>
              <a:t>The language proficiency assessment committee (LPAC) in conjunction with the admission, review, and dismissal (ARD) committee shall identify a student as an English learner if the student's ability in English is so limited or the student's disabilities are so severe that the English language proficiency assessment described in subsection (c) of this section cannot be administered. The decision for entry into a bilingual education or ESL program shall be determined by the language proficiency assessment committee in conjunction with the ARD committee in accordance with §89.1220(f) of this title (relating to Language Proficiency Assessment Committee).</a:t>
            </a:r>
            <a:r>
              <a:rPr lang="en-US" i="1">
                <a:solidFill>
                  <a:srgbClr val="323F4F"/>
                </a:solidFill>
                <a:latin typeface="Arial"/>
                <a:ea typeface="Arial"/>
                <a:cs typeface="Arial"/>
                <a:sym typeface="Arial"/>
              </a:rPr>
              <a:t> </a:t>
            </a:r>
            <a:endParaRPr/>
          </a:p>
          <a:p>
            <a:pPr marL="0" lvl="0" indent="0" algn="l" rtl="0">
              <a:lnSpc>
                <a:spcPct val="100000"/>
              </a:lnSpc>
              <a:spcBef>
                <a:spcPts val="0"/>
              </a:spcBef>
              <a:spcAft>
                <a:spcPts val="0"/>
              </a:spcAft>
              <a:buNone/>
            </a:pPr>
            <a:endParaRPr i="1">
              <a:solidFill>
                <a:srgbClr val="323F4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117893" lvl="0" indent="0" algn="l" rtl="0">
              <a:lnSpc>
                <a:spcPct val="114000"/>
              </a:lnSpc>
              <a:spcBef>
                <a:spcPts val="0"/>
              </a:spcBef>
              <a:spcAft>
                <a:spcPts val="0"/>
              </a:spcAft>
              <a:buNone/>
            </a:pPr>
            <a:endParaRPr>
              <a:latin typeface="Arial"/>
              <a:ea typeface="Arial"/>
              <a:cs typeface="Arial"/>
              <a:sym typeface="Arial"/>
            </a:endParaRPr>
          </a:p>
        </p:txBody>
      </p:sp>
      <p:sp>
        <p:nvSpPr>
          <p:cNvPr id="666" name="Google Shape;666;p2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667" name="Google Shape;66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Slide 3</a:t>
            </a:r>
            <a:endParaRPr b="1"/>
          </a:p>
        </p:txBody>
      </p:sp>
      <p:sp>
        <p:nvSpPr>
          <p:cNvPr id="432" name="Google Shape;43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solidFill>
                  <a:schemeClr val="dk1"/>
                </a:solidFill>
                <a:latin typeface="Arial"/>
                <a:ea typeface="Arial"/>
                <a:cs typeface="Arial"/>
                <a:sym typeface="Arial"/>
              </a:rPr>
              <a:t>Slide 4</a:t>
            </a: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b="1">
              <a:solidFill>
                <a:schemeClr val="dk1"/>
              </a:solidFill>
              <a:latin typeface="Arial"/>
              <a:ea typeface="Arial"/>
              <a:cs typeface="Arial"/>
              <a:sym typeface="Arial"/>
            </a:endParaRPr>
          </a:p>
        </p:txBody>
      </p:sp>
      <p:sp>
        <p:nvSpPr>
          <p:cNvPr id="439" name="Google Shape;439;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40" name="Google Shape;44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5:notes"/>
          <p:cNvSpPr txBox="1">
            <a:spLocks noGrp="1"/>
          </p:cNvSpPr>
          <p:nvPr>
            <p:ph type="body" idx="1"/>
          </p:nvPr>
        </p:nvSpPr>
        <p:spPr>
          <a:xfrm>
            <a:off x="702310" y="4480004"/>
            <a:ext cx="5618480" cy="43514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5</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The following words and terms, when used in this subchapter, shall have the following meanings, unless the context clearly indicates otherwise.</a:t>
            </a:r>
            <a:endParaRPr/>
          </a:p>
          <a:p>
            <a:pPr marL="228600" lvl="0" indent="-228600" algn="l" rtl="0">
              <a:lnSpc>
                <a:spcPct val="100000"/>
              </a:lnSpc>
              <a:spcBef>
                <a:spcPts val="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Bilingual education allotment</a:t>
            </a:r>
            <a:r>
              <a:rPr lang="en-US" sz="1100" b="0">
                <a:solidFill>
                  <a:schemeClr val="dk1"/>
                </a:solidFill>
                <a:latin typeface="Arial"/>
                <a:ea typeface="Arial"/>
                <a:cs typeface="Arial"/>
                <a:sym typeface="Arial"/>
              </a:rPr>
              <a:t>--An adjusted basic funding allotment provided for each school district based on student average daily attendance in a bilingual education or English as a second language (ESL) program in accordance with Texas Education Code (TEC), §42.153</a:t>
            </a:r>
            <a:r>
              <a:rPr lang="en-US" sz="1100" b="0" strike="noStrike">
                <a:solidFill>
                  <a:schemeClr val="dk1"/>
                </a:solidFill>
                <a:latin typeface="Arial"/>
                <a:ea typeface="Arial"/>
                <a:cs typeface="Arial"/>
                <a:sym typeface="Arial"/>
              </a:rPr>
              <a:t>.</a:t>
            </a:r>
            <a:endParaRPr sz="1100" b="0" strike="sngStrike">
              <a:solidFill>
                <a:schemeClr val="dk1"/>
              </a:solidFill>
              <a:latin typeface="Arial"/>
              <a:ea typeface="Arial"/>
              <a:cs typeface="Arial"/>
              <a:sym typeface="Arial"/>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Certified English as a second language teacher</a:t>
            </a:r>
            <a:r>
              <a:rPr lang="en-US" sz="1100" b="0">
                <a:solidFill>
                  <a:schemeClr val="dk1"/>
                </a:solidFill>
                <a:latin typeface="Arial"/>
                <a:ea typeface="Arial"/>
                <a:cs typeface="Arial"/>
                <a:sym typeface="Arial"/>
              </a:rPr>
              <a:t>--The term "certified English as a second language teacher" as used in this subchapter is synonymous with the term "professional transitional language educator" used in TEC, §29.063.</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Dual language immersion</a:t>
            </a:r>
            <a:r>
              <a:rPr lang="en-US" sz="1100" b="0">
                <a:solidFill>
                  <a:schemeClr val="dk1"/>
                </a:solidFill>
                <a:latin typeface="Arial"/>
                <a:ea typeface="Arial"/>
                <a:cs typeface="Arial"/>
                <a:sym typeface="Arial"/>
              </a:rPr>
              <a:t>--A state-approved bilingual program model in accordance with TEC, §29.066.</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Dual-language instruction</a:t>
            </a:r>
            <a:r>
              <a:rPr lang="en-US" sz="1100" b="0">
                <a:solidFill>
                  <a:schemeClr val="dk1"/>
                </a:solidFill>
                <a:latin typeface="Arial"/>
                <a:ea typeface="Arial"/>
                <a:cs typeface="Arial"/>
                <a:sym typeface="Arial"/>
              </a:rPr>
              <a:t>--An educational approach that focuses on the use of English and the student's primary language for instructional purposes.</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English as a second language program</a:t>
            </a:r>
            <a:r>
              <a:rPr lang="en-US" sz="1100" b="0">
                <a:solidFill>
                  <a:schemeClr val="dk1"/>
                </a:solidFill>
                <a:latin typeface="Arial"/>
                <a:ea typeface="Arial"/>
                <a:cs typeface="Arial"/>
                <a:sym typeface="Arial"/>
              </a:rPr>
              <a:t>--A special language program in accordance with TEC, Chapter 29, Subchapter B.</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English language proficiency standards (ELPS)</a:t>
            </a:r>
            <a:r>
              <a:rPr lang="en-US" sz="1100" b="0" u="none">
                <a:solidFill>
                  <a:schemeClr val="dk1"/>
                </a:solidFill>
                <a:latin typeface="Arial"/>
                <a:ea typeface="Arial"/>
                <a:cs typeface="Arial"/>
                <a:sym typeface="Arial"/>
              </a:rPr>
              <a:t>--</a:t>
            </a:r>
            <a:r>
              <a:rPr lang="en-US" sz="1100" b="0">
                <a:solidFill>
                  <a:schemeClr val="dk1"/>
                </a:solidFill>
                <a:latin typeface="Arial"/>
                <a:ea typeface="Arial"/>
                <a:cs typeface="Arial"/>
                <a:sym typeface="Arial"/>
              </a:rPr>
              <a:t>Standards to be published along with the Texas Essential Knowledge and Skills for each subject in the required curriculum outlined in Chapter 74 of this title (relating to Curriculum Requirements), including foundation and enrichment areas, ELPS, and college and career readiness standards.</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English learner (EL)-</a:t>
            </a:r>
            <a:r>
              <a:rPr lang="en-US" sz="1100" b="0">
                <a:solidFill>
                  <a:schemeClr val="dk1"/>
                </a:solidFill>
                <a:latin typeface="Arial"/>
                <a:ea typeface="Arial"/>
                <a:cs typeface="Arial"/>
                <a:sym typeface="Arial"/>
              </a:rPr>
              <a:t>-A student who is in the process of acquiring English and has another language as the student’s primary or home language. The terms English language learner (ELL) and English learner are used interchangeably and are synonymous with limited English proficient (LEP) student, as used in TEC, Chapter 29, Subchapter B.</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Exit</a:t>
            </a:r>
            <a:r>
              <a:rPr lang="en-US" sz="1100" b="0">
                <a:solidFill>
                  <a:schemeClr val="dk1"/>
                </a:solidFill>
                <a:latin typeface="Arial"/>
                <a:ea typeface="Arial"/>
                <a:cs typeface="Arial"/>
                <a:sym typeface="Arial"/>
              </a:rPr>
              <a:t>--The point when a student is no longer classified as LEP/EL (i.e., the student is reclassified), no longer requires bilingual or ESL program services, and is classified as non-LEP/English proficient (EP) in the Texas Student Data System Public Education Information Management System (TSDS PEIMS). The term "exit" as used in this subchapter is synonymous with the description in TEC, Chapter 29, of "transferring out" of bilingual or special language programming. </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Reclassification</a:t>
            </a:r>
            <a:r>
              <a:rPr lang="en-US" sz="1100" b="0">
                <a:solidFill>
                  <a:schemeClr val="dk1"/>
                </a:solidFill>
                <a:latin typeface="Arial"/>
                <a:ea typeface="Arial"/>
                <a:cs typeface="Arial"/>
                <a:sym typeface="Arial"/>
              </a:rPr>
              <a:t>--The process by which the language proficiency assessment committee determines that an English learner has met the appropriate criteria to be classified as non-LEP/EP and is coded as such in TSDS PEIMS.</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School district</a:t>
            </a:r>
            <a:r>
              <a:rPr lang="en-US" sz="1100" b="0">
                <a:solidFill>
                  <a:schemeClr val="dk1"/>
                </a:solidFill>
                <a:latin typeface="Arial"/>
                <a:ea typeface="Arial"/>
                <a:cs typeface="Arial"/>
                <a:sym typeface="Arial"/>
              </a:rPr>
              <a:t>--For the purposes of this subchapter, the definition of a school district includes a local education agency, an open-enrollment charter school, and a district of innovation.</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Prekindergarten</a:t>
            </a:r>
            <a:r>
              <a:rPr lang="en-US" sz="1100" b="0">
                <a:solidFill>
                  <a:schemeClr val="dk1"/>
                </a:solidFill>
                <a:latin typeface="Arial"/>
                <a:ea typeface="Arial"/>
                <a:cs typeface="Arial"/>
                <a:sym typeface="Arial"/>
              </a:rPr>
              <a:t>--For purposes of this subchapter, prekindergarten describes students enrolled in a 3- or 4-year-old prekindergarten program, as well as 3- or 4-year-old students enrolled in an early education setting. </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Alternative language program-</a:t>
            </a:r>
            <a:r>
              <a:rPr lang="en-US" sz="1100" b="0">
                <a:solidFill>
                  <a:schemeClr val="dk1"/>
                </a:solidFill>
                <a:latin typeface="Arial"/>
                <a:ea typeface="Arial"/>
                <a:cs typeface="Arial"/>
                <a:sym typeface="Arial"/>
              </a:rPr>
              <a:t>-A program that meets the affective, linguistic, and cognitive needs of ELs and equips the teacher under a bilingual education or ESL waiver described in §89.1207 of this title (relating to Bilingual Education Exceptions and English as a Second Language Waivers) through the comprehensive professional development plan.</a:t>
            </a:r>
            <a:endParaRPr/>
          </a:p>
          <a:p>
            <a:pPr marL="228600" lvl="0" indent="-228600" algn="l" rtl="0">
              <a:lnSpc>
                <a:spcPct val="100000"/>
              </a:lnSpc>
              <a:spcBef>
                <a:spcPts val="600"/>
              </a:spcBef>
              <a:spcAft>
                <a:spcPts val="0"/>
              </a:spcAft>
              <a:buClr>
                <a:schemeClr val="dk1"/>
              </a:buClr>
              <a:buSzPts val="1100"/>
              <a:buFont typeface="Calibri"/>
              <a:buAutoNum type="arabicParenR"/>
            </a:pPr>
            <a:r>
              <a:rPr lang="en-US" sz="1100" b="0" u="sng">
                <a:solidFill>
                  <a:schemeClr val="dk1"/>
                </a:solidFill>
                <a:latin typeface="Arial"/>
                <a:ea typeface="Arial"/>
                <a:cs typeface="Arial"/>
                <a:sym typeface="Arial"/>
              </a:rPr>
              <a:t>Parent</a:t>
            </a:r>
            <a:r>
              <a:rPr lang="en-US" sz="1100" b="0">
                <a:solidFill>
                  <a:schemeClr val="dk1"/>
                </a:solidFill>
                <a:latin typeface="Arial"/>
                <a:ea typeface="Arial"/>
                <a:cs typeface="Arial"/>
                <a:sym typeface="Arial"/>
              </a:rPr>
              <a:t>--The term "parent" as used in this subchapter includes the parent or legal guardian of the student in accordance with TEC, §29.052. </a:t>
            </a:r>
            <a:endParaRPr/>
          </a:p>
          <a:p>
            <a:pPr marL="228600" lvl="0" indent="-158750" algn="l" rtl="0">
              <a:lnSpc>
                <a:spcPct val="100000"/>
              </a:lnSpc>
              <a:spcBef>
                <a:spcPts val="600"/>
              </a:spcBef>
              <a:spcAft>
                <a:spcPts val="0"/>
              </a:spcAft>
              <a:buClr>
                <a:schemeClr val="dk1"/>
              </a:buClr>
              <a:buSzPts val="1100"/>
              <a:buFont typeface="Calibri"/>
              <a:buNone/>
            </a:pPr>
            <a:endParaRPr sz="1100" b="0">
              <a:solidFill>
                <a:schemeClr val="dk1"/>
              </a:solidFill>
              <a:latin typeface="Arial"/>
              <a:ea typeface="Arial"/>
              <a:cs typeface="Arial"/>
              <a:sym typeface="Arial"/>
            </a:endParaRPr>
          </a:p>
          <a:p>
            <a:pPr marL="0" lvl="0" indent="0" algn="l" rtl="0">
              <a:lnSpc>
                <a:spcPct val="100000"/>
              </a:lnSpc>
              <a:spcBef>
                <a:spcPts val="600"/>
              </a:spcBef>
              <a:spcAft>
                <a:spcPts val="0"/>
              </a:spcAft>
              <a:buNone/>
            </a:pPr>
            <a:endParaRPr sz="1100" b="0" i="1">
              <a:solidFill>
                <a:schemeClr val="dk1"/>
              </a:solidFill>
              <a:latin typeface="Arial"/>
              <a:ea typeface="Arial"/>
              <a:cs typeface="Arial"/>
              <a:sym typeface="Arial"/>
            </a:endParaRPr>
          </a:p>
        </p:txBody>
      </p:sp>
      <p:sp>
        <p:nvSpPr>
          <p:cNvPr id="448" name="Google Shape;448;p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49" name="Google Shape;44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6:notes"/>
          <p:cNvSpPr txBox="1">
            <a:spLocks noGrp="1"/>
          </p:cNvSpPr>
          <p:nvPr>
            <p:ph type="body" idx="1"/>
          </p:nvPr>
        </p:nvSpPr>
        <p:spPr>
          <a:xfrm>
            <a:off x="702310" y="4480004"/>
            <a:ext cx="5618480" cy="395914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6</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These terms are foundational to understanding English learner programming. </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Due to the nature of some language program models, a reclassified English proficient student may continue in the program with parent or guardian approval. </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The term “English learner” will be used throughout the training to align with the Elementary and Secondary Education Act of 1965 Public Law 115-141, as amended by the Every Student Succeeds Act (ESSA).</a:t>
            </a:r>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US" sz="1100">
                <a:solidFill>
                  <a:schemeClr val="dk1"/>
                </a:solidFill>
                <a:latin typeface="Arial"/>
                <a:ea typeface="Arial"/>
                <a:cs typeface="Arial"/>
                <a:sym typeface="Arial"/>
              </a:rPr>
              <a:t>The term “English learner” and the introduction of the term “English proficient,” when referring to students who do not need English language support, is intentional. This terminology replaces the use of abbreviations such as EL or EP, to ensure a “people first” approach when referring to the students we serve. </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All students who have met the reclassification criteria must have their coding updated in PEIMS.</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Arial"/>
              <a:ea typeface="Arial"/>
              <a:cs typeface="Arial"/>
              <a:sym typeface="Arial"/>
            </a:endParaRPr>
          </a:p>
          <a:p>
            <a:pPr marL="0" lvl="0" indent="0" algn="l" rtl="0">
              <a:lnSpc>
                <a:spcPct val="100000"/>
              </a:lnSpc>
              <a:spcBef>
                <a:spcPts val="0"/>
              </a:spcBef>
              <a:spcAft>
                <a:spcPts val="0"/>
              </a:spcAft>
              <a:buNone/>
            </a:pPr>
            <a:endParaRPr sz="1100" i="1">
              <a:solidFill>
                <a:schemeClr val="dk1"/>
              </a:solidFill>
              <a:latin typeface="Arial"/>
              <a:ea typeface="Arial"/>
              <a:cs typeface="Arial"/>
              <a:sym typeface="Arial"/>
            </a:endParaRPr>
          </a:p>
        </p:txBody>
      </p:sp>
      <p:sp>
        <p:nvSpPr>
          <p:cNvPr id="458" name="Google Shape;458;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59" name="Google Shape;45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7</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Think about this analogy: Identification is to Reclassification as Placement is to Exit. </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Identification and reclassification is determined by the LPAC, whereas placement and exit are dependent on parent or guardian approval based on LPAC recommendation. </a:t>
            </a:r>
            <a:endParaRPr/>
          </a:p>
          <a:p>
            <a:pPr marL="0" lvl="0" indent="0" algn="l" rtl="0">
              <a:spcBef>
                <a:spcPts val="0"/>
              </a:spcBef>
              <a:spcAft>
                <a:spcPts val="0"/>
              </a:spcAft>
              <a:buNone/>
            </a:pPr>
            <a:endParaRPr>
              <a:latin typeface="Arial"/>
              <a:ea typeface="Arial"/>
              <a:cs typeface="Arial"/>
              <a:sym typeface="Arial"/>
            </a:endParaRPr>
          </a:p>
        </p:txBody>
      </p:sp>
      <p:sp>
        <p:nvSpPr>
          <p:cNvPr id="471" name="Google Shape;471;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Texas Education Agency Division of English Learner Support 2019-2020                                                                                                   Slide</a:t>
            </a:r>
            <a:endParaRPr/>
          </a:p>
        </p:txBody>
      </p:sp>
      <p:sp>
        <p:nvSpPr>
          <p:cNvPr id="472" name="Google Shape;47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 </a:t>
            </a:r>
            <a:fld id="{00000000-1234-1234-1234-123412341234}" type="slidenum">
              <a:rPr lang="en-US" sz="800" b="0" i="0" u="none" strike="noStrike" cap="none">
                <a:solidFill>
                  <a:srgbClr val="000000"/>
                </a:solidFill>
                <a:latin typeface="Arial"/>
                <a:ea typeface="Arial"/>
                <a:cs typeface="Arial"/>
                <a:sym typeface="Arial"/>
              </a:rPr>
              <a:t>7</a:t>
            </a:fld>
            <a:endParaRPr sz="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100" b="1">
                <a:solidFill>
                  <a:schemeClr val="dk1"/>
                </a:solidFill>
                <a:latin typeface="Arial"/>
                <a:ea typeface="Arial"/>
                <a:cs typeface="Arial"/>
                <a:sym typeface="Arial"/>
              </a:rPr>
              <a:t>Slide 8</a:t>
            </a: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b="1">
              <a:solidFill>
                <a:schemeClr val="dk1"/>
              </a:solidFill>
              <a:latin typeface="Arial"/>
              <a:ea typeface="Arial"/>
              <a:cs typeface="Arial"/>
              <a:sym typeface="Arial"/>
            </a:endParaRPr>
          </a:p>
          <a:p>
            <a:pPr marL="0" lvl="0" indent="0" algn="l" rtl="0">
              <a:lnSpc>
                <a:spcPct val="100000"/>
              </a:lnSpc>
              <a:spcBef>
                <a:spcPts val="0"/>
              </a:spcBef>
              <a:spcAft>
                <a:spcPts val="0"/>
              </a:spcAft>
              <a:buNone/>
            </a:pPr>
            <a:endParaRPr sz="1100">
              <a:solidFill>
                <a:schemeClr val="dk1"/>
              </a:solidFill>
              <a:latin typeface="Arial"/>
              <a:ea typeface="Arial"/>
              <a:cs typeface="Arial"/>
              <a:sym typeface="Arial"/>
            </a:endParaRPr>
          </a:p>
        </p:txBody>
      </p:sp>
      <p:sp>
        <p:nvSpPr>
          <p:cNvPr id="483" name="Google Shape;483;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84" name="Google Shape;48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1">
                <a:solidFill>
                  <a:schemeClr val="dk1"/>
                </a:solidFill>
                <a:latin typeface="Arial"/>
                <a:ea typeface="Arial"/>
                <a:cs typeface="Arial"/>
                <a:sym typeface="Arial"/>
              </a:rPr>
              <a:t>Slide 9</a:t>
            </a:r>
            <a:endParaRPr sz="1100" b="1">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r>
              <a:rPr lang="en-US" sz="1100">
                <a:solidFill>
                  <a:schemeClr val="dk1"/>
                </a:solidFill>
                <a:latin typeface="Arial"/>
                <a:ea typeface="Arial"/>
                <a:cs typeface="Arial"/>
                <a:sym typeface="Arial"/>
              </a:rPr>
              <a:t>Additional guidance regarding concentrating, or clustering, students at a limited number of facilities within the district:</a:t>
            </a:r>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In the context of a bilingual program, a district may cluster bilingual program students at one or more centrally located campus(es) in order to maximize resources.</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Additionally, ESL programs may be clustered in a similar fashion. However, when clustering bilingual or ESL programs, districts must not isolate/segregate English learners from English proficient students to the point at which English learners make up the entire school for the duration of their program services. </a:t>
            </a:r>
            <a:endParaRPr/>
          </a:p>
          <a:p>
            <a:pPr marL="17145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Notice that an English learner’s participation in a newcomer center, likely composed of all English learners, is limited to </a:t>
            </a:r>
            <a:r>
              <a:rPr lang="en-US" sz="1100" b="1">
                <a:solidFill>
                  <a:schemeClr val="dk1"/>
                </a:solidFill>
                <a:latin typeface="Arial"/>
                <a:ea typeface="Arial"/>
                <a:cs typeface="Arial"/>
                <a:sym typeface="Arial"/>
              </a:rPr>
              <a:t>two years</a:t>
            </a:r>
            <a:r>
              <a:rPr lang="en-US"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marL="0" lvl="0" indent="0" algn="l" rtl="0">
              <a:spcBef>
                <a:spcPts val="0"/>
              </a:spcBef>
              <a:spcAft>
                <a:spcPts val="0"/>
              </a:spcAft>
              <a:buNone/>
            </a:pPr>
            <a:endParaRPr sz="11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492" name="Google Shape;492;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Texas Education Agency Division of English Learner Support 2019-2020                                                                                                   Slide</a:t>
            </a:r>
            <a:endParaRPr/>
          </a:p>
        </p:txBody>
      </p:sp>
      <p:sp>
        <p:nvSpPr>
          <p:cNvPr id="493" name="Google Shape;49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ullet List">
  <p:cSld name="Bullet List">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4" name="Google Shape;114;p16"/>
          <p:cNvSpPr txBox="1">
            <a:spLocks noGrp="1"/>
          </p:cNvSpPr>
          <p:nvPr>
            <p:ph type="body" idx="1"/>
          </p:nvPr>
        </p:nvSpPr>
        <p:spPr>
          <a:xfrm>
            <a:off x="628650" y="1825626"/>
            <a:ext cx="7886699" cy="43024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800"/>
              <a:buNone/>
              <a:defRPr b="1">
                <a:latin typeface="Calibri"/>
                <a:ea typeface="Calibri"/>
                <a:cs typeface="Calibri"/>
                <a:sym typeface="Calibri"/>
              </a:defRPr>
            </a:lvl1pPr>
            <a:lvl2pPr marL="914400" lvl="1" indent="-3810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marL="1371600" lvl="2" indent="-355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marL="2286000" lvl="4" indent="-3429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5"/>
        <p:cNvGrpSpPr/>
        <p:nvPr/>
      </p:nvGrpSpPr>
      <p:grpSpPr>
        <a:xfrm>
          <a:off x="0" y="0"/>
          <a:ext cx="0" cy="0"/>
          <a:chOff x="0" y="0"/>
          <a:chExt cx="0" cy="0"/>
        </a:xfrm>
      </p:grpSpPr>
      <p:sp>
        <p:nvSpPr>
          <p:cNvPr id="116" name="Google Shape;116;p1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8" name="Google Shape;118;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18"/>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4" name="Google Shape;124;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19"/>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0"/>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20"/>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0"/>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20"/>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3"/>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5" name="Google Shape;155;p23"/>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6" name="Google Shape;156;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4"/>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Google Shape;162;p24"/>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2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6"/>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2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7"/>
        <p:cNvGrpSpPr/>
        <p:nvPr/>
      </p:nvGrpSpPr>
      <p:grpSpPr>
        <a:xfrm>
          <a:off x="0" y="0"/>
          <a:ext cx="0" cy="0"/>
          <a:chOff x="0" y="0"/>
          <a:chExt cx="0" cy="0"/>
        </a:xfrm>
      </p:grpSpPr>
      <p:sp>
        <p:nvSpPr>
          <p:cNvPr id="188" name="Google Shape;188;p2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2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0" name="Google Shape;190;p2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2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9"/>
        <p:cNvGrpSpPr/>
        <p:nvPr/>
      </p:nvGrpSpPr>
      <p:grpSpPr>
        <a:xfrm>
          <a:off x="0" y="0"/>
          <a:ext cx="0" cy="0"/>
          <a:chOff x="0" y="0"/>
          <a:chExt cx="0" cy="0"/>
        </a:xfrm>
      </p:grpSpPr>
      <p:sp>
        <p:nvSpPr>
          <p:cNvPr id="200" name="Google Shape;200;p30"/>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30"/>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2" name="Google Shape;202;p3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5"/>
        <p:cNvGrpSpPr/>
        <p:nvPr/>
      </p:nvGrpSpPr>
      <p:grpSpPr>
        <a:xfrm>
          <a:off x="0" y="0"/>
          <a:ext cx="0" cy="0"/>
          <a:chOff x="0" y="0"/>
          <a:chExt cx="0" cy="0"/>
        </a:xfrm>
      </p:grpSpPr>
      <p:sp>
        <p:nvSpPr>
          <p:cNvPr id="206" name="Google Shape;206;p3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31"/>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31"/>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3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2"/>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5" name="Google Shape;215;p32"/>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2"/>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7" name="Google Shape;217;p32"/>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3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1"/>
        <p:cNvGrpSpPr/>
        <p:nvPr/>
      </p:nvGrpSpPr>
      <p:grpSpPr>
        <a:xfrm>
          <a:off x="0" y="0"/>
          <a:ext cx="0" cy="0"/>
          <a:chOff x="0" y="0"/>
          <a:chExt cx="0" cy="0"/>
        </a:xfrm>
      </p:grpSpPr>
      <p:sp>
        <p:nvSpPr>
          <p:cNvPr id="222" name="Google Shape;222;p3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3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
        <p:nvSpPr>
          <p:cNvPr id="227" name="Google Shape;227;p3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0"/>
        <p:cNvGrpSpPr/>
        <p:nvPr/>
      </p:nvGrpSpPr>
      <p:grpSpPr>
        <a:xfrm>
          <a:off x="0" y="0"/>
          <a:ext cx="0" cy="0"/>
          <a:chOff x="0" y="0"/>
          <a:chExt cx="0" cy="0"/>
        </a:xfrm>
      </p:grpSpPr>
      <p:sp>
        <p:nvSpPr>
          <p:cNvPr id="231" name="Google Shape;231;p35"/>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35"/>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33" name="Google Shape;233;p35"/>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4" name="Google Shape;234;p3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7"/>
        <p:cNvGrpSpPr/>
        <p:nvPr/>
      </p:nvGrpSpPr>
      <p:grpSpPr>
        <a:xfrm>
          <a:off x="0" y="0"/>
          <a:ext cx="0" cy="0"/>
          <a:chOff x="0" y="0"/>
          <a:chExt cx="0" cy="0"/>
        </a:xfrm>
      </p:grpSpPr>
      <p:sp>
        <p:nvSpPr>
          <p:cNvPr id="238" name="Google Shape;238;p36"/>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36"/>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0" name="Google Shape;240;p36"/>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1" name="Google Shape;241;p3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3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3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3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3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3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0"/>
        <p:cNvGrpSpPr/>
        <p:nvPr/>
      </p:nvGrpSpPr>
      <p:grpSpPr>
        <a:xfrm>
          <a:off x="0" y="0"/>
          <a:ext cx="0" cy="0"/>
          <a:chOff x="0" y="0"/>
          <a:chExt cx="0" cy="0"/>
        </a:xfrm>
      </p:grpSpPr>
      <p:sp>
        <p:nvSpPr>
          <p:cNvPr id="251" name="Google Shape;251;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2" name="Google Shape;252;p38"/>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3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3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5"/>
        <p:cNvGrpSpPr/>
        <p:nvPr/>
      </p:nvGrpSpPr>
      <p:grpSpPr>
        <a:xfrm>
          <a:off x="0" y="0"/>
          <a:ext cx="0" cy="0"/>
          <a:chOff x="0" y="0"/>
          <a:chExt cx="0" cy="0"/>
        </a:xfrm>
      </p:grpSpPr>
      <p:sp>
        <p:nvSpPr>
          <p:cNvPr id="266" name="Google Shape;266;p4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4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68" name="Google Shape;268;p4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4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1"/>
        <p:cNvGrpSpPr/>
        <p:nvPr/>
      </p:nvGrpSpPr>
      <p:grpSpPr>
        <a:xfrm>
          <a:off x="0" y="0"/>
          <a:ext cx="0" cy="0"/>
          <a:chOff x="0" y="0"/>
          <a:chExt cx="0" cy="0"/>
        </a:xfrm>
      </p:grpSpPr>
      <p:sp>
        <p:nvSpPr>
          <p:cNvPr id="272" name="Google Shape;272;p4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3" name="Google Shape;273;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4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4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4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7"/>
        <p:cNvGrpSpPr/>
        <p:nvPr/>
      </p:nvGrpSpPr>
      <p:grpSpPr>
        <a:xfrm>
          <a:off x="0" y="0"/>
          <a:ext cx="0" cy="0"/>
          <a:chOff x="0" y="0"/>
          <a:chExt cx="0" cy="0"/>
        </a:xfrm>
      </p:grpSpPr>
      <p:sp>
        <p:nvSpPr>
          <p:cNvPr id="278" name="Google Shape;278;p42"/>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42"/>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0" name="Google Shape;280;p4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43"/>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43"/>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4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4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44"/>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3" name="Google Shape;293;p44"/>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44"/>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5" name="Google Shape;295;p44"/>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4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4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4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4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4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4"/>
        <p:cNvGrpSpPr/>
        <p:nvPr/>
      </p:nvGrpSpPr>
      <p:grpSpPr>
        <a:xfrm>
          <a:off x="0" y="0"/>
          <a:ext cx="0" cy="0"/>
          <a:chOff x="0" y="0"/>
          <a:chExt cx="0" cy="0"/>
        </a:xfrm>
      </p:grpSpPr>
      <p:sp>
        <p:nvSpPr>
          <p:cNvPr id="305" name="Google Shape;305;p4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4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8"/>
        <p:cNvGrpSpPr/>
        <p:nvPr/>
      </p:nvGrpSpPr>
      <p:grpSpPr>
        <a:xfrm>
          <a:off x="0" y="0"/>
          <a:ext cx="0" cy="0"/>
          <a:chOff x="0" y="0"/>
          <a:chExt cx="0" cy="0"/>
        </a:xfrm>
      </p:grpSpPr>
      <p:sp>
        <p:nvSpPr>
          <p:cNvPr id="309" name="Google Shape;309;p47"/>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0" name="Google Shape;310;p47"/>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1" name="Google Shape;311;p47"/>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2" name="Google Shape;312;p4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4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4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5"/>
        <p:cNvGrpSpPr/>
        <p:nvPr/>
      </p:nvGrpSpPr>
      <p:grpSpPr>
        <a:xfrm>
          <a:off x="0" y="0"/>
          <a:ext cx="0" cy="0"/>
          <a:chOff x="0" y="0"/>
          <a:chExt cx="0" cy="0"/>
        </a:xfrm>
      </p:grpSpPr>
      <p:sp>
        <p:nvSpPr>
          <p:cNvPr id="316" name="Google Shape;316;p48"/>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7" name="Google Shape;317;p48"/>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18" name="Google Shape;318;p48"/>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9" name="Google Shape;319;p4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4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1" name="Google Shape;321;p4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2"/>
        <p:cNvGrpSpPr/>
        <p:nvPr/>
      </p:nvGrpSpPr>
      <p:grpSpPr>
        <a:xfrm>
          <a:off x="0" y="0"/>
          <a:ext cx="0" cy="0"/>
          <a:chOff x="0" y="0"/>
          <a:chExt cx="0" cy="0"/>
        </a:xfrm>
      </p:grpSpPr>
      <p:sp>
        <p:nvSpPr>
          <p:cNvPr id="323" name="Google Shape;323;p4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49"/>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4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4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7" name="Google Shape;327;p4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8"/>
        <p:cNvGrpSpPr/>
        <p:nvPr/>
      </p:nvGrpSpPr>
      <p:grpSpPr>
        <a:xfrm>
          <a:off x="0" y="0"/>
          <a:ext cx="0" cy="0"/>
          <a:chOff x="0" y="0"/>
          <a:chExt cx="0" cy="0"/>
        </a:xfrm>
      </p:grpSpPr>
      <p:sp>
        <p:nvSpPr>
          <p:cNvPr id="329" name="Google Shape;329;p5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50"/>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5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5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5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3"/>
        <p:cNvGrpSpPr/>
        <p:nvPr/>
      </p:nvGrpSpPr>
      <p:grpSpPr>
        <a:xfrm>
          <a:off x="0" y="0"/>
          <a:ext cx="0" cy="0"/>
          <a:chOff x="0" y="0"/>
          <a:chExt cx="0" cy="0"/>
        </a:xfrm>
      </p:grpSpPr>
      <p:sp>
        <p:nvSpPr>
          <p:cNvPr id="344" name="Google Shape;344;p5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5" name="Google Shape;345;p5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6" name="Google Shape;346;p5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5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5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9"/>
        <p:cNvGrpSpPr/>
        <p:nvPr/>
      </p:nvGrpSpPr>
      <p:grpSpPr>
        <a:xfrm>
          <a:off x="0" y="0"/>
          <a:ext cx="0" cy="0"/>
          <a:chOff x="0" y="0"/>
          <a:chExt cx="0" cy="0"/>
        </a:xfrm>
      </p:grpSpPr>
      <p:sp>
        <p:nvSpPr>
          <p:cNvPr id="350" name="Google Shape;350;p5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5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5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5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5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5"/>
        <p:cNvGrpSpPr/>
        <p:nvPr/>
      </p:nvGrpSpPr>
      <p:grpSpPr>
        <a:xfrm>
          <a:off x="0" y="0"/>
          <a:ext cx="0" cy="0"/>
          <a:chOff x="0" y="0"/>
          <a:chExt cx="0" cy="0"/>
        </a:xfrm>
      </p:grpSpPr>
      <p:sp>
        <p:nvSpPr>
          <p:cNvPr id="356" name="Google Shape;356;p54"/>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54"/>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8" name="Google Shape;358;p5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5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5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1"/>
        <p:cNvGrpSpPr/>
        <p:nvPr/>
      </p:nvGrpSpPr>
      <p:grpSpPr>
        <a:xfrm>
          <a:off x="0" y="0"/>
          <a:ext cx="0" cy="0"/>
          <a:chOff x="0" y="0"/>
          <a:chExt cx="0" cy="0"/>
        </a:xfrm>
      </p:grpSpPr>
      <p:sp>
        <p:nvSpPr>
          <p:cNvPr id="362" name="Google Shape;362;p5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55"/>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4" name="Google Shape;364;p55"/>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5" name="Google Shape;365;p5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5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5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8"/>
        <p:cNvGrpSpPr/>
        <p:nvPr/>
      </p:nvGrpSpPr>
      <p:grpSpPr>
        <a:xfrm>
          <a:off x="0" y="0"/>
          <a:ext cx="0" cy="0"/>
          <a:chOff x="0" y="0"/>
          <a:chExt cx="0" cy="0"/>
        </a:xfrm>
      </p:grpSpPr>
      <p:sp>
        <p:nvSpPr>
          <p:cNvPr id="369" name="Google Shape;369;p56"/>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5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1" name="Google Shape;371;p5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5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73" name="Google Shape;373;p5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5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5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5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7"/>
        <p:cNvGrpSpPr/>
        <p:nvPr/>
      </p:nvGrpSpPr>
      <p:grpSpPr>
        <a:xfrm>
          <a:off x="0" y="0"/>
          <a:ext cx="0" cy="0"/>
          <a:chOff x="0" y="0"/>
          <a:chExt cx="0" cy="0"/>
        </a:xfrm>
      </p:grpSpPr>
      <p:sp>
        <p:nvSpPr>
          <p:cNvPr id="378" name="Google Shape;378;p5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5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0" name="Google Shape;380;p5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1" name="Google Shape;381;p5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2"/>
        <p:cNvGrpSpPr/>
        <p:nvPr/>
      </p:nvGrpSpPr>
      <p:grpSpPr>
        <a:xfrm>
          <a:off x="0" y="0"/>
          <a:ext cx="0" cy="0"/>
          <a:chOff x="0" y="0"/>
          <a:chExt cx="0" cy="0"/>
        </a:xfrm>
      </p:grpSpPr>
      <p:sp>
        <p:nvSpPr>
          <p:cNvPr id="383" name="Google Shape;383;p5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5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5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6"/>
        <p:cNvGrpSpPr/>
        <p:nvPr/>
      </p:nvGrpSpPr>
      <p:grpSpPr>
        <a:xfrm>
          <a:off x="0" y="0"/>
          <a:ext cx="0" cy="0"/>
          <a:chOff x="0" y="0"/>
          <a:chExt cx="0" cy="0"/>
        </a:xfrm>
      </p:grpSpPr>
      <p:sp>
        <p:nvSpPr>
          <p:cNvPr id="387" name="Google Shape;387;p5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8" name="Google Shape;388;p5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9" name="Google Shape;389;p5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0" name="Google Shape;390;p5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5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5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3"/>
        <p:cNvGrpSpPr/>
        <p:nvPr/>
      </p:nvGrpSpPr>
      <p:grpSpPr>
        <a:xfrm>
          <a:off x="0" y="0"/>
          <a:ext cx="0" cy="0"/>
          <a:chOff x="0" y="0"/>
          <a:chExt cx="0" cy="0"/>
        </a:xfrm>
      </p:grpSpPr>
      <p:sp>
        <p:nvSpPr>
          <p:cNvPr id="394" name="Google Shape;394;p6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5" name="Google Shape;395;p6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6" name="Google Shape;396;p6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7" name="Google Shape;397;p6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8" name="Google Shape;398;p6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6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0"/>
        <p:cNvGrpSpPr/>
        <p:nvPr/>
      </p:nvGrpSpPr>
      <p:grpSpPr>
        <a:xfrm>
          <a:off x="0" y="0"/>
          <a:ext cx="0" cy="0"/>
          <a:chOff x="0" y="0"/>
          <a:chExt cx="0" cy="0"/>
        </a:xfrm>
      </p:grpSpPr>
      <p:sp>
        <p:nvSpPr>
          <p:cNvPr id="401" name="Google Shape;401;p6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2" name="Google Shape;402;p6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p6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4" name="Google Shape;404;p6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6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06"/>
        <p:cNvGrpSpPr/>
        <p:nvPr/>
      </p:nvGrpSpPr>
      <p:grpSpPr>
        <a:xfrm>
          <a:off x="0" y="0"/>
          <a:ext cx="0" cy="0"/>
          <a:chOff x="0" y="0"/>
          <a:chExt cx="0" cy="0"/>
        </a:xfrm>
      </p:grpSpPr>
      <p:sp>
        <p:nvSpPr>
          <p:cNvPr id="407" name="Google Shape;407;p6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8" name="Google Shape;408;p62"/>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9" name="Google Shape;409;p6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6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1" name="Google Shape;411;p6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A picture containing white&#10;&#10;Description automatically generated"/>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11" name="Google Shape;11;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1"/>
          <p:cNvSpPr/>
          <p:nvPr/>
        </p:nvSpPr>
        <p:spPr>
          <a:xfrm>
            <a:off x="0" y="0"/>
            <a:ext cx="9144000" cy="451556"/>
          </a:xfrm>
          <a:prstGeom prst="rect">
            <a:avLst/>
          </a:prstGeom>
          <a:solidFill>
            <a:srgbClr val="F0CA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a:off x="0" y="6406444"/>
            <a:ext cx="9144000" cy="451556"/>
          </a:xfrm>
          <a:prstGeom prst="rect">
            <a:avLst/>
          </a:prstGeom>
          <a:solidFill>
            <a:srgbClr val="F0CA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8" name="Google Shape;98;p14" descr="A picture containing white&#10;&#10;Description automatically generated"/>
          <p:cNvPicPr preferRelativeResize="0"/>
          <p:nvPr/>
        </p:nvPicPr>
        <p:blipFill rotWithShape="1">
          <a:blip r:embed="rId14">
            <a:alphaModFix/>
          </a:blip>
          <a:srcRect/>
          <a:stretch/>
        </p:blipFill>
        <p:spPr>
          <a:xfrm>
            <a:off x="0" y="0"/>
            <a:ext cx="9144000" cy="6858000"/>
          </a:xfrm>
          <a:prstGeom prst="rect">
            <a:avLst/>
          </a:prstGeom>
          <a:noFill/>
          <a:ln>
            <a:noFill/>
          </a:ln>
        </p:spPr>
      </p:pic>
      <p:sp>
        <p:nvSpPr>
          <p:cNvPr id="99" name="Google Shape;99;p14"/>
          <p:cNvSpPr/>
          <p:nvPr/>
        </p:nvSpPr>
        <p:spPr>
          <a:xfrm>
            <a:off x="-11289" y="340321"/>
            <a:ext cx="7405511" cy="999595"/>
          </a:xfrm>
          <a:prstGeom prst="rect">
            <a:avLst/>
          </a:prstGeom>
          <a:solidFill>
            <a:srgbClr val="F0CA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486E"/>
              </a:solidFill>
              <a:latin typeface="Calibri"/>
              <a:ea typeface="Calibri"/>
              <a:cs typeface="Calibri"/>
              <a:sym typeface="Calibri"/>
            </a:endParaRPr>
          </a:p>
        </p:txBody>
      </p:sp>
      <p:sp>
        <p:nvSpPr>
          <p:cNvPr id="100" name="Google Shape;100;p14"/>
          <p:cNvSpPr/>
          <p:nvPr/>
        </p:nvSpPr>
        <p:spPr>
          <a:xfrm>
            <a:off x="0" y="6406444"/>
            <a:ext cx="9144000" cy="451556"/>
          </a:xfrm>
          <a:prstGeom prst="rect">
            <a:avLst/>
          </a:prstGeom>
          <a:solidFill>
            <a:srgbClr val="F0CA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1" name="Google Shape;101;p14" descr="A close up of a sign&#10;&#10;Description automatically generated"/>
          <p:cNvPicPr preferRelativeResize="0"/>
          <p:nvPr/>
        </p:nvPicPr>
        <p:blipFill rotWithShape="1">
          <a:blip r:embed="rId15">
            <a:alphaModFix/>
          </a:blip>
          <a:srcRect/>
          <a:stretch/>
        </p:blipFill>
        <p:spPr>
          <a:xfrm>
            <a:off x="7745766" y="102576"/>
            <a:ext cx="1007945" cy="997335"/>
          </a:xfrm>
          <a:prstGeom prst="rect">
            <a:avLst/>
          </a:prstGeom>
          <a:noFill/>
          <a:ln>
            <a:noFill/>
          </a:ln>
        </p:spPr>
      </p:pic>
      <p:pic>
        <p:nvPicPr>
          <p:cNvPr id="102" name="Google Shape;102;p14" descr="A picture containing food, drawing&#10;&#10;Description automatically generated"/>
          <p:cNvPicPr preferRelativeResize="0"/>
          <p:nvPr/>
        </p:nvPicPr>
        <p:blipFill rotWithShape="1">
          <a:blip r:embed="rId16">
            <a:alphaModFix/>
          </a:blip>
          <a:srcRect/>
          <a:stretch/>
        </p:blipFill>
        <p:spPr>
          <a:xfrm>
            <a:off x="7357916" y="805016"/>
            <a:ext cx="1783644" cy="1148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0" name="Google Shape;180;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2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2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2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4" name="Google Shape;184;p27"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185" name="Google Shape;185;p27"/>
          <p:cNvSpPr/>
          <p:nvPr/>
        </p:nvSpPr>
        <p:spPr>
          <a:xfrm>
            <a:off x="0" y="0"/>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27"/>
          <p:cNvSpPr/>
          <p:nvPr/>
        </p:nvSpPr>
        <p:spPr>
          <a:xfrm>
            <a:off x="0" y="6406444"/>
            <a:ext cx="9144000" cy="451556"/>
          </a:xfrm>
          <a:prstGeom prst="rect">
            <a:avLst/>
          </a:prstGeom>
          <a:solidFill>
            <a:srgbClr val="F89F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3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8" name="Google Shape;258;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3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3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2" name="Google Shape;262;p39"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263" name="Google Shape;263;p39"/>
          <p:cNvSpPr/>
          <p:nvPr/>
        </p:nvSpPr>
        <p:spPr>
          <a:xfrm>
            <a:off x="0" y="0"/>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39"/>
          <p:cNvSpPr/>
          <p:nvPr/>
        </p:nvSpPr>
        <p:spPr>
          <a:xfrm>
            <a:off x="0" y="6406444"/>
            <a:ext cx="9144000" cy="451556"/>
          </a:xfrm>
          <a:prstGeom prst="rect">
            <a:avLst/>
          </a:prstGeom>
          <a:solidFill>
            <a:srgbClr val="DA402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4"/>
        <p:cNvGrpSpPr/>
        <p:nvPr/>
      </p:nvGrpSpPr>
      <p:grpSpPr>
        <a:xfrm>
          <a:off x="0" y="0"/>
          <a:ext cx="0" cy="0"/>
          <a:chOff x="0" y="0"/>
          <a:chExt cx="0" cy="0"/>
        </a:xfrm>
      </p:grpSpPr>
      <p:sp>
        <p:nvSpPr>
          <p:cNvPr id="335" name="Google Shape;335;p51"/>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6" name="Google Shape;336;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7" name="Google Shape;337;p5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8" name="Google Shape;338;p5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9" name="Google Shape;339;p5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0" name="Google Shape;340;p51" descr="A picture containing white&#10;&#10;Description automatically generated"/>
          <p:cNvPicPr preferRelativeResize="0"/>
          <p:nvPr/>
        </p:nvPicPr>
        <p:blipFill rotWithShape="1">
          <a:blip r:embed="rId13">
            <a:alphaModFix/>
          </a:blip>
          <a:srcRect/>
          <a:stretch/>
        </p:blipFill>
        <p:spPr>
          <a:xfrm>
            <a:off x="0" y="0"/>
            <a:ext cx="9144000" cy="6858000"/>
          </a:xfrm>
          <a:prstGeom prst="rect">
            <a:avLst/>
          </a:prstGeom>
          <a:noFill/>
          <a:ln>
            <a:noFill/>
          </a:ln>
        </p:spPr>
      </p:pic>
      <p:sp>
        <p:nvSpPr>
          <p:cNvPr id="341" name="Google Shape;341;p51"/>
          <p:cNvSpPr/>
          <p:nvPr/>
        </p:nvSpPr>
        <p:spPr>
          <a:xfrm>
            <a:off x="0" y="0"/>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51"/>
          <p:cNvSpPr/>
          <p:nvPr/>
        </p:nvSpPr>
        <p:spPr>
          <a:xfrm>
            <a:off x="0" y="6413500"/>
            <a:ext cx="9144000" cy="451556"/>
          </a:xfrm>
          <a:prstGeom prst="rect">
            <a:avLst/>
          </a:prstGeom>
          <a:solidFill>
            <a:srgbClr val="00ABB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EnglishLearnerSupport@tea.texas.gov"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 name="Title 1" hidden="1">
            <a:extLst>
              <a:ext uri="{FF2B5EF4-FFF2-40B4-BE49-F238E27FC236}">
                <a16:creationId xmlns:a16="http://schemas.microsoft.com/office/drawing/2014/main" id="{D500BC18-1ADF-48BC-B4BA-B94D40824C9C}"/>
              </a:ext>
            </a:extLst>
          </p:cNvPr>
          <p:cNvSpPr>
            <a:spLocks noGrp="1"/>
          </p:cNvSpPr>
          <p:nvPr>
            <p:ph type="ctrTitle"/>
          </p:nvPr>
        </p:nvSpPr>
        <p:spPr/>
        <p:txBody>
          <a:bodyPr/>
          <a:lstStyle/>
          <a:p>
            <a:r>
              <a:rPr lang="en-US" dirty="0"/>
              <a:t>Introduction</a:t>
            </a:r>
          </a:p>
        </p:txBody>
      </p:sp>
      <p:pic>
        <p:nvPicPr>
          <p:cNvPr id="418" name="Google Shape;418;p63" descr="LPAC logo "/>
          <p:cNvPicPr preferRelativeResize="0"/>
          <p:nvPr/>
        </p:nvPicPr>
        <p:blipFill rotWithShape="1">
          <a:blip r:embed="rId3">
            <a:alphaModFix/>
          </a:blip>
          <a:srcRect/>
          <a:stretch/>
        </p:blipFill>
        <p:spPr>
          <a:xfrm>
            <a:off x="134392" y="380939"/>
            <a:ext cx="8844741" cy="3565419"/>
          </a:xfrm>
          <a:prstGeom prst="rect">
            <a:avLst/>
          </a:prstGeom>
          <a:noFill/>
          <a:ln>
            <a:noFill/>
          </a:ln>
        </p:spPr>
      </p:pic>
      <p:sp>
        <p:nvSpPr>
          <p:cNvPr id="421" name="Google Shape;421;p63"/>
          <p:cNvSpPr txBox="1">
            <a:spLocks noGrp="1"/>
          </p:cNvSpPr>
          <p:nvPr>
            <p:ph type="subTitle" idx="1"/>
          </p:nvPr>
        </p:nvSpPr>
        <p:spPr>
          <a:xfrm>
            <a:off x="0" y="3655260"/>
            <a:ext cx="6677526" cy="38033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486E"/>
              </a:buClr>
              <a:buSzPts val="2000"/>
              <a:buNone/>
            </a:pPr>
            <a:r>
              <a:rPr lang="en-US" sz="2000" b="1">
                <a:solidFill>
                  <a:srgbClr val="00486E"/>
                </a:solidFill>
                <a:latin typeface="Open Sans"/>
                <a:ea typeface="Open Sans"/>
                <a:cs typeface="Open Sans"/>
                <a:sym typeface="Open Sans"/>
              </a:rPr>
              <a:t>FRAMEWORK</a:t>
            </a:r>
            <a:endParaRPr sz="2000" b="1">
              <a:solidFill>
                <a:srgbClr val="00486E"/>
              </a:solidFill>
              <a:latin typeface="Open Sans"/>
              <a:ea typeface="Open Sans"/>
              <a:cs typeface="Open Sans"/>
              <a:sym typeface="Open Sans"/>
            </a:endParaRPr>
          </a:p>
        </p:txBody>
      </p:sp>
      <p:sp>
        <p:nvSpPr>
          <p:cNvPr id="419" name="Google Shape;419;p63"/>
          <p:cNvSpPr txBox="1"/>
          <p:nvPr/>
        </p:nvSpPr>
        <p:spPr>
          <a:xfrm>
            <a:off x="0" y="4730412"/>
            <a:ext cx="9144001" cy="529389"/>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486E"/>
              </a:buClr>
              <a:buSzPts val="3600"/>
              <a:buFont typeface="Arial"/>
              <a:buNone/>
            </a:pPr>
            <a:r>
              <a:rPr lang="en-US" sz="3600" b="1" i="0" u="none" strike="noStrike" cap="none">
                <a:solidFill>
                  <a:srgbClr val="00486E"/>
                </a:solidFill>
                <a:latin typeface="Calibri"/>
                <a:ea typeface="Calibri"/>
                <a:cs typeface="Calibri"/>
                <a:sym typeface="Calibri"/>
              </a:rPr>
              <a:t>Introduction</a:t>
            </a:r>
            <a:endParaRPr/>
          </a:p>
        </p:txBody>
      </p:sp>
      <p:sp>
        <p:nvSpPr>
          <p:cNvPr id="420" name="Google Shape;420;p63">
            <a:extLst>
              <a:ext uri="{C183D7F6-B498-43B3-948B-1728B52AA6E4}">
                <adec:decorative xmlns:adec="http://schemas.microsoft.com/office/drawing/2017/decorative" val="1"/>
              </a:ext>
            </a:extLst>
          </p:cNvPr>
          <p:cNvSpPr/>
          <p:nvPr/>
        </p:nvSpPr>
        <p:spPr>
          <a:xfrm>
            <a:off x="2934924" y="4656221"/>
            <a:ext cx="3274151" cy="711868"/>
          </a:xfrm>
          <a:prstGeom prst="rect">
            <a:avLst/>
          </a:prstGeom>
          <a:noFill/>
          <a:ln w="50800" cap="flat" cmpd="sng">
            <a:solidFill>
              <a:srgbClr val="F0CA4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17" name="Google Shape;417;p63" descr="Texas Education Agency"/>
          <p:cNvPicPr preferRelativeResize="0"/>
          <p:nvPr/>
        </p:nvPicPr>
        <p:blipFill rotWithShape="1">
          <a:blip r:embed="rId4">
            <a:alphaModFix/>
          </a:blip>
          <a:srcRect/>
          <a:stretch/>
        </p:blipFill>
        <p:spPr>
          <a:xfrm>
            <a:off x="7304664" y="5570620"/>
            <a:ext cx="1333500" cy="63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5" name="Google Shape;505;p72"/>
          <p:cNvSpPr txBox="1">
            <a:spLocks noGrp="1"/>
          </p:cNvSpPr>
          <p:nvPr>
            <p:ph type="title"/>
          </p:nvPr>
        </p:nvSpPr>
        <p:spPr>
          <a:xfrm>
            <a:off x="101086" y="421944"/>
            <a:ext cx="7707364" cy="81816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Purpose of the LPAC Framework</a:t>
            </a:r>
            <a:endParaRPr dirty="0"/>
          </a:p>
        </p:txBody>
      </p:sp>
      <p:sp>
        <p:nvSpPr>
          <p:cNvPr id="504" name="Google Shape;504;p72"/>
          <p:cNvSpPr txBox="1">
            <a:spLocks noGrp="1"/>
          </p:cNvSpPr>
          <p:nvPr>
            <p:ph type="body" idx="1"/>
          </p:nvPr>
        </p:nvSpPr>
        <p:spPr>
          <a:xfrm>
            <a:off x="368710" y="1690305"/>
            <a:ext cx="8318090" cy="440797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a:solidFill>
                  <a:srgbClr val="323F4F"/>
                </a:solidFill>
                <a:latin typeface="Arial"/>
                <a:ea typeface="Arial"/>
                <a:cs typeface="Arial"/>
                <a:sym typeface="Arial"/>
              </a:rPr>
              <a:t>The Framework for the Language Proficiency Assessment Committee (LPAC) process includes </a:t>
            </a:r>
            <a:r>
              <a:rPr lang="en-US" b="1">
                <a:solidFill>
                  <a:srgbClr val="323F4F"/>
                </a:solidFill>
                <a:latin typeface="Arial"/>
                <a:ea typeface="Arial"/>
                <a:cs typeface="Arial"/>
                <a:sym typeface="Arial"/>
              </a:rPr>
              <a:t>clarification of the legal requirements </a:t>
            </a:r>
            <a:r>
              <a:rPr lang="en-US">
                <a:solidFill>
                  <a:srgbClr val="323F4F"/>
                </a:solidFill>
                <a:latin typeface="Arial"/>
                <a:ea typeface="Arial"/>
                <a:cs typeface="Arial"/>
                <a:sym typeface="Arial"/>
              </a:rPr>
              <a:t>for the LPAC and provides documents and forms to facilitate the training of LPAC members.</a:t>
            </a:r>
            <a:endParaRPr/>
          </a:p>
          <a:p>
            <a:pPr marL="228600" lvl="0" indent="-228600" algn="l" rtl="0">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The forms included in the LPAC Framework are samples for districts to use for the implementation of a bilingual/ESL program.  </a:t>
            </a:r>
            <a:endParaRPr/>
          </a:p>
        </p:txBody>
      </p:sp>
      <p:sp>
        <p:nvSpPr>
          <p:cNvPr id="506" name="Google Shape;506;p7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4" name="Google Shape;514;p73"/>
          <p:cNvSpPr txBox="1">
            <a:spLocks noGrp="1"/>
          </p:cNvSpPr>
          <p:nvPr>
            <p:ph type="title"/>
          </p:nvPr>
        </p:nvSpPr>
        <p:spPr>
          <a:xfrm>
            <a:off x="102379" y="437985"/>
            <a:ext cx="7707363" cy="78812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Purpose of the LPAC Framework</a:t>
            </a:r>
            <a:endParaRPr dirty="0"/>
          </a:p>
        </p:txBody>
      </p:sp>
      <p:sp>
        <p:nvSpPr>
          <p:cNvPr id="513" name="Google Shape;513;p73"/>
          <p:cNvSpPr txBox="1">
            <a:spLocks noGrp="1"/>
          </p:cNvSpPr>
          <p:nvPr>
            <p:ph type="body" idx="1"/>
          </p:nvPr>
        </p:nvSpPr>
        <p:spPr>
          <a:xfrm>
            <a:off x="353961" y="1474839"/>
            <a:ext cx="8332839" cy="45322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The LPAC Framework is organized into the following sections: </a:t>
            </a:r>
            <a:endParaRPr/>
          </a:p>
          <a:p>
            <a:pPr marL="228600" lvl="0" indent="-228600" algn="l" rtl="0">
              <a:lnSpc>
                <a:spcPct val="90000"/>
              </a:lnSpc>
              <a:spcBef>
                <a:spcPts val="1000"/>
              </a:spcBef>
              <a:spcAft>
                <a:spcPts val="0"/>
              </a:spcAft>
              <a:buClr>
                <a:srgbClr val="323F4F"/>
              </a:buClr>
              <a:buSzPts val="2800"/>
              <a:buChar char="•"/>
            </a:pPr>
            <a:r>
              <a:rPr lang="en-US" b="1">
                <a:solidFill>
                  <a:srgbClr val="323F4F"/>
                </a:solidFill>
                <a:latin typeface="Arial"/>
                <a:ea typeface="Arial"/>
                <a:cs typeface="Arial"/>
                <a:sym typeface="Arial"/>
              </a:rPr>
              <a:t>Introduction</a:t>
            </a:r>
            <a:endParaRPr>
              <a:solidFill>
                <a:srgbClr val="323F4F"/>
              </a:solidFill>
              <a:latin typeface="Arial"/>
              <a:ea typeface="Arial"/>
              <a:cs typeface="Arial"/>
              <a:sym typeface="Arial"/>
            </a:endParaRPr>
          </a:p>
          <a:p>
            <a:pPr marL="685800" lvl="1" indent="-228600" algn="l" rtl="0">
              <a:lnSpc>
                <a:spcPct val="90000"/>
              </a:lnSpc>
              <a:spcBef>
                <a:spcPts val="500"/>
              </a:spcBef>
              <a:spcAft>
                <a:spcPts val="0"/>
              </a:spcAft>
              <a:buClr>
                <a:srgbClr val="323F4F"/>
              </a:buClr>
              <a:buSzPts val="2400"/>
              <a:buFont typeface="Courier New"/>
              <a:buChar char="o"/>
            </a:pPr>
            <a:r>
              <a:rPr lang="en-US">
                <a:solidFill>
                  <a:srgbClr val="323F4F"/>
                </a:solidFill>
                <a:latin typeface="Arial"/>
                <a:ea typeface="Arial"/>
                <a:cs typeface="Arial"/>
                <a:sym typeface="Arial"/>
              </a:rPr>
              <a:t>Establishment of the LPAC</a:t>
            </a:r>
            <a:endParaRPr/>
          </a:p>
          <a:p>
            <a:pPr marL="685800" lvl="1" indent="-228600" algn="l" rtl="0">
              <a:lnSpc>
                <a:spcPct val="90000"/>
              </a:lnSpc>
              <a:spcBef>
                <a:spcPts val="500"/>
              </a:spcBef>
              <a:spcAft>
                <a:spcPts val="0"/>
              </a:spcAft>
              <a:buClr>
                <a:srgbClr val="323F4F"/>
              </a:buClr>
              <a:buSzPts val="2400"/>
              <a:buFont typeface="Courier New"/>
              <a:buChar char="o"/>
            </a:pPr>
            <a:r>
              <a:rPr lang="en-US">
                <a:solidFill>
                  <a:srgbClr val="323F4F"/>
                </a:solidFill>
                <a:latin typeface="Arial"/>
                <a:ea typeface="Arial"/>
                <a:cs typeface="Arial"/>
                <a:sym typeface="Arial"/>
              </a:rPr>
              <a:t>General English learner policies</a:t>
            </a:r>
            <a:endParaRPr/>
          </a:p>
          <a:p>
            <a:pPr marL="228600" lvl="0" indent="-228600" algn="l" rtl="0">
              <a:lnSpc>
                <a:spcPct val="90000"/>
              </a:lnSpc>
              <a:spcBef>
                <a:spcPts val="1000"/>
              </a:spcBef>
              <a:spcAft>
                <a:spcPts val="0"/>
              </a:spcAft>
              <a:buClr>
                <a:srgbClr val="323F4F"/>
              </a:buClr>
              <a:buSzPts val="3200"/>
              <a:buChar char="•"/>
            </a:pPr>
            <a:r>
              <a:rPr lang="en-US" sz="3200">
                <a:solidFill>
                  <a:srgbClr val="323F4F"/>
                </a:solidFill>
                <a:latin typeface="Arial"/>
                <a:ea typeface="Arial"/>
                <a:cs typeface="Arial"/>
                <a:sym typeface="Arial"/>
              </a:rPr>
              <a:t> </a:t>
            </a:r>
            <a:r>
              <a:rPr lang="en-US" b="1">
                <a:solidFill>
                  <a:srgbClr val="323F4F"/>
                </a:solidFill>
                <a:latin typeface="Arial"/>
                <a:ea typeface="Arial"/>
                <a:cs typeface="Arial"/>
                <a:sym typeface="Arial"/>
              </a:rPr>
              <a:t>Identification</a:t>
            </a:r>
            <a:endParaRPr>
              <a:solidFill>
                <a:srgbClr val="323F4F"/>
              </a:solidFill>
              <a:latin typeface="Arial"/>
              <a:ea typeface="Arial"/>
              <a:cs typeface="Arial"/>
              <a:sym typeface="Arial"/>
            </a:endParaRPr>
          </a:p>
          <a:p>
            <a:pPr marL="685800" lvl="1" indent="-228600" algn="l" rtl="0">
              <a:lnSpc>
                <a:spcPct val="90000"/>
              </a:lnSpc>
              <a:spcBef>
                <a:spcPts val="500"/>
              </a:spcBef>
              <a:spcAft>
                <a:spcPts val="0"/>
              </a:spcAft>
              <a:buClr>
                <a:srgbClr val="323F4F"/>
              </a:buClr>
              <a:buSzPts val="2400"/>
              <a:buFont typeface="Courier New"/>
              <a:buChar char="o"/>
            </a:pPr>
            <a:r>
              <a:rPr lang="en-US">
                <a:solidFill>
                  <a:srgbClr val="323F4F"/>
                </a:solidFill>
                <a:latin typeface="Arial"/>
                <a:ea typeface="Arial"/>
                <a:cs typeface="Arial"/>
                <a:sym typeface="Arial"/>
              </a:rPr>
              <a:t>Procedures and assessment practices</a:t>
            </a:r>
            <a:endParaRPr/>
          </a:p>
          <a:p>
            <a:pPr marL="685800" lvl="1" indent="-228600" algn="l" rtl="0">
              <a:lnSpc>
                <a:spcPct val="90000"/>
              </a:lnSpc>
              <a:spcBef>
                <a:spcPts val="500"/>
              </a:spcBef>
              <a:spcAft>
                <a:spcPts val="0"/>
              </a:spcAft>
              <a:buClr>
                <a:srgbClr val="323F4F"/>
              </a:buClr>
              <a:buSzPts val="2400"/>
              <a:buFont typeface="Courier New"/>
              <a:buChar char="o"/>
            </a:pPr>
            <a:r>
              <a:rPr lang="en-US">
                <a:solidFill>
                  <a:srgbClr val="323F4F"/>
                </a:solidFill>
                <a:latin typeface="Arial"/>
                <a:ea typeface="Arial"/>
                <a:cs typeface="Arial"/>
                <a:sym typeface="Arial"/>
              </a:rPr>
              <a:t>Decision-making for identification</a:t>
            </a:r>
            <a:endParaRPr/>
          </a:p>
          <a:p>
            <a:pPr marL="228600" lvl="0" indent="-228600" algn="l" rtl="0">
              <a:lnSpc>
                <a:spcPct val="90000"/>
              </a:lnSpc>
              <a:spcBef>
                <a:spcPts val="1000"/>
              </a:spcBef>
              <a:spcAft>
                <a:spcPts val="0"/>
              </a:spcAft>
              <a:buClr>
                <a:srgbClr val="323F4F"/>
              </a:buClr>
              <a:buSzPts val="2800"/>
              <a:buChar char="•"/>
            </a:pPr>
            <a:r>
              <a:rPr lang="en-US" b="1">
                <a:solidFill>
                  <a:srgbClr val="323F4F"/>
                </a:solidFill>
                <a:latin typeface="Arial"/>
                <a:ea typeface="Arial"/>
                <a:cs typeface="Arial"/>
                <a:sym typeface="Arial"/>
              </a:rPr>
              <a:t>Placement</a:t>
            </a:r>
            <a:endParaRPr>
              <a:solidFill>
                <a:srgbClr val="323F4F"/>
              </a:solidFill>
              <a:latin typeface="Arial"/>
              <a:ea typeface="Arial"/>
              <a:cs typeface="Arial"/>
              <a:sym typeface="Arial"/>
            </a:endParaRPr>
          </a:p>
          <a:p>
            <a:pPr marL="685800" lvl="1" indent="-228600" algn="l" rtl="0">
              <a:lnSpc>
                <a:spcPct val="90000"/>
              </a:lnSpc>
              <a:spcBef>
                <a:spcPts val="500"/>
              </a:spcBef>
              <a:spcAft>
                <a:spcPts val="0"/>
              </a:spcAft>
              <a:buClr>
                <a:srgbClr val="323F4F"/>
              </a:buClr>
              <a:buSzPts val="2400"/>
              <a:buFont typeface="Courier New"/>
              <a:buChar char="o"/>
            </a:pPr>
            <a:r>
              <a:rPr lang="en-US">
                <a:solidFill>
                  <a:srgbClr val="323F4F"/>
                </a:solidFill>
                <a:latin typeface="Arial"/>
                <a:ea typeface="Arial"/>
                <a:cs typeface="Arial"/>
                <a:sym typeface="Arial"/>
              </a:rPr>
              <a:t>Parent or guardian notification and approval</a:t>
            </a:r>
            <a:endParaRPr/>
          </a:p>
          <a:p>
            <a:pPr marL="685800" lvl="1" indent="-228600" algn="l" rtl="0">
              <a:lnSpc>
                <a:spcPct val="90000"/>
              </a:lnSpc>
              <a:spcBef>
                <a:spcPts val="500"/>
              </a:spcBef>
              <a:spcAft>
                <a:spcPts val="0"/>
              </a:spcAft>
              <a:buClr>
                <a:srgbClr val="323F4F"/>
              </a:buClr>
              <a:buSzPts val="2400"/>
              <a:buFont typeface="Courier New"/>
              <a:buChar char="o"/>
            </a:pPr>
            <a:r>
              <a:rPr lang="en-US">
                <a:solidFill>
                  <a:srgbClr val="323F4F"/>
                </a:solidFill>
                <a:latin typeface="Arial"/>
                <a:ea typeface="Arial"/>
                <a:cs typeface="Arial"/>
                <a:sym typeface="Arial"/>
              </a:rPr>
              <a:t>Establishment of Bilingual and ESL programs</a:t>
            </a:r>
            <a:endParaRPr/>
          </a:p>
          <a:p>
            <a:pPr marL="228600" lvl="0" indent="-25400" algn="l" rtl="0">
              <a:lnSpc>
                <a:spcPct val="70000"/>
              </a:lnSpc>
              <a:spcBef>
                <a:spcPts val="1000"/>
              </a:spcBef>
              <a:spcAft>
                <a:spcPts val="0"/>
              </a:spcAft>
              <a:buClr>
                <a:schemeClr val="dk1"/>
              </a:buClr>
              <a:buSzPts val="3200"/>
              <a:buNone/>
            </a:pPr>
            <a:endParaRPr sz="3200">
              <a:solidFill>
                <a:srgbClr val="323F4F"/>
              </a:solidFill>
              <a:latin typeface="Arial"/>
              <a:ea typeface="Arial"/>
              <a:cs typeface="Arial"/>
              <a:sym typeface="Arial"/>
            </a:endParaRPr>
          </a:p>
        </p:txBody>
      </p:sp>
      <p:sp>
        <p:nvSpPr>
          <p:cNvPr id="515" name="Google Shape;515;p7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11</a:t>
            </a:fld>
            <a:endParaRPr>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3" name="Google Shape;523;p74"/>
          <p:cNvSpPr txBox="1">
            <a:spLocks noGrp="1"/>
          </p:cNvSpPr>
          <p:nvPr>
            <p:ph type="title"/>
          </p:nvPr>
        </p:nvSpPr>
        <p:spPr>
          <a:xfrm>
            <a:off x="146983" y="454027"/>
            <a:ext cx="7707364" cy="74388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Purpose of the LPAC Framework</a:t>
            </a:r>
            <a:endParaRPr dirty="0"/>
          </a:p>
        </p:txBody>
      </p:sp>
      <p:sp>
        <p:nvSpPr>
          <p:cNvPr id="522" name="Google Shape;522;p74"/>
          <p:cNvSpPr txBox="1"/>
          <p:nvPr/>
        </p:nvSpPr>
        <p:spPr>
          <a:xfrm>
            <a:off x="353960" y="1474839"/>
            <a:ext cx="8480323" cy="414429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23F4F"/>
              </a:buClr>
              <a:buSzPts val="2800"/>
              <a:buFont typeface="Noto Sans Symbols"/>
              <a:buChar char="∙"/>
            </a:pPr>
            <a:r>
              <a:rPr lang="en-US" sz="2800" b="1" i="0" u="none" strike="noStrike" cap="none">
                <a:solidFill>
                  <a:srgbClr val="323F4F"/>
                </a:solidFill>
                <a:latin typeface="Arial"/>
                <a:ea typeface="Arial"/>
                <a:cs typeface="Arial"/>
                <a:sym typeface="Arial"/>
              </a:rPr>
              <a:t>English Learner Services</a:t>
            </a:r>
            <a:endParaRPr sz="2800" b="0" i="0" u="none" strike="noStrike" cap="none">
              <a:solidFill>
                <a:srgbClr val="323F4F"/>
              </a:solidFill>
              <a:latin typeface="Arial"/>
              <a:ea typeface="Arial"/>
              <a:cs typeface="Arial"/>
              <a:sym typeface="Arial"/>
            </a:endParaRPr>
          </a:p>
          <a:p>
            <a:pPr marL="742950" marR="0" lvl="1" indent="-285750" algn="l" rtl="0">
              <a:spcBef>
                <a:spcPts val="576"/>
              </a:spcBef>
              <a:spcAft>
                <a:spcPts val="0"/>
              </a:spcAft>
              <a:buClr>
                <a:srgbClr val="323F4F"/>
              </a:buClr>
              <a:buSzPts val="2400"/>
              <a:buFont typeface="Courier New"/>
              <a:buChar char="o"/>
            </a:pPr>
            <a:r>
              <a:rPr lang="en-US" sz="2400" b="0" i="0" u="none" strike="noStrike" cap="none">
                <a:solidFill>
                  <a:srgbClr val="323F4F"/>
                </a:solidFill>
                <a:latin typeface="Arial"/>
                <a:ea typeface="Arial"/>
                <a:cs typeface="Arial"/>
                <a:sym typeface="Arial"/>
              </a:rPr>
              <a:t>Bilingual and ESL program models</a:t>
            </a:r>
            <a:endParaRPr sz="2400" b="0" i="0" u="none" strike="noStrike" cap="none">
              <a:solidFill>
                <a:srgbClr val="323F4F"/>
              </a:solidFill>
              <a:latin typeface="Arial"/>
              <a:ea typeface="Arial"/>
              <a:cs typeface="Arial"/>
              <a:sym typeface="Arial"/>
            </a:endParaRPr>
          </a:p>
          <a:p>
            <a:pPr marL="742950" marR="0" lvl="1" indent="-285750" algn="l" rtl="0">
              <a:spcBef>
                <a:spcPts val="576"/>
              </a:spcBef>
              <a:spcAft>
                <a:spcPts val="0"/>
              </a:spcAft>
              <a:buClr>
                <a:srgbClr val="323F4F"/>
              </a:buClr>
              <a:buSzPts val="2400"/>
              <a:buFont typeface="Courier New"/>
              <a:buChar char="o"/>
            </a:pPr>
            <a:r>
              <a:rPr lang="en-US" sz="2400" b="0" i="0" u="none" strike="noStrike" cap="none">
                <a:solidFill>
                  <a:srgbClr val="323F4F"/>
                </a:solidFill>
                <a:latin typeface="Arial"/>
                <a:ea typeface="Arial"/>
                <a:cs typeface="Arial"/>
                <a:sym typeface="Arial"/>
              </a:rPr>
              <a:t>Staffing and staff development</a:t>
            </a:r>
            <a:endParaRPr sz="2400" b="0" i="0" u="none" strike="noStrike" cap="none">
              <a:solidFill>
                <a:srgbClr val="323F4F"/>
              </a:solidFill>
              <a:latin typeface="Arial"/>
              <a:ea typeface="Arial"/>
              <a:cs typeface="Arial"/>
              <a:sym typeface="Arial"/>
            </a:endParaRPr>
          </a:p>
          <a:p>
            <a:pPr marL="342900" marR="0" lvl="0" indent="-342900" algn="l" rtl="0">
              <a:spcBef>
                <a:spcPts val="576"/>
              </a:spcBef>
              <a:spcAft>
                <a:spcPts val="0"/>
              </a:spcAft>
              <a:buClr>
                <a:srgbClr val="323F4F"/>
              </a:buClr>
              <a:buSzPts val="2800"/>
              <a:buFont typeface="Noto Sans Symbols"/>
              <a:buChar char="∙"/>
            </a:pPr>
            <a:r>
              <a:rPr lang="en-US" sz="2800" b="1" i="0" u="none" strike="noStrike" cap="none">
                <a:solidFill>
                  <a:srgbClr val="323F4F"/>
                </a:solidFill>
                <a:latin typeface="Arial"/>
                <a:ea typeface="Arial"/>
                <a:cs typeface="Arial"/>
                <a:sym typeface="Arial"/>
              </a:rPr>
              <a:t>Review and Reclassification</a:t>
            </a:r>
            <a:endParaRPr sz="2800" b="0" i="0" u="none" strike="noStrike" cap="none">
              <a:solidFill>
                <a:srgbClr val="323F4F"/>
              </a:solidFill>
              <a:latin typeface="Arial"/>
              <a:ea typeface="Arial"/>
              <a:cs typeface="Arial"/>
              <a:sym typeface="Arial"/>
            </a:endParaRPr>
          </a:p>
          <a:p>
            <a:pPr marL="742950" marR="0" lvl="1" indent="-285750" algn="l" rtl="0">
              <a:spcBef>
                <a:spcPts val="576"/>
              </a:spcBef>
              <a:spcAft>
                <a:spcPts val="0"/>
              </a:spcAft>
              <a:buClr>
                <a:srgbClr val="323F4F"/>
              </a:buClr>
              <a:buSzPts val="2400"/>
              <a:buFont typeface="Courier New"/>
              <a:buChar char="o"/>
            </a:pPr>
            <a:r>
              <a:rPr lang="en-US" sz="2400" b="0" i="0" u="none" strike="noStrike" cap="none">
                <a:solidFill>
                  <a:srgbClr val="323F4F"/>
                </a:solidFill>
                <a:latin typeface="Arial"/>
                <a:ea typeface="Arial"/>
                <a:cs typeface="Arial"/>
                <a:sym typeface="Arial"/>
              </a:rPr>
              <a:t>Ongoing and annual review</a:t>
            </a:r>
            <a:endParaRPr sz="2400" b="0" i="0" u="none" strike="noStrike" cap="none">
              <a:solidFill>
                <a:srgbClr val="323F4F"/>
              </a:solidFill>
              <a:latin typeface="Arial"/>
              <a:ea typeface="Arial"/>
              <a:cs typeface="Arial"/>
              <a:sym typeface="Arial"/>
            </a:endParaRPr>
          </a:p>
          <a:p>
            <a:pPr marL="742950" marR="0" lvl="1" indent="-285750" algn="l" rtl="0">
              <a:spcBef>
                <a:spcPts val="576"/>
              </a:spcBef>
              <a:spcAft>
                <a:spcPts val="0"/>
              </a:spcAft>
              <a:buClr>
                <a:srgbClr val="323F4F"/>
              </a:buClr>
              <a:buSzPts val="2400"/>
              <a:buFont typeface="Courier New"/>
              <a:buChar char="o"/>
            </a:pPr>
            <a:r>
              <a:rPr lang="en-US" sz="2400" b="0" i="0" u="none" strike="noStrike" cap="none">
                <a:solidFill>
                  <a:srgbClr val="323F4F"/>
                </a:solidFill>
                <a:latin typeface="Arial"/>
                <a:ea typeface="Arial"/>
                <a:cs typeface="Arial"/>
                <a:sym typeface="Arial"/>
              </a:rPr>
              <a:t>Reclassification and exit</a:t>
            </a:r>
            <a:endParaRPr sz="2400" b="0" i="0" u="none" strike="noStrike" cap="none">
              <a:solidFill>
                <a:srgbClr val="323F4F"/>
              </a:solidFill>
              <a:latin typeface="Arial"/>
              <a:ea typeface="Arial"/>
              <a:cs typeface="Arial"/>
              <a:sym typeface="Arial"/>
            </a:endParaRPr>
          </a:p>
          <a:p>
            <a:pPr marL="342900" marR="0" lvl="0" indent="-342900" algn="l" rtl="0">
              <a:spcBef>
                <a:spcPts val="576"/>
              </a:spcBef>
              <a:spcAft>
                <a:spcPts val="0"/>
              </a:spcAft>
              <a:buClr>
                <a:srgbClr val="323F4F"/>
              </a:buClr>
              <a:buSzPts val="2800"/>
              <a:buFont typeface="Noto Sans Symbols"/>
              <a:buChar char="∙"/>
            </a:pPr>
            <a:r>
              <a:rPr lang="en-US" sz="2800" b="1" i="0" u="none" strike="noStrike" cap="none">
                <a:solidFill>
                  <a:srgbClr val="323F4F"/>
                </a:solidFill>
                <a:latin typeface="Arial"/>
                <a:ea typeface="Arial"/>
                <a:cs typeface="Arial"/>
                <a:sym typeface="Arial"/>
              </a:rPr>
              <a:t>Monitoring and Evaluation</a:t>
            </a:r>
            <a:endParaRPr sz="2800" b="0" i="0" u="none" strike="noStrike" cap="none">
              <a:solidFill>
                <a:srgbClr val="323F4F"/>
              </a:solidFill>
              <a:latin typeface="Arial"/>
              <a:ea typeface="Arial"/>
              <a:cs typeface="Arial"/>
              <a:sym typeface="Arial"/>
            </a:endParaRPr>
          </a:p>
          <a:p>
            <a:pPr marL="742950" marR="0" lvl="1" indent="-285750" algn="l" rtl="0">
              <a:spcBef>
                <a:spcPts val="576"/>
              </a:spcBef>
              <a:spcAft>
                <a:spcPts val="0"/>
              </a:spcAft>
              <a:buClr>
                <a:srgbClr val="323F4F"/>
              </a:buClr>
              <a:buSzPts val="2400"/>
              <a:buFont typeface="Courier New"/>
              <a:buChar char="o"/>
            </a:pPr>
            <a:r>
              <a:rPr lang="en-US" sz="2400" b="0" i="0" u="none" strike="noStrike" cap="none">
                <a:solidFill>
                  <a:srgbClr val="323F4F"/>
                </a:solidFill>
                <a:latin typeface="Arial"/>
                <a:ea typeface="Arial"/>
                <a:cs typeface="Arial"/>
                <a:sym typeface="Arial"/>
              </a:rPr>
              <a:t>Monitoring of reclassified English learners</a:t>
            </a:r>
            <a:endParaRPr sz="2400" b="0" i="0" u="none" strike="noStrike" cap="none">
              <a:solidFill>
                <a:srgbClr val="323F4F"/>
              </a:solidFill>
              <a:latin typeface="Arial"/>
              <a:ea typeface="Arial"/>
              <a:cs typeface="Arial"/>
              <a:sym typeface="Arial"/>
            </a:endParaRPr>
          </a:p>
          <a:p>
            <a:pPr marL="742950" marR="0" lvl="1" indent="-285750" algn="l" rtl="0">
              <a:spcBef>
                <a:spcPts val="576"/>
              </a:spcBef>
              <a:spcAft>
                <a:spcPts val="0"/>
              </a:spcAft>
              <a:buClr>
                <a:srgbClr val="323F4F"/>
              </a:buClr>
              <a:buSzPts val="2400"/>
              <a:buFont typeface="Courier New"/>
              <a:buChar char="o"/>
            </a:pPr>
            <a:r>
              <a:rPr lang="en-US" sz="2400" b="0" i="0" u="none" strike="noStrike" cap="none">
                <a:solidFill>
                  <a:srgbClr val="323F4F"/>
                </a:solidFill>
                <a:latin typeface="Arial"/>
                <a:ea typeface="Arial"/>
                <a:cs typeface="Arial"/>
                <a:sym typeface="Arial"/>
              </a:rPr>
              <a:t>Program evaluation</a:t>
            </a:r>
            <a:endParaRPr sz="2400" b="0" i="0" u="none" strike="noStrike" cap="none">
              <a:solidFill>
                <a:srgbClr val="323F4F"/>
              </a:solidFill>
              <a:latin typeface="Arial"/>
              <a:ea typeface="Arial"/>
              <a:cs typeface="Arial"/>
              <a:sym typeface="Arial"/>
            </a:endParaRPr>
          </a:p>
        </p:txBody>
      </p:sp>
      <p:sp>
        <p:nvSpPr>
          <p:cNvPr id="524" name="Google Shape;524;p7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2" name="Google Shape;532;p75"/>
          <p:cNvSpPr txBox="1">
            <a:spLocks noGrp="1"/>
          </p:cNvSpPr>
          <p:nvPr>
            <p:ph type="title"/>
          </p:nvPr>
        </p:nvSpPr>
        <p:spPr>
          <a:xfrm>
            <a:off x="175545" y="434260"/>
            <a:ext cx="7798583"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Training Agenda</a:t>
            </a:r>
            <a:endParaRPr dirty="0"/>
          </a:p>
        </p:txBody>
      </p:sp>
      <p:sp>
        <p:nvSpPr>
          <p:cNvPr id="531" name="Google Shape;531;p75"/>
          <p:cNvSpPr txBox="1">
            <a:spLocks noGrp="1"/>
          </p:cNvSpPr>
          <p:nvPr>
            <p:ph type="body" idx="1"/>
          </p:nvPr>
        </p:nvSpPr>
        <p:spPr>
          <a:xfrm>
            <a:off x="353961" y="1735186"/>
            <a:ext cx="7901039" cy="401884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3200"/>
              <a:buChar char="•"/>
            </a:pPr>
            <a:r>
              <a:rPr lang="en-US" sz="3200" b="1" dirty="0">
                <a:solidFill>
                  <a:srgbClr val="323F4F"/>
                </a:solidFill>
                <a:latin typeface="Arial"/>
                <a:ea typeface="Arial"/>
                <a:cs typeface="Arial"/>
                <a:sym typeface="Arial"/>
              </a:rPr>
              <a:t>Introduction</a:t>
            </a:r>
            <a:r>
              <a:rPr lang="en-US" sz="3200" dirty="0">
                <a:solidFill>
                  <a:srgbClr val="323F4F"/>
                </a:solidFill>
                <a:latin typeface="Arial"/>
                <a:ea typeface="Arial"/>
                <a:cs typeface="Arial"/>
                <a:sym typeface="Arial"/>
              </a:rPr>
              <a:t>       </a:t>
            </a:r>
            <a:endParaRPr dirty="0"/>
          </a:p>
          <a:p>
            <a:pPr marL="228600" lvl="0" indent="-228600" algn="l" rtl="0">
              <a:lnSpc>
                <a:spcPct val="90000"/>
              </a:lnSpc>
              <a:spcBef>
                <a:spcPts val="600"/>
              </a:spcBef>
              <a:spcAft>
                <a:spcPts val="0"/>
              </a:spcAft>
              <a:buClr>
                <a:srgbClr val="7F7F7F"/>
              </a:buClr>
              <a:buSzPts val="3200"/>
              <a:buChar char="•"/>
            </a:pPr>
            <a:r>
              <a:rPr lang="en-US" sz="3200" dirty="0">
                <a:solidFill>
                  <a:srgbClr val="7F7F7F"/>
                </a:solidFill>
                <a:latin typeface="Arial"/>
                <a:ea typeface="Arial"/>
                <a:cs typeface="Arial"/>
                <a:sym typeface="Arial"/>
              </a:rPr>
              <a:t>Identification </a:t>
            </a:r>
            <a:endParaRPr dirty="0"/>
          </a:p>
          <a:p>
            <a:pPr marL="228600" lvl="0" indent="-228600" algn="l" rtl="0">
              <a:lnSpc>
                <a:spcPct val="90000"/>
              </a:lnSpc>
              <a:spcBef>
                <a:spcPts val="600"/>
              </a:spcBef>
              <a:spcAft>
                <a:spcPts val="0"/>
              </a:spcAft>
              <a:buClr>
                <a:srgbClr val="7F7F7F"/>
              </a:buClr>
              <a:buSzPts val="3200"/>
              <a:buChar char="•"/>
            </a:pPr>
            <a:r>
              <a:rPr lang="en-US" sz="3200" dirty="0">
                <a:solidFill>
                  <a:srgbClr val="7F7F7F"/>
                </a:solidFill>
                <a:latin typeface="Arial"/>
                <a:ea typeface="Arial"/>
                <a:cs typeface="Arial"/>
                <a:sym typeface="Arial"/>
              </a:rPr>
              <a:t>Placement </a:t>
            </a:r>
            <a:endParaRPr dirty="0"/>
          </a:p>
          <a:p>
            <a:pPr marL="228600" lvl="0" indent="-228600" algn="l" rtl="0">
              <a:lnSpc>
                <a:spcPct val="90000"/>
              </a:lnSpc>
              <a:spcBef>
                <a:spcPts val="600"/>
              </a:spcBef>
              <a:spcAft>
                <a:spcPts val="0"/>
              </a:spcAft>
              <a:buClr>
                <a:srgbClr val="7F7F7F"/>
              </a:buClr>
              <a:buSzPts val="3200"/>
              <a:buChar char="•"/>
            </a:pPr>
            <a:r>
              <a:rPr lang="en-US" sz="3200" dirty="0">
                <a:solidFill>
                  <a:srgbClr val="7F7F7F"/>
                </a:solidFill>
                <a:latin typeface="Arial"/>
                <a:ea typeface="Arial"/>
                <a:cs typeface="Arial"/>
                <a:sym typeface="Arial"/>
              </a:rPr>
              <a:t>English Learner Services </a:t>
            </a:r>
            <a:endParaRPr dirty="0"/>
          </a:p>
          <a:p>
            <a:pPr marL="228600" lvl="0" indent="-228600" algn="l" rtl="0">
              <a:lnSpc>
                <a:spcPct val="90000"/>
              </a:lnSpc>
              <a:spcBef>
                <a:spcPts val="600"/>
              </a:spcBef>
              <a:spcAft>
                <a:spcPts val="0"/>
              </a:spcAft>
              <a:buClr>
                <a:srgbClr val="7F7F7F"/>
              </a:buClr>
              <a:buSzPts val="3200"/>
              <a:buChar char="•"/>
            </a:pPr>
            <a:r>
              <a:rPr lang="en-US" sz="3200" dirty="0">
                <a:solidFill>
                  <a:srgbClr val="7F7F7F"/>
                </a:solidFill>
                <a:latin typeface="Arial"/>
                <a:ea typeface="Arial"/>
                <a:cs typeface="Arial"/>
                <a:sym typeface="Arial"/>
              </a:rPr>
              <a:t>Review and Reclassification </a:t>
            </a:r>
            <a:endParaRPr dirty="0"/>
          </a:p>
          <a:p>
            <a:pPr marL="228600" lvl="0" indent="-228600" algn="l" rtl="0">
              <a:lnSpc>
                <a:spcPct val="90000"/>
              </a:lnSpc>
              <a:spcBef>
                <a:spcPts val="600"/>
              </a:spcBef>
              <a:spcAft>
                <a:spcPts val="0"/>
              </a:spcAft>
              <a:buClr>
                <a:srgbClr val="7F7F7F"/>
              </a:buClr>
              <a:buSzPts val="3200"/>
              <a:buChar char="•"/>
            </a:pPr>
            <a:r>
              <a:rPr lang="en-US" sz="3200" dirty="0">
                <a:solidFill>
                  <a:srgbClr val="7F7F7F"/>
                </a:solidFill>
                <a:latin typeface="Arial"/>
                <a:ea typeface="Arial"/>
                <a:cs typeface="Arial"/>
                <a:sym typeface="Arial"/>
              </a:rPr>
              <a:t>Monitoring and Evaluation</a:t>
            </a:r>
            <a:endParaRPr dirty="0"/>
          </a:p>
        </p:txBody>
      </p:sp>
      <p:sp>
        <p:nvSpPr>
          <p:cNvPr id="533" name="Google Shape;533;p7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1" name="Google Shape;541;p76"/>
          <p:cNvSpPr txBox="1">
            <a:spLocks noGrp="1"/>
          </p:cNvSpPr>
          <p:nvPr>
            <p:ph type="title"/>
          </p:nvPr>
        </p:nvSpPr>
        <p:spPr>
          <a:xfrm>
            <a:off x="0" y="424059"/>
            <a:ext cx="7885913"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Introduction Section Objective</a:t>
            </a:r>
            <a:endParaRPr dirty="0"/>
          </a:p>
        </p:txBody>
      </p:sp>
      <p:sp>
        <p:nvSpPr>
          <p:cNvPr id="540" name="Google Shape;540;p76"/>
          <p:cNvSpPr txBox="1">
            <a:spLocks noGrp="1"/>
          </p:cNvSpPr>
          <p:nvPr>
            <p:ph type="body" idx="1"/>
          </p:nvPr>
        </p:nvSpPr>
        <p:spPr>
          <a:xfrm>
            <a:off x="353961" y="1653254"/>
            <a:ext cx="8332839" cy="44534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3200"/>
              <a:buNone/>
            </a:pPr>
            <a:r>
              <a:rPr lang="en-US" sz="3200" b="1">
                <a:solidFill>
                  <a:srgbClr val="323F4F"/>
                </a:solidFill>
                <a:latin typeface="Arial"/>
                <a:ea typeface="Arial"/>
                <a:cs typeface="Arial"/>
                <a:sym typeface="Arial"/>
              </a:rPr>
              <a:t>Content Objective</a:t>
            </a:r>
            <a:endParaRPr/>
          </a:p>
          <a:p>
            <a:pPr marL="0" lvl="0" indent="0" algn="l" rtl="0">
              <a:lnSpc>
                <a:spcPct val="90000"/>
              </a:lnSpc>
              <a:spcBef>
                <a:spcPts val="1200"/>
              </a:spcBef>
              <a:spcAft>
                <a:spcPts val="0"/>
              </a:spcAft>
              <a:buClr>
                <a:srgbClr val="323F4F"/>
              </a:buClr>
              <a:buSzPts val="3200"/>
              <a:buNone/>
            </a:pPr>
            <a:r>
              <a:rPr lang="en-US" sz="3200">
                <a:solidFill>
                  <a:srgbClr val="323F4F"/>
                </a:solidFill>
                <a:latin typeface="Arial"/>
                <a:ea typeface="Arial"/>
                <a:cs typeface="Arial"/>
                <a:sym typeface="Arial"/>
              </a:rPr>
              <a:t>We will be able to analyze the purpose, membership, and responsibilities of the language proficiency assessment committee (LPAC) and the organization of the framework and resources that support it.</a:t>
            </a:r>
            <a:endParaRPr/>
          </a:p>
          <a:p>
            <a:pPr marL="228600" lvl="0" indent="0" algn="l" rtl="0">
              <a:lnSpc>
                <a:spcPct val="90000"/>
              </a:lnSpc>
              <a:spcBef>
                <a:spcPts val="1200"/>
              </a:spcBef>
              <a:spcAft>
                <a:spcPts val="0"/>
              </a:spcAft>
              <a:buClr>
                <a:schemeClr val="dk1"/>
              </a:buClr>
              <a:buSzPts val="3600"/>
              <a:buFont typeface="Arial"/>
              <a:buNone/>
            </a:pPr>
            <a:endParaRPr sz="3600">
              <a:solidFill>
                <a:srgbClr val="323F4F"/>
              </a:solidFill>
              <a:latin typeface="Arial"/>
              <a:ea typeface="Arial"/>
              <a:cs typeface="Arial"/>
              <a:sym typeface="Arial"/>
            </a:endParaRPr>
          </a:p>
        </p:txBody>
      </p:sp>
      <p:sp>
        <p:nvSpPr>
          <p:cNvPr id="542" name="Google Shape;542;p7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14</a:t>
            </a:fld>
            <a:endParaRPr sz="12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0" name="Google Shape;550;p77"/>
          <p:cNvSpPr txBox="1">
            <a:spLocks noGrp="1"/>
          </p:cNvSpPr>
          <p:nvPr>
            <p:ph type="title"/>
          </p:nvPr>
        </p:nvSpPr>
        <p:spPr>
          <a:xfrm>
            <a:off x="130941" y="434260"/>
            <a:ext cx="7798583" cy="7921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TAC Ch. 89 LPAC Establishment</a:t>
            </a:r>
            <a:endParaRPr dirty="0"/>
          </a:p>
        </p:txBody>
      </p:sp>
      <p:sp>
        <p:nvSpPr>
          <p:cNvPr id="549" name="Google Shape;549;p77"/>
          <p:cNvSpPr txBox="1">
            <a:spLocks noGrp="1"/>
          </p:cNvSpPr>
          <p:nvPr>
            <p:ph type="body" idx="1"/>
          </p:nvPr>
        </p:nvSpPr>
        <p:spPr>
          <a:xfrm>
            <a:off x="353961" y="1608651"/>
            <a:ext cx="7913739" cy="451162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3200"/>
              <a:buChar char="•"/>
            </a:pPr>
            <a:r>
              <a:rPr lang="en-US" sz="3200">
                <a:solidFill>
                  <a:srgbClr val="323F4F"/>
                </a:solidFill>
                <a:latin typeface="Arial"/>
                <a:ea typeface="Arial"/>
                <a:cs typeface="Arial"/>
                <a:sym typeface="Arial"/>
              </a:rPr>
              <a:t>LPAC Policy and Training</a:t>
            </a:r>
            <a:endParaRPr/>
          </a:p>
          <a:p>
            <a:pPr marL="228600" lvl="0" indent="-228600" algn="l" rtl="0">
              <a:lnSpc>
                <a:spcPct val="90000"/>
              </a:lnSpc>
              <a:spcBef>
                <a:spcPts val="1000"/>
              </a:spcBef>
              <a:spcAft>
                <a:spcPts val="0"/>
              </a:spcAft>
              <a:buClr>
                <a:srgbClr val="323F4F"/>
              </a:buClr>
              <a:buSzPts val="3200"/>
              <a:buChar char="•"/>
            </a:pPr>
            <a:r>
              <a:rPr lang="en-US" sz="3200">
                <a:solidFill>
                  <a:srgbClr val="323F4F"/>
                </a:solidFill>
                <a:latin typeface="Arial"/>
                <a:ea typeface="Arial"/>
                <a:cs typeface="Arial"/>
                <a:sym typeface="Arial"/>
              </a:rPr>
              <a:t>LPAC Membership</a:t>
            </a:r>
            <a:endParaRPr/>
          </a:p>
          <a:p>
            <a:pPr marL="228600" lvl="0" indent="-228600" algn="l" rtl="0">
              <a:lnSpc>
                <a:spcPct val="90000"/>
              </a:lnSpc>
              <a:spcBef>
                <a:spcPts val="1000"/>
              </a:spcBef>
              <a:spcAft>
                <a:spcPts val="0"/>
              </a:spcAft>
              <a:buClr>
                <a:srgbClr val="323F4F"/>
              </a:buClr>
              <a:buSzPts val="3200"/>
              <a:buChar char="•"/>
            </a:pPr>
            <a:r>
              <a:rPr lang="en-US" sz="3200">
                <a:solidFill>
                  <a:srgbClr val="323F4F"/>
                </a:solidFill>
                <a:latin typeface="Arial"/>
                <a:ea typeface="Arial"/>
                <a:cs typeface="Arial"/>
                <a:sym typeface="Arial"/>
              </a:rPr>
              <a:t>LPAC Requirements</a:t>
            </a:r>
            <a:endParaRPr/>
          </a:p>
          <a:p>
            <a:pPr marL="228600" lvl="0" indent="-228600" algn="l" rtl="0">
              <a:lnSpc>
                <a:spcPct val="90000"/>
              </a:lnSpc>
              <a:spcBef>
                <a:spcPts val="1000"/>
              </a:spcBef>
              <a:spcAft>
                <a:spcPts val="0"/>
              </a:spcAft>
              <a:buClr>
                <a:srgbClr val="323F4F"/>
              </a:buClr>
              <a:buSzPts val="3200"/>
              <a:buChar char="•"/>
            </a:pPr>
            <a:r>
              <a:rPr lang="en-US" sz="3200">
                <a:solidFill>
                  <a:srgbClr val="323F4F"/>
                </a:solidFill>
                <a:latin typeface="Arial"/>
                <a:ea typeface="Arial"/>
                <a:cs typeface="Arial"/>
                <a:sym typeface="Arial"/>
              </a:rPr>
              <a:t>Required LPAC Meetings</a:t>
            </a:r>
            <a:endParaRPr/>
          </a:p>
          <a:p>
            <a:pPr marL="228600" lvl="0" indent="-228600" algn="l" rtl="0">
              <a:lnSpc>
                <a:spcPct val="90000"/>
              </a:lnSpc>
              <a:spcBef>
                <a:spcPts val="1000"/>
              </a:spcBef>
              <a:spcAft>
                <a:spcPts val="0"/>
              </a:spcAft>
              <a:buClr>
                <a:srgbClr val="323F4F"/>
              </a:buClr>
              <a:buSzPts val="3200"/>
              <a:buChar char="•"/>
            </a:pPr>
            <a:r>
              <a:rPr lang="en-US" sz="3200">
                <a:solidFill>
                  <a:srgbClr val="323F4F"/>
                </a:solidFill>
                <a:latin typeface="Arial"/>
                <a:ea typeface="Arial"/>
                <a:cs typeface="Arial"/>
                <a:sym typeface="Arial"/>
              </a:rPr>
              <a:t>Required English Learner Documentation</a:t>
            </a:r>
            <a:endParaRPr/>
          </a:p>
          <a:p>
            <a:pPr marL="0" lvl="0" indent="0" algn="l" rtl="0">
              <a:lnSpc>
                <a:spcPct val="90000"/>
              </a:lnSpc>
              <a:spcBef>
                <a:spcPts val="1000"/>
              </a:spcBef>
              <a:spcAft>
                <a:spcPts val="0"/>
              </a:spcAft>
              <a:buClr>
                <a:schemeClr val="dk1"/>
              </a:buClr>
              <a:buSzPts val="3600"/>
              <a:buNone/>
            </a:pPr>
            <a:endParaRPr sz="3600">
              <a:solidFill>
                <a:srgbClr val="323F4F"/>
              </a:solidFill>
              <a:latin typeface="Arial"/>
              <a:ea typeface="Arial"/>
              <a:cs typeface="Arial"/>
              <a:sym typeface="Arial"/>
            </a:endParaRPr>
          </a:p>
        </p:txBody>
      </p:sp>
      <p:sp>
        <p:nvSpPr>
          <p:cNvPr id="551" name="Google Shape;551;p7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9" name="Google Shape;559;p78"/>
          <p:cNvSpPr txBox="1">
            <a:spLocks noGrp="1"/>
          </p:cNvSpPr>
          <p:nvPr>
            <p:ph type="title"/>
          </p:nvPr>
        </p:nvSpPr>
        <p:spPr>
          <a:xfrm>
            <a:off x="101086" y="437106"/>
            <a:ext cx="7881438"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Policy and Training</a:t>
            </a:r>
            <a:endParaRPr dirty="0"/>
          </a:p>
        </p:txBody>
      </p:sp>
      <p:sp>
        <p:nvSpPr>
          <p:cNvPr id="558" name="Google Shape;558;p78"/>
          <p:cNvSpPr txBox="1">
            <a:spLocks noGrp="1"/>
          </p:cNvSpPr>
          <p:nvPr>
            <p:ph type="body" idx="1"/>
          </p:nvPr>
        </p:nvSpPr>
        <p:spPr>
          <a:xfrm>
            <a:off x="368710" y="1787072"/>
            <a:ext cx="8318090" cy="439256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3200"/>
              <a:buChar char="•"/>
            </a:pPr>
            <a:r>
              <a:rPr lang="en-US" sz="3200">
                <a:solidFill>
                  <a:srgbClr val="323F4F"/>
                </a:solidFill>
                <a:latin typeface="Arial"/>
                <a:ea typeface="Arial"/>
                <a:cs typeface="Arial"/>
                <a:sym typeface="Arial"/>
              </a:rPr>
              <a:t>School districts shall by local board policy establish and operate a language proficiency assessment committee. The school district shall have on file policy and procedures for the selection, appointment, and training of members of the language proficiency assessment committee(s).</a:t>
            </a:r>
            <a:endParaRPr/>
          </a:p>
        </p:txBody>
      </p:sp>
      <p:sp>
        <p:nvSpPr>
          <p:cNvPr id="560" name="Google Shape;560;p7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16</a:t>
            </a:fld>
            <a:endParaRPr>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79"/>
          <p:cNvSpPr txBox="1">
            <a:spLocks noGrp="1"/>
          </p:cNvSpPr>
          <p:nvPr>
            <p:ph type="title"/>
          </p:nvPr>
        </p:nvSpPr>
        <p:spPr>
          <a:xfrm>
            <a:off x="175542" y="501385"/>
            <a:ext cx="789618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Membership</a:t>
            </a:r>
            <a:endParaRPr dirty="0"/>
          </a:p>
        </p:txBody>
      </p:sp>
      <p:sp>
        <p:nvSpPr>
          <p:cNvPr id="567" name="Google Shape;567;p79"/>
          <p:cNvSpPr txBox="1">
            <a:spLocks noGrp="1"/>
          </p:cNvSpPr>
          <p:nvPr>
            <p:ph type="body" idx="1"/>
          </p:nvPr>
        </p:nvSpPr>
        <p:spPr>
          <a:xfrm>
            <a:off x="175542" y="1474839"/>
            <a:ext cx="8700829" cy="458978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400"/>
              <a:buChar char="•"/>
            </a:pPr>
            <a:r>
              <a:rPr lang="en-US" sz="2400">
                <a:solidFill>
                  <a:srgbClr val="323F4F"/>
                </a:solidFill>
                <a:latin typeface="Arial"/>
                <a:ea typeface="Arial"/>
                <a:cs typeface="Arial"/>
                <a:sym typeface="Arial"/>
              </a:rPr>
              <a:t>The LPAC shall include</a:t>
            </a:r>
            <a:endParaRPr/>
          </a:p>
          <a:p>
            <a:pPr marL="685800" lvl="1" indent="-228600" algn="l" rtl="0">
              <a:lnSpc>
                <a:spcPct val="90000"/>
              </a:lnSpc>
              <a:spcBef>
                <a:spcPts val="1200"/>
              </a:spcBef>
              <a:spcAft>
                <a:spcPts val="0"/>
              </a:spcAft>
              <a:buClr>
                <a:srgbClr val="323F4F"/>
              </a:buClr>
              <a:buSzPts val="2000"/>
              <a:buFont typeface="Courier New"/>
              <a:buChar char="o"/>
            </a:pPr>
            <a:r>
              <a:rPr lang="en-US" sz="2000">
                <a:solidFill>
                  <a:srgbClr val="323F4F"/>
                </a:solidFill>
                <a:latin typeface="Arial"/>
                <a:ea typeface="Arial"/>
                <a:cs typeface="Arial"/>
                <a:sym typeface="Arial"/>
              </a:rPr>
              <a:t>an appropriately </a:t>
            </a:r>
            <a:r>
              <a:rPr lang="en-US" sz="2000" b="1">
                <a:solidFill>
                  <a:srgbClr val="323F4F"/>
                </a:solidFill>
                <a:latin typeface="Arial"/>
                <a:ea typeface="Arial"/>
                <a:cs typeface="Arial"/>
                <a:sym typeface="Arial"/>
              </a:rPr>
              <a:t>certified bilingual educator </a:t>
            </a:r>
            <a:r>
              <a:rPr lang="en-US" sz="2000">
                <a:solidFill>
                  <a:srgbClr val="323F4F"/>
                </a:solidFill>
                <a:latin typeface="Arial"/>
                <a:ea typeface="Arial"/>
                <a:cs typeface="Arial"/>
                <a:sym typeface="Arial"/>
              </a:rPr>
              <a:t>(for students served through a bilingual education program), and/or an appropriately </a:t>
            </a:r>
            <a:r>
              <a:rPr lang="en-US" sz="2000" b="1">
                <a:solidFill>
                  <a:srgbClr val="323F4F"/>
                </a:solidFill>
                <a:latin typeface="Arial"/>
                <a:ea typeface="Arial"/>
                <a:cs typeface="Arial"/>
                <a:sym typeface="Arial"/>
              </a:rPr>
              <a:t>certified ESL educator</a:t>
            </a:r>
            <a:r>
              <a:rPr lang="en-US" sz="2000">
                <a:solidFill>
                  <a:srgbClr val="323F4F"/>
                </a:solidFill>
                <a:latin typeface="Arial"/>
                <a:ea typeface="Arial"/>
                <a:cs typeface="Arial"/>
                <a:sym typeface="Arial"/>
              </a:rPr>
              <a:t> (for students served through an ESL program), </a:t>
            </a:r>
            <a:endParaRPr/>
          </a:p>
          <a:p>
            <a:pPr marL="685800" lvl="1" indent="-228600" algn="l" rtl="0">
              <a:lnSpc>
                <a:spcPct val="90000"/>
              </a:lnSpc>
              <a:spcBef>
                <a:spcPts val="1200"/>
              </a:spcBef>
              <a:spcAft>
                <a:spcPts val="0"/>
              </a:spcAft>
              <a:buClr>
                <a:srgbClr val="323F4F"/>
              </a:buClr>
              <a:buSzPts val="2000"/>
              <a:buFont typeface="Courier New"/>
              <a:buChar char="o"/>
            </a:pPr>
            <a:r>
              <a:rPr lang="en-US" sz="2000">
                <a:solidFill>
                  <a:srgbClr val="323F4F"/>
                </a:solidFill>
                <a:latin typeface="Arial"/>
                <a:ea typeface="Arial"/>
                <a:cs typeface="Arial"/>
                <a:sym typeface="Arial"/>
              </a:rPr>
              <a:t>a </a:t>
            </a:r>
            <a:r>
              <a:rPr lang="en-US" sz="2000" b="1">
                <a:solidFill>
                  <a:srgbClr val="323F4F"/>
                </a:solidFill>
                <a:latin typeface="Arial"/>
                <a:ea typeface="Arial"/>
                <a:cs typeface="Arial"/>
                <a:sym typeface="Arial"/>
              </a:rPr>
              <a:t>parent or guardian </a:t>
            </a:r>
            <a:r>
              <a:rPr lang="en-US" sz="2000">
                <a:solidFill>
                  <a:srgbClr val="323F4F"/>
                </a:solidFill>
                <a:latin typeface="Arial"/>
                <a:ea typeface="Arial"/>
                <a:cs typeface="Arial"/>
                <a:sym typeface="Arial"/>
              </a:rPr>
              <a:t>of an English learner participating in a bilingual or ESL program, and </a:t>
            </a:r>
            <a:endParaRPr/>
          </a:p>
          <a:p>
            <a:pPr marL="685800" lvl="1" indent="-228600" algn="l" rtl="0">
              <a:lnSpc>
                <a:spcPct val="90000"/>
              </a:lnSpc>
              <a:spcBef>
                <a:spcPts val="1200"/>
              </a:spcBef>
              <a:spcAft>
                <a:spcPts val="0"/>
              </a:spcAft>
              <a:buClr>
                <a:srgbClr val="323F4F"/>
              </a:buClr>
              <a:buSzPts val="2000"/>
              <a:buFont typeface="Courier New"/>
              <a:buChar char="o"/>
            </a:pPr>
            <a:r>
              <a:rPr lang="en-US" sz="2000">
                <a:solidFill>
                  <a:srgbClr val="323F4F"/>
                </a:solidFill>
                <a:latin typeface="Arial"/>
                <a:ea typeface="Arial"/>
                <a:cs typeface="Arial"/>
                <a:sym typeface="Arial"/>
              </a:rPr>
              <a:t>a </a:t>
            </a:r>
            <a:r>
              <a:rPr lang="en-US" sz="2000" b="1">
                <a:solidFill>
                  <a:srgbClr val="323F4F"/>
                </a:solidFill>
                <a:latin typeface="Arial"/>
                <a:ea typeface="Arial"/>
                <a:cs typeface="Arial"/>
                <a:sym typeface="Arial"/>
              </a:rPr>
              <a:t>campus administrator</a:t>
            </a:r>
            <a:r>
              <a:rPr lang="en-US" sz="2000">
                <a:solidFill>
                  <a:srgbClr val="323F4F"/>
                </a:solidFill>
                <a:latin typeface="Arial"/>
                <a:ea typeface="Arial"/>
                <a:cs typeface="Arial"/>
                <a:sym typeface="Arial"/>
              </a:rPr>
              <a:t> in accordance with Texas Education Code (TEC), §29.063.</a:t>
            </a:r>
            <a:endParaRPr/>
          </a:p>
          <a:p>
            <a:pPr marL="228600" lvl="0" indent="-228600" algn="l" rtl="0">
              <a:lnSpc>
                <a:spcPct val="90000"/>
              </a:lnSpc>
              <a:spcBef>
                <a:spcPts val="1200"/>
              </a:spcBef>
              <a:spcAft>
                <a:spcPts val="0"/>
              </a:spcAft>
              <a:buClr>
                <a:srgbClr val="323F4F"/>
              </a:buClr>
              <a:buSzPts val="2200"/>
              <a:buChar char="•"/>
            </a:pPr>
            <a:r>
              <a:rPr lang="en-US" sz="2200">
                <a:solidFill>
                  <a:srgbClr val="323F4F"/>
                </a:solidFill>
                <a:latin typeface="Arial"/>
                <a:ea typeface="Arial"/>
                <a:cs typeface="Arial"/>
                <a:sym typeface="Arial"/>
              </a:rPr>
              <a:t>In addition to the three required members of the LPAC, the school district may add other trained members to the committee. </a:t>
            </a:r>
            <a:endParaRPr/>
          </a:p>
          <a:p>
            <a:pPr marL="228600" lvl="0" indent="-228600" algn="l" rtl="0">
              <a:lnSpc>
                <a:spcPct val="90000"/>
              </a:lnSpc>
              <a:spcBef>
                <a:spcPts val="1200"/>
              </a:spcBef>
              <a:spcAft>
                <a:spcPts val="0"/>
              </a:spcAft>
              <a:buClr>
                <a:srgbClr val="323F4F"/>
              </a:buClr>
              <a:buSzPts val="2200"/>
              <a:buChar char="•"/>
            </a:pPr>
            <a:r>
              <a:rPr lang="en-US" sz="2200">
                <a:solidFill>
                  <a:srgbClr val="323F4F"/>
                </a:solidFill>
                <a:latin typeface="Arial"/>
                <a:ea typeface="Arial"/>
                <a:cs typeface="Arial"/>
                <a:sym typeface="Arial"/>
              </a:rPr>
              <a:t>No parent or guardian serving on the LPAC shall be an employee </a:t>
            </a:r>
            <a:r>
              <a:rPr lang="en-US" sz="2200">
                <a:solidFill>
                  <a:srgbClr val="1F3864"/>
                </a:solidFill>
                <a:latin typeface="Arial"/>
                <a:ea typeface="Arial"/>
                <a:cs typeface="Arial"/>
                <a:sym typeface="Arial"/>
              </a:rPr>
              <a:t>or a third party employee providing any services to the school district.</a:t>
            </a:r>
            <a:endParaRPr/>
          </a:p>
        </p:txBody>
      </p:sp>
      <p:sp>
        <p:nvSpPr>
          <p:cNvPr id="569" name="Google Shape;569;p7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7" name="Google Shape;577;p80"/>
          <p:cNvSpPr txBox="1">
            <a:spLocks noGrp="1"/>
          </p:cNvSpPr>
          <p:nvPr>
            <p:ph type="title"/>
          </p:nvPr>
        </p:nvSpPr>
        <p:spPr>
          <a:xfrm>
            <a:off x="142496" y="459408"/>
            <a:ext cx="7906934"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Membership </a:t>
            </a:r>
            <a:endParaRPr dirty="0"/>
          </a:p>
        </p:txBody>
      </p:sp>
      <p:sp>
        <p:nvSpPr>
          <p:cNvPr id="586" name="Google Shape;586;p80"/>
          <p:cNvSpPr txBox="1"/>
          <p:nvPr/>
        </p:nvSpPr>
        <p:spPr>
          <a:xfrm>
            <a:off x="343214" y="1752965"/>
            <a:ext cx="2928938" cy="769441"/>
          </a:xfrm>
          <a:prstGeom prst="rect">
            <a:avLst/>
          </a:prstGeom>
          <a:solidFill>
            <a:schemeClr val="lt1"/>
          </a:solidFill>
          <a:ln w="9525" cap="flat" cmpd="sng">
            <a:solidFill>
              <a:srgbClr val="323F4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323F4F"/>
                </a:solidFill>
                <a:latin typeface="Arial"/>
                <a:ea typeface="Arial"/>
                <a:cs typeface="Arial"/>
                <a:sym typeface="Arial"/>
              </a:rPr>
              <a:t>The </a:t>
            </a:r>
            <a:r>
              <a:rPr lang="en-US" sz="2200" b="1">
                <a:solidFill>
                  <a:srgbClr val="323F4F"/>
                </a:solidFill>
                <a:latin typeface="Arial"/>
                <a:ea typeface="Arial"/>
                <a:cs typeface="Arial"/>
                <a:sym typeface="Arial"/>
              </a:rPr>
              <a:t>bilingual LPAC </a:t>
            </a:r>
            <a:r>
              <a:rPr lang="en-US" sz="2200">
                <a:solidFill>
                  <a:srgbClr val="323F4F"/>
                </a:solidFill>
                <a:latin typeface="Arial"/>
                <a:ea typeface="Arial"/>
                <a:cs typeface="Arial"/>
                <a:sym typeface="Arial"/>
              </a:rPr>
              <a:t>is composed of a</a:t>
            </a:r>
            <a:endParaRPr/>
          </a:p>
        </p:txBody>
      </p:sp>
      <p:cxnSp>
        <p:nvCxnSpPr>
          <p:cNvPr id="584" name="Google Shape;584;p80">
            <a:extLst>
              <a:ext uri="{C183D7F6-B498-43B3-948B-1728B52AA6E4}">
                <adec:decorative xmlns:adec="http://schemas.microsoft.com/office/drawing/2017/decorative" val="1"/>
              </a:ext>
            </a:extLst>
          </p:cNvPr>
          <p:cNvCxnSpPr/>
          <p:nvPr/>
        </p:nvCxnSpPr>
        <p:spPr>
          <a:xfrm flipH="1">
            <a:off x="806687" y="2414238"/>
            <a:ext cx="22068" cy="2603783"/>
          </a:xfrm>
          <a:prstGeom prst="straightConnector1">
            <a:avLst/>
          </a:prstGeom>
          <a:noFill/>
          <a:ln w="44450" cap="flat" cmpd="sng">
            <a:solidFill>
              <a:srgbClr val="323F4F"/>
            </a:solidFill>
            <a:prstDash val="solid"/>
            <a:miter lim="800000"/>
            <a:headEnd type="none" w="sm" len="sm"/>
            <a:tailEnd type="triangle" w="med" len="med"/>
          </a:ln>
        </p:spPr>
      </p:cxnSp>
      <p:cxnSp>
        <p:nvCxnSpPr>
          <p:cNvPr id="585" name="Google Shape;585;p80">
            <a:extLst>
              <a:ext uri="{C183D7F6-B498-43B3-948B-1728B52AA6E4}">
                <adec:decorative xmlns:adec="http://schemas.microsoft.com/office/drawing/2017/decorative" val="1"/>
              </a:ext>
            </a:extLst>
          </p:cNvPr>
          <p:cNvCxnSpPr>
            <a:stCxn id="586" idx="2"/>
          </p:cNvCxnSpPr>
          <p:nvPr/>
        </p:nvCxnSpPr>
        <p:spPr>
          <a:xfrm>
            <a:off x="1807683" y="2522406"/>
            <a:ext cx="339300" cy="1029900"/>
          </a:xfrm>
          <a:prstGeom prst="straightConnector1">
            <a:avLst/>
          </a:prstGeom>
          <a:noFill/>
          <a:ln w="44450" cap="flat" cmpd="sng">
            <a:solidFill>
              <a:srgbClr val="323F4F"/>
            </a:solidFill>
            <a:prstDash val="solid"/>
            <a:miter lim="800000"/>
            <a:headEnd type="none" w="sm" len="sm"/>
            <a:tailEnd type="triangle" w="med" len="med"/>
          </a:ln>
        </p:spPr>
      </p:cxnSp>
      <p:cxnSp>
        <p:nvCxnSpPr>
          <p:cNvPr id="582" name="Google Shape;582;p80">
            <a:extLst>
              <a:ext uri="{C183D7F6-B498-43B3-948B-1728B52AA6E4}">
                <adec:decorative xmlns:adec="http://schemas.microsoft.com/office/drawing/2017/decorative" val="1"/>
              </a:ext>
            </a:extLst>
          </p:cNvPr>
          <p:cNvCxnSpPr/>
          <p:nvPr/>
        </p:nvCxnSpPr>
        <p:spPr>
          <a:xfrm>
            <a:off x="2640341" y="2409956"/>
            <a:ext cx="363327" cy="432802"/>
          </a:xfrm>
          <a:prstGeom prst="straightConnector1">
            <a:avLst/>
          </a:prstGeom>
          <a:noFill/>
          <a:ln w="44450" cap="flat" cmpd="sng">
            <a:solidFill>
              <a:srgbClr val="323F4F"/>
            </a:solidFill>
            <a:prstDash val="solid"/>
            <a:miter lim="800000"/>
            <a:headEnd type="none" w="sm" len="sm"/>
            <a:tailEnd type="triangle" w="med" len="med"/>
          </a:ln>
        </p:spPr>
      </p:cxnSp>
      <p:sp>
        <p:nvSpPr>
          <p:cNvPr id="588" name="Google Shape;588;p80"/>
          <p:cNvSpPr txBox="1"/>
          <p:nvPr/>
        </p:nvSpPr>
        <p:spPr>
          <a:xfrm>
            <a:off x="5742872" y="1752965"/>
            <a:ext cx="2928938" cy="769441"/>
          </a:xfrm>
          <a:prstGeom prst="rect">
            <a:avLst/>
          </a:prstGeom>
          <a:solidFill>
            <a:schemeClr val="lt1"/>
          </a:solidFill>
          <a:ln w="9525" cap="flat" cmpd="sng">
            <a:solidFill>
              <a:srgbClr val="323F4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323F4F"/>
                </a:solidFill>
                <a:latin typeface="Arial"/>
                <a:ea typeface="Arial"/>
                <a:cs typeface="Arial"/>
                <a:sym typeface="Arial"/>
              </a:rPr>
              <a:t>The </a:t>
            </a:r>
            <a:r>
              <a:rPr lang="en-US" sz="2200" b="1">
                <a:solidFill>
                  <a:srgbClr val="323F4F"/>
                </a:solidFill>
                <a:latin typeface="Arial"/>
                <a:ea typeface="Arial"/>
                <a:cs typeface="Arial"/>
                <a:sym typeface="Arial"/>
              </a:rPr>
              <a:t>ESL</a:t>
            </a:r>
            <a:r>
              <a:rPr lang="en-US" sz="2200">
                <a:solidFill>
                  <a:srgbClr val="323F4F"/>
                </a:solidFill>
                <a:latin typeface="Arial"/>
                <a:ea typeface="Arial"/>
                <a:cs typeface="Arial"/>
                <a:sym typeface="Arial"/>
              </a:rPr>
              <a:t> </a:t>
            </a:r>
            <a:r>
              <a:rPr lang="en-US" sz="2200" b="1">
                <a:solidFill>
                  <a:srgbClr val="323F4F"/>
                </a:solidFill>
                <a:latin typeface="Arial"/>
                <a:ea typeface="Arial"/>
                <a:cs typeface="Arial"/>
                <a:sym typeface="Arial"/>
              </a:rPr>
              <a:t>LPAC </a:t>
            </a:r>
            <a:r>
              <a:rPr lang="en-US" sz="2200">
                <a:solidFill>
                  <a:srgbClr val="323F4F"/>
                </a:solidFill>
                <a:latin typeface="Arial"/>
                <a:ea typeface="Arial"/>
                <a:cs typeface="Arial"/>
                <a:sym typeface="Arial"/>
              </a:rPr>
              <a:t>is composed of a</a:t>
            </a:r>
            <a:endParaRPr/>
          </a:p>
        </p:txBody>
      </p:sp>
      <p:cxnSp>
        <p:nvCxnSpPr>
          <p:cNvPr id="583" name="Google Shape;583;p80">
            <a:extLst>
              <a:ext uri="{C183D7F6-B498-43B3-948B-1728B52AA6E4}">
                <adec:decorative xmlns:adec="http://schemas.microsoft.com/office/drawing/2017/decorative" val="1"/>
              </a:ext>
            </a:extLst>
          </p:cNvPr>
          <p:cNvCxnSpPr/>
          <p:nvPr/>
        </p:nvCxnSpPr>
        <p:spPr>
          <a:xfrm>
            <a:off x="8107519" y="2522406"/>
            <a:ext cx="1" cy="2495615"/>
          </a:xfrm>
          <a:prstGeom prst="straightConnector1">
            <a:avLst/>
          </a:prstGeom>
          <a:noFill/>
          <a:ln w="44450" cap="flat" cmpd="sng">
            <a:solidFill>
              <a:srgbClr val="323F4F"/>
            </a:solidFill>
            <a:prstDash val="solid"/>
            <a:miter lim="800000"/>
            <a:headEnd type="none" w="sm" len="sm"/>
            <a:tailEnd type="triangle" w="med" len="med"/>
          </a:ln>
        </p:spPr>
      </p:cxnSp>
      <p:cxnSp>
        <p:nvCxnSpPr>
          <p:cNvPr id="587" name="Google Shape;587;p80">
            <a:extLst>
              <a:ext uri="{C183D7F6-B498-43B3-948B-1728B52AA6E4}">
                <adec:decorative xmlns:adec="http://schemas.microsoft.com/office/drawing/2017/decorative" val="1"/>
              </a:ext>
            </a:extLst>
          </p:cNvPr>
          <p:cNvCxnSpPr>
            <a:stCxn id="588" idx="2"/>
          </p:cNvCxnSpPr>
          <p:nvPr/>
        </p:nvCxnSpPr>
        <p:spPr>
          <a:xfrm flipH="1">
            <a:off x="6799641" y="2522406"/>
            <a:ext cx="407700" cy="1023300"/>
          </a:xfrm>
          <a:prstGeom prst="straightConnector1">
            <a:avLst/>
          </a:prstGeom>
          <a:noFill/>
          <a:ln w="44450" cap="flat" cmpd="sng">
            <a:solidFill>
              <a:srgbClr val="323F4F"/>
            </a:solidFill>
            <a:prstDash val="solid"/>
            <a:miter lim="800000"/>
            <a:headEnd type="none" w="sm" len="sm"/>
            <a:tailEnd type="triangle" w="med" len="med"/>
          </a:ln>
        </p:spPr>
      </p:cxnSp>
      <p:cxnSp>
        <p:nvCxnSpPr>
          <p:cNvPr id="589" name="Google Shape;589;p80">
            <a:extLst>
              <a:ext uri="{C183D7F6-B498-43B3-948B-1728B52AA6E4}">
                <adec:decorative xmlns:adec="http://schemas.microsoft.com/office/drawing/2017/decorative" val="1"/>
              </a:ext>
            </a:extLst>
          </p:cNvPr>
          <p:cNvCxnSpPr/>
          <p:nvPr/>
        </p:nvCxnSpPr>
        <p:spPr>
          <a:xfrm flipH="1">
            <a:off x="5932607" y="2522406"/>
            <a:ext cx="376106" cy="320352"/>
          </a:xfrm>
          <a:prstGeom prst="straightConnector1">
            <a:avLst/>
          </a:prstGeom>
          <a:noFill/>
          <a:ln w="44450" cap="flat" cmpd="sng">
            <a:solidFill>
              <a:srgbClr val="323F4F"/>
            </a:solidFill>
            <a:prstDash val="solid"/>
            <a:miter lim="800000"/>
            <a:headEnd type="none" w="sm" len="sm"/>
            <a:tailEnd type="triangle" w="med" len="med"/>
          </a:ln>
        </p:spPr>
      </p:cxnSp>
      <p:sp>
        <p:nvSpPr>
          <p:cNvPr id="580" name="Google Shape;580;p80"/>
          <p:cNvSpPr txBox="1"/>
          <p:nvPr/>
        </p:nvSpPr>
        <p:spPr>
          <a:xfrm>
            <a:off x="3003668" y="2842758"/>
            <a:ext cx="2928938" cy="656991"/>
          </a:xfrm>
          <a:prstGeom prst="rect">
            <a:avLst/>
          </a:prstGeom>
          <a:noFill/>
          <a:ln w="9525" cap="flat" cmpd="sng">
            <a:solidFill>
              <a:srgbClr val="323F4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a:solidFill>
                  <a:srgbClr val="323F4F"/>
                </a:solidFill>
                <a:latin typeface="Arial"/>
                <a:ea typeface="Arial"/>
                <a:cs typeface="Arial"/>
                <a:sym typeface="Arial"/>
              </a:rPr>
              <a:t>campus administrator,</a:t>
            </a:r>
            <a:endParaRPr/>
          </a:p>
        </p:txBody>
      </p:sp>
      <p:sp>
        <p:nvSpPr>
          <p:cNvPr id="581" name="Google Shape;581;p80"/>
          <p:cNvSpPr txBox="1"/>
          <p:nvPr/>
        </p:nvSpPr>
        <p:spPr>
          <a:xfrm>
            <a:off x="2136625" y="3552268"/>
            <a:ext cx="4663024" cy="1107996"/>
          </a:xfrm>
          <a:prstGeom prst="rect">
            <a:avLst/>
          </a:prstGeom>
          <a:noFill/>
          <a:ln w="9525" cap="flat" cmpd="sng">
            <a:solidFill>
              <a:srgbClr val="323F4F"/>
            </a:solidFill>
            <a:prstDash val="solid"/>
            <a:round/>
            <a:headEnd type="none" w="sm" len="sm"/>
            <a:tailEnd type="none" w="sm" len="sm"/>
          </a:ln>
        </p:spPr>
        <p:txBody>
          <a:bodyPr spcFirstLastPara="1" wrap="square" lIns="91425" tIns="45700" rIns="91425" bIns="45700" anchor="t" anchorCtr="0">
            <a:noAutofit/>
          </a:bodyPr>
          <a:lstStyle/>
          <a:p>
            <a:pPr marL="180975" marR="0" lvl="1" indent="0" algn="ctr" rtl="0">
              <a:spcBef>
                <a:spcPts val="0"/>
              </a:spcBef>
              <a:spcAft>
                <a:spcPts val="0"/>
              </a:spcAft>
              <a:buNone/>
            </a:pPr>
            <a:r>
              <a:rPr lang="en-US" sz="2200" b="0" i="0" u="none" strike="noStrike" cap="none">
                <a:solidFill>
                  <a:srgbClr val="323F4F"/>
                </a:solidFill>
                <a:latin typeface="Arial"/>
                <a:ea typeface="Arial"/>
                <a:cs typeface="Arial"/>
                <a:sym typeface="Arial"/>
              </a:rPr>
              <a:t>Parent or guardian of a current English learner participating in a bilingual or ESL program, and</a:t>
            </a:r>
            <a:endParaRPr/>
          </a:p>
        </p:txBody>
      </p:sp>
      <p:sp>
        <p:nvSpPr>
          <p:cNvPr id="576" name="Google Shape;576;p80"/>
          <p:cNvSpPr txBox="1"/>
          <p:nvPr/>
        </p:nvSpPr>
        <p:spPr>
          <a:xfrm>
            <a:off x="343214" y="5027428"/>
            <a:ext cx="3854189" cy="1107996"/>
          </a:xfrm>
          <a:prstGeom prst="rect">
            <a:avLst/>
          </a:prstGeom>
          <a:noFill/>
          <a:ln w="9525" cap="flat" cmpd="sng">
            <a:solidFill>
              <a:srgbClr val="323F4F"/>
            </a:solidFill>
            <a:prstDash val="solid"/>
            <a:round/>
            <a:headEnd type="none" w="sm" len="sm"/>
            <a:tailEnd type="none" w="sm" len="sm"/>
          </a:ln>
        </p:spPr>
        <p:txBody>
          <a:bodyPr spcFirstLastPara="1" wrap="square" lIns="91425" tIns="45700" rIns="91425" bIns="45700" anchor="t" anchorCtr="0">
            <a:noAutofit/>
          </a:bodyPr>
          <a:lstStyle/>
          <a:p>
            <a:pPr marL="180975" marR="0" lvl="1" indent="0" algn="ctr" rtl="0">
              <a:spcBef>
                <a:spcPts val="0"/>
              </a:spcBef>
              <a:spcAft>
                <a:spcPts val="0"/>
              </a:spcAft>
              <a:buNone/>
            </a:pPr>
            <a:br>
              <a:rPr lang="en-US" sz="2200" b="0" i="0" u="none" strike="noStrike" cap="none">
                <a:solidFill>
                  <a:srgbClr val="323F4F"/>
                </a:solidFill>
                <a:latin typeface="Arial"/>
                <a:ea typeface="Arial"/>
                <a:cs typeface="Arial"/>
                <a:sym typeface="Arial"/>
              </a:rPr>
            </a:br>
            <a:r>
              <a:rPr lang="en-US" sz="2200" b="0" i="0" u="none" strike="noStrike" cap="none">
                <a:solidFill>
                  <a:srgbClr val="323F4F"/>
                </a:solidFill>
                <a:latin typeface="Arial"/>
                <a:ea typeface="Arial"/>
                <a:cs typeface="Arial"/>
                <a:sym typeface="Arial"/>
              </a:rPr>
              <a:t>certified bilingual educator.</a:t>
            </a:r>
            <a:br>
              <a:rPr lang="en-US" sz="2200" b="0" i="0" u="none" strike="noStrike" cap="none">
                <a:solidFill>
                  <a:srgbClr val="323F4F"/>
                </a:solidFill>
                <a:latin typeface="Arial"/>
                <a:ea typeface="Arial"/>
                <a:cs typeface="Arial"/>
                <a:sym typeface="Arial"/>
              </a:rPr>
            </a:br>
            <a:endParaRPr sz="2200" b="0" i="0" u="none" strike="noStrike" cap="none">
              <a:solidFill>
                <a:srgbClr val="323F4F"/>
              </a:solidFill>
              <a:latin typeface="Arial"/>
              <a:ea typeface="Arial"/>
              <a:cs typeface="Arial"/>
              <a:sym typeface="Arial"/>
            </a:endParaRPr>
          </a:p>
        </p:txBody>
      </p:sp>
      <p:sp>
        <p:nvSpPr>
          <p:cNvPr id="578" name="Google Shape;578;p80"/>
          <p:cNvSpPr txBox="1"/>
          <p:nvPr/>
        </p:nvSpPr>
        <p:spPr>
          <a:xfrm>
            <a:off x="343214" y="6130505"/>
            <a:ext cx="303358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1" u="none" strike="noStrike" cap="none">
                <a:solidFill>
                  <a:srgbClr val="323F4F"/>
                </a:solidFill>
                <a:latin typeface="Calibri"/>
                <a:ea typeface="Calibri"/>
                <a:cs typeface="Calibri"/>
                <a:sym typeface="Calibri"/>
              </a:rPr>
              <a:t>All members must be present!</a:t>
            </a:r>
            <a:endParaRPr sz="1800" b="1">
              <a:solidFill>
                <a:srgbClr val="323F4F"/>
              </a:solidFill>
              <a:latin typeface="Calibri"/>
              <a:ea typeface="Calibri"/>
              <a:cs typeface="Calibri"/>
              <a:sym typeface="Calibri"/>
            </a:endParaRPr>
          </a:p>
        </p:txBody>
      </p:sp>
      <p:sp>
        <p:nvSpPr>
          <p:cNvPr id="590" name="Google Shape;590;p80"/>
          <p:cNvSpPr txBox="1"/>
          <p:nvPr/>
        </p:nvSpPr>
        <p:spPr>
          <a:xfrm>
            <a:off x="4817621" y="5007277"/>
            <a:ext cx="3854189" cy="1107996"/>
          </a:xfrm>
          <a:prstGeom prst="rect">
            <a:avLst/>
          </a:prstGeom>
          <a:noFill/>
          <a:ln w="9525" cap="flat" cmpd="sng">
            <a:solidFill>
              <a:srgbClr val="323F4F"/>
            </a:solidFill>
            <a:prstDash val="solid"/>
            <a:round/>
            <a:headEnd type="none" w="sm" len="sm"/>
            <a:tailEnd type="none" w="sm" len="sm"/>
          </a:ln>
        </p:spPr>
        <p:txBody>
          <a:bodyPr spcFirstLastPara="1" wrap="square" lIns="91425" tIns="45700" rIns="91425" bIns="45700" anchor="t" anchorCtr="0">
            <a:noAutofit/>
          </a:bodyPr>
          <a:lstStyle/>
          <a:p>
            <a:pPr marL="180975" marR="0" lvl="1" indent="0" algn="ctr" rtl="0">
              <a:spcBef>
                <a:spcPts val="0"/>
              </a:spcBef>
              <a:spcAft>
                <a:spcPts val="0"/>
              </a:spcAft>
              <a:buNone/>
            </a:pPr>
            <a:br>
              <a:rPr lang="en-US" sz="2200" b="0" i="0" u="none" strike="noStrike" cap="none">
                <a:solidFill>
                  <a:srgbClr val="323F4F"/>
                </a:solidFill>
                <a:latin typeface="Arial"/>
                <a:ea typeface="Arial"/>
                <a:cs typeface="Arial"/>
                <a:sym typeface="Arial"/>
              </a:rPr>
            </a:br>
            <a:r>
              <a:rPr lang="en-US" sz="2200" b="0" i="0" u="none" strike="noStrike" cap="none">
                <a:solidFill>
                  <a:srgbClr val="323F4F"/>
                </a:solidFill>
                <a:latin typeface="Arial"/>
                <a:ea typeface="Arial"/>
                <a:cs typeface="Arial"/>
                <a:sym typeface="Arial"/>
              </a:rPr>
              <a:t>certified ESL teacher.</a:t>
            </a:r>
            <a:br>
              <a:rPr lang="en-US" sz="2200" b="0" i="0" u="none" strike="noStrike" cap="none">
                <a:solidFill>
                  <a:srgbClr val="323F4F"/>
                </a:solidFill>
                <a:latin typeface="Arial"/>
                <a:ea typeface="Arial"/>
                <a:cs typeface="Arial"/>
                <a:sym typeface="Arial"/>
              </a:rPr>
            </a:br>
            <a:endParaRPr sz="2200" b="0" i="0" u="none" strike="noStrike" cap="none">
              <a:solidFill>
                <a:srgbClr val="323F4F"/>
              </a:solidFill>
              <a:latin typeface="Arial"/>
              <a:ea typeface="Arial"/>
              <a:cs typeface="Arial"/>
              <a:sym typeface="Arial"/>
            </a:endParaRPr>
          </a:p>
        </p:txBody>
      </p:sp>
      <p:sp>
        <p:nvSpPr>
          <p:cNvPr id="579" name="Google Shape;579;p80"/>
          <p:cNvSpPr txBox="1">
            <a:spLocks noGrp="1"/>
          </p:cNvSpPr>
          <p:nvPr>
            <p:ph type="sldNum" idx="12"/>
          </p:nvPr>
        </p:nvSpPr>
        <p:spPr>
          <a:xfrm>
            <a:off x="6457950" y="636674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8" name="Google Shape;598;p81"/>
          <p:cNvSpPr txBox="1">
            <a:spLocks noGrp="1"/>
          </p:cNvSpPr>
          <p:nvPr>
            <p:ph type="title"/>
          </p:nvPr>
        </p:nvSpPr>
        <p:spPr>
          <a:xfrm>
            <a:off x="182060" y="459408"/>
            <a:ext cx="7873630"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Requirements</a:t>
            </a:r>
            <a:endParaRPr dirty="0"/>
          </a:p>
        </p:txBody>
      </p:sp>
      <p:sp>
        <p:nvSpPr>
          <p:cNvPr id="597" name="Google Shape;597;p81"/>
          <p:cNvSpPr txBox="1">
            <a:spLocks noGrp="1"/>
          </p:cNvSpPr>
          <p:nvPr>
            <p:ph type="body" idx="1"/>
          </p:nvPr>
        </p:nvSpPr>
        <p:spPr>
          <a:xfrm>
            <a:off x="376518" y="1693342"/>
            <a:ext cx="8310282" cy="43729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600"/>
              <a:buNone/>
            </a:pPr>
            <a:r>
              <a:rPr lang="en-US" sz="2600">
                <a:solidFill>
                  <a:srgbClr val="323F4F"/>
                </a:solidFill>
                <a:latin typeface="Arial"/>
                <a:ea typeface="Arial"/>
                <a:cs typeface="Arial"/>
                <a:sym typeface="Arial"/>
              </a:rPr>
              <a:t>Upon their </a:t>
            </a:r>
            <a:r>
              <a:rPr lang="en-US" sz="2600" b="1" u="sng">
                <a:solidFill>
                  <a:srgbClr val="323F4F"/>
                </a:solidFill>
                <a:latin typeface="Arial"/>
                <a:ea typeface="Arial"/>
                <a:cs typeface="Arial"/>
                <a:sym typeface="Arial"/>
              </a:rPr>
              <a:t>initial enrollment</a:t>
            </a:r>
            <a:r>
              <a:rPr lang="en-US" sz="2600" b="1">
                <a:solidFill>
                  <a:srgbClr val="323F4F"/>
                </a:solidFill>
                <a:latin typeface="Arial"/>
                <a:ea typeface="Arial"/>
                <a:cs typeface="Arial"/>
                <a:sym typeface="Arial"/>
              </a:rPr>
              <a:t> </a:t>
            </a:r>
            <a:r>
              <a:rPr lang="en-US" sz="2600">
                <a:solidFill>
                  <a:srgbClr val="323F4F"/>
                </a:solidFill>
                <a:latin typeface="Arial"/>
                <a:ea typeface="Arial"/>
                <a:cs typeface="Arial"/>
                <a:sym typeface="Arial"/>
              </a:rPr>
              <a:t>and </a:t>
            </a:r>
            <a:r>
              <a:rPr lang="en-US" sz="2600" b="1" u="sng">
                <a:solidFill>
                  <a:srgbClr val="323F4F"/>
                </a:solidFill>
                <a:latin typeface="Arial"/>
                <a:ea typeface="Arial"/>
                <a:cs typeface="Arial"/>
                <a:sym typeface="Arial"/>
              </a:rPr>
              <a:t>at the end of each school year</a:t>
            </a:r>
            <a:r>
              <a:rPr lang="en-US" sz="2600">
                <a:solidFill>
                  <a:srgbClr val="323F4F"/>
                </a:solidFill>
                <a:latin typeface="Arial"/>
                <a:ea typeface="Arial"/>
                <a:cs typeface="Arial"/>
                <a:sym typeface="Arial"/>
              </a:rPr>
              <a:t>, the language proficiency assessment committee shall review all pertinent information on </a:t>
            </a:r>
            <a:r>
              <a:rPr lang="en-US" sz="2600" u="sng">
                <a:solidFill>
                  <a:srgbClr val="323F4F"/>
                </a:solidFill>
                <a:latin typeface="Arial"/>
                <a:ea typeface="Arial"/>
                <a:cs typeface="Arial"/>
                <a:sym typeface="Arial"/>
              </a:rPr>
              <a:t>all</a:t>
            </a:r>
            <a:r>
              <a:rPr lang="en-US" sz="2600">
                <a:solidFill>
                  <a:srgbClr val="323F4F"/>
                </a:solidFill>
                <a:latin typeface="Arial"/>
                <a:ea typeface="Arial"/>
                <a:cs typeface="Arial"/>
                <a:sym typeface="Arial"/>
              </a:rPr>
              <a:t> English learners identified in accordance with §89.1226(f) of this title (relating to Testing and Classification of Students) </a:t>
            </a:r>
            <a:endParaRPr/>
          </a:p>
          <a:p>
            <a:pPr marL="0" lvl="0" indent="0" algn="l" rtl="0">
              <a:lnSpc>
                <a:spcPct val="90000"/>
              </a:lnSpc>
              <a:spcBef>
                <a:spcPts val="1200"/>
              </a:spcBef>
              <a:spcAft>
                <a:spcPts val="0"/>
              </a:spcAft>
              <a:buClr>
                <a:srgbClr val="323F4F"/>
              </a:buClr>
              <a:buSzPts val="2600"/>
              <a:buNone/>
            </a:pPr>
            <a:r>
              <a:rPr lang="en-US" sz="2600">
                <a:solidFill>
                  <a:srgbClr val="323F4F"/>
                </a:solidFill>
                <a:latin typeface="Arial"/>
                <a:ea typeface="Arial"/>
                <a:cs typeface="Arial"/>
                <a:sym typeface="Arial"/>
              </a:rPr>
              <a:t>(1) designate the </a:t>
            </a:r>
            <a:r>
              <a:rPr lang="en-US" sz="2600" b="1" u="sng">
                <a:solidFill>
                  <a:srgbClr val="323F4F"/>
                </a:solidFill>
                <a:latin typeface="Arial"/>
                <a:ea typeface="Arial"/>
                <a:cs typeface="Arial"/>
                <a:sym typeface="Arial"/>
              </a:rPr>
              <a:t>language proficiency level</a:t>
            </a:r>
            <a:r>
              <a:rPr lang="en-US" sz="2600" b="1">
                <a:solidFill>
                  <a:srgbClr val="323F4F"/>
                </a:solidFill>
                <a:latin typeface="Arial"/>
                <a:ea typeface="Arial"/>
                <a:cs typeface="Arial"/>
                <a:sym typeface="Arial"/>
              </a:rPr>
              <a:t> </a:t>
            </a:r>
            <a:r>
              <a:rPr lang="en-US" sz="2600">
                <a:solidFill>
                  <a:srgbClr val="323F4F"/>
                </a:solidFill>
                <a:latin typeface="Arial"/>
                <a:ea typeface="Arial"/>
                <a:cs typeface="Arial"/>
                <a:sym typeface="Arial"/>
              </a:rPr>
              <a:t>of each English learner in accordance with the guidelines issued pursuant to §89.1226(b)-(f) of this title;</a:t>
            </a:r>
            <a:endParaRPr/>
          </a:p>
          <a:p>
            <a:pPr marL="0" lvl="0" indent="0" algn="l" rtl="0">
              <a:lnSpc>
                <a:spcPct val="90000"/>
              </a:lnSpc>
              <a:spcBef>
                <a:spcPts val="1200"/>
              </a:spcBef>
              <a:spcAft>
                <a:spcPts val="0"/>
              </a:spcAft>
              <a:buClr>
                <a:srgbClr val="323F4F"/>
              </a:buClr>
              <a:buSzPts val="2600"/>
              <a:buNone/>
            </a:pPr>
            <a:r>
              <a:rPr lang="en-US" sz="2600">
                <a:solidFill>
                  <a:srgbClr val="323F4F"/>
                </a:solidFill>
                <a:latin typeface="Arial"/>
                <a:ea typeface="Arial"/>
                <a:cs typeface="Arial"/>
                <a:sym typeface="Arial"/>
              </a:rPr>
              <a:t>(2) designate the </a:t>
            </a:r>
            <a:r>
              <a:rPr lang="en-US" sz="2600" b="1" u="sng">
                <a:solidFill>
                  <a:srgbClr val="323F4F"/>
                </a:solidFill>
                <a:latin typeface="Arial"/>
                <a:ea typeface="Arial"/>
                <a:cs typeface="Arial"/>
                <a:sym typeface="Arial"/>
              </a:rPr>
              <a:t>level of academic achievement</a:t>
            </a:r>
            <a:r>
              <a:rPr lang="en-US" sz="2600">
                <a:solidFill>
                  <a:srgbClr val="323F4F"/>
                </a:solidFill>
                <a:latin typeface="Arial"/>
                <a:ea typeface="Arial"/>
                <a:cs typeface="Arial"/>
                <a:sym typeface="Arial"/>
              </a:rPr>
              <a:t> of each English learner;</a:t>
            </a:r>
            <a:endParaRPr sz="2600">
              <a:solidFill>
                <a:srgbClr val="323F4F"/>
              </a:solidFill>
              <a:latin typeface="Arial"/>
              <a:ea typeface="Arial"/>
              <a:cs typeface="Arial"/>
              <a:sym typeface="Arial"/>
            </a:endParaRPr>
          </a:p>
        </p:txBody>
      </p:sp>
      <p:sp>
        <p:nvSpPr>
          <p:cNvPr id="599" name="Google Shape;599;p8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4"/>
          <p:cNvSpPr txBox="1">
            <a:spLocks noGrp="1"/>
          </p:cNvSpPr>
          <p:nvPr>
            <p:ph type="title"/>
          </p:nvPr>
        </p:nvSpPr>
        <p:spPr>
          <a:xfrm>
            <a:off x="160302" y="365126"/>
            <a:ext cx="7886700" cy="108453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19 TAC Chapter 89</a:t>
            </a:r>
            <a:endParaRPr sz="3600" b="1" dirty="0">
              <a:solidFill>
                <a:schemeClr val="lt1"/>
              </a:solidFill>
              <a:latin typeface="Arial"/>
              <a:ea typeface="Arial"/>
              <a:cs typeface="Arial"/>
              <a:sym typeface="Arial"/>
            </a:endParaRPr>
          </a:p>
        </p:txBody>
      </p:sp>
      <p:sp>
        <p:nvSpPr>
          <p:cNvPr id="428" name="Google Shape;428;p64"/>
          <p:cNvSpPr txBox="1">
            <a:spLocks noGrp="1"/>
          </p:cNvSpPr>
          <p:nvPr>
            <p:ph type="body" idx="1"/>
          </p:nvPr>
        </p:nvSpPr>
        <p:spPr>
          <a:xfrm>
            <a:off x="312234" y="1825625"/>
            <a:ext cx="8203116" cy="4351338"/>
          </a:xfrm>
          <a:prstGeom prst="rect">
            <a:avLst/>
          </a:prstGeom>
          <a:noFill/>
          <a:ln>
            <a:noFill/>
          </a:ln>
        </p:spPr>
        <p:txBody>
          <a:bodyPr spcFirstLastPara="1" wrap="square" lIns="91425" tIns="45700" rIns="91425" bIns="45700" anchor="t" anchorCtr="0">
            <a:noAutofit/>
          </a:bodyPr>
          <a:lstStyle/>
          <a:p>
            <a:pPr marL="1588" lvl="0" indent="-1588" algn="l" rtl="0">
              <a:lnSpc>
                <a:spcPct val="90000"/>
              </a:lnSpc>
              <a:spcBef>
                <a:spcPts val="0"/>
              </a:spcBef>
              <a:spcAft>
                <a:spcPts val="0"/>
              </a:spcAft>
              <a:buClr>
                <a:srgbClr val="323F4F"/>
              </a:buClr>
              <a:buSzPts val="2800"/>
              <a:buNone/>
            </a:pPr>
            <a:r>
              <a:rPr lang="en-US" b="1">
                <a:solidFill>
                  <a:srgbClr val="323F4F"/>
                </a:solidFill>
                <a:latin typeface="Arial"/>
                <a:ea typeface="Arial"/>
                <a:cs typeface="Arial"/>
                <a:sym typeface="Arial"/>
              </a:rPr>
              <a:t>19 TAC Chapter 89: Adaptations for Special Populations, Subchapter BB, last amended and effective on April 14, 2020</a:t>
            </a:r>
            <a:endParaRPr b="1" strike="sngStrike">
              <a:solidFill>
                <a:srgbClr val="323F4F"/>
              </a:solidFill>
              <a:latin typeface="Arial"/>
              <a:ea typeface="Arial"/>
              <a:cs typeface="Arial"/>
              <a:sym typeface="Arial"/>
            </a:endParaRPr>
          </a:p>
          <a:p>
            <a:pPr marL="1588" lvl="0" indent="-1588" algn="l" rtl="0">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Commissioner’s Rules concerning the state plan for educating English learners state that all school districts that are required to provide bilingual education and/or English as a Second Language (ESL) programs establish and operate a language proficiency assessment committee (LPAC).</a:t>
            </a:r>
            <a:endParaRPr/>
          </a:p>
          <a:p>
            <a:pPr marL="0" lvl="0" indent="0" algn="l" rtl="0">
              <a:lnSpc>
                <a:spcPct val="90000"/>
              </a:lnSpc>
              <a:spcBef>
                <a:spcPts val="2200"/>
              </a:spcBef>
              <a:spcAft>
                <a:spcPts val="0"/>
              </a:spcAft>
              <a:buClr>
                <a:schemeClr val="dk1"/>
              </a:buClr>
              <a:buSzPts val="2800"/>
              <a:buNone/>
            </a:pPr>
            <a:endParaRPr>
              <a:solidFill>
                <a:srgbClr val="00206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7" name="Google Shape;607;p82"/>
          <p:cNvSpPr txBox="1">
            <a:spLocks noGrp="1"/>
          </p:cNvSpPr>
          <p:nvPr>
            <p:ph type="title"/>
          </p:nvPr>
        </p:nvSpPr>
        <p:spPr>
          <a:xfrm>
            <a:off x="184655" y="437106"/>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Requirements </a:t>
            </a:r>
            <a:endParaRPr dirty="0"/>
          </a:p>
        </p:txBody>
      </p:sp>
      <p:sp>
        <p:nvSpPr>
          <p:cNvPr id="606" name="Google Shape;606;p82"/>
          <p:cNvSpPr txBox="1">
            <a:spLocks noGrp="1"/>
          </p:cNvSpPr>
          <p:nvPr>
            <p:ph type="body" idx="1"/>
          </p:nvPr>
        </p:nvSpPr>
        <p:spPr>
          <a:xfrm>
            <a:off x="363071" y="1657592"/>
            <a:ext cx="8323729" cy="4799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600"/>
              <a:buNone/>
            </a:pPr>
            <a:r>
              <a:rPr lang="en-US" sz="2600">
                <a:solidFill>
                  <a:srgbClr val="323F4F"/>
                </a:solidFill>
                <a:latin typeface="Arial"/>
                <a:ea typeface="Arial"/>
                <a:cs typeface="Arial"/>
                <a:sym typeface="Arial"/>
              </a:rPr>
              <a:t>(3) designate, subject to parental approval, </a:t>
            </a:r>
            <a:r>
              <a:rPr lang="en-US" sz="2600" b="1" u="sng">
                <a:solidFill>
                  <a:srgbClr val="323F4F"/>
                </a:solidFill>
                <a:latin typeface="Arial"/>
                <a:ea typeface="Arial"/>
                <a:cs typeface="Arial"/>
                <a:sym typeface="Arial"/>
              </a:rPr>
              <a:t>the initial instructional placement</a:t>
            </a:r>
            <a:r>
              <a:rPr lang="en-US" sz="2600">
                <a:solidFill>
                  <a:srgbClr val="323F4F"/>
                </a:solidFill>
                <a:latin typeface="Arial"/>
                <a:ea typeface="Arial"/>
                <a:cs typeface="Arial"/>
                <a:sym typeface="Arial"/>
              </a:rPr>
              <a:t> of each English learner in the required program;</a:t>
            </a:r>
            <a:endParaRPr/>
          </a:p>
          <a:p>
            <a:pPr marL="0" lvl="0" indent="0" algn="l" rtl="0">
              <a:lnSpc>
                <a:spcPct val="90000"/>
              </a:lnSpc>
              <a:spcBef>
                <a:spcPts val="1200"/>
              </a:spcBef>
              <a:spcAft>
                <a:spcPts val="0"/>
              </a:spcAft>
              <a:buClr>
                <a:srgbClr val="323F4F"/>
              </a:buClr>
              <a:buSzPts val="2600"/>
              <a:buNone/>
            </a:pPr>
            <a:r>
              <a:rPr lang="en-US" sz="2600">
                <a:solidFill>
                  <a:srgbClr val="323F4F"/>
                </a:solidFill>
                <a:latin typeface="Arial"/>
                <a:ea typeface="Arial"/>
                <a:cs typeface="Arial"/>
                <a:sym typeface="Arial"/>
              </a:rPr>
              <a:t>(4) facilitate the participation of English learners in </a:t>
            </a:r>
            <a:r>
              <a:rPr lang="en-US" sz="2600" b="1" u="sng">
                <a:solidFill>
                  <a:srgbClr val="323F4F"/>
                </a:solidFill>
                <a:latin typeface="Arial"/>
                <a:ea typeface="Arial"/>
                <a:cs typeface="Arial"/>
                <a:sym typeface="Arial"/>
              </a:rPr>
              <a:t>other special programs</a:t>
            </a:r>
            <a:r>
              <a:rPr lang="en-US" sz="2600" b="1">
                <a:solidFill>
                  <a:srgbClr val="323F4F"/>
                </a:solidFill>
                <a:latin typeface="Arial"/>
                <a:ea typeface="Arial"/>
                <a:cs typeface="Arial"/>
                <a:sym typeface="Arial"/>
              </a:rPr>
              <a:t> </a:t>
            </a:r>
            <a:r>
              <a:rPr lang="en-US" sz="2600">
                <a:solidFill>
                  <a:srgbClr val="323F4F"/>
                </a:solidFill>
                <a:latin typeface="Arial"/>
                <a:ea typeface="Arial"/>
                <a:cs typeface="Arial"/>
                <a:sym typeface="Arial"/>
              </a:rPr>
              <a:t>for which they are eligible while ensuring full access to the language program services required under the TEC, §29.053; and</a:t>
            </a:r>
            <a:endParaRPr/>
          </a:p>
          <a:p>
            <a:pPr marL="0" lvl="0" indent="0" algn="l" rtl="0">
              <a:lnSpc>
                <a:spcPct val="90000"/>
              </a:lnSpc>
              <a:spcBef>
                <a:spcPts val="2200"/>
              </a:spcBef>
              <a:spcAft>
                <a:spcPts val="0"/>
              </a:spcAft>
              <a:buClr>
                <a:srgbClr val="323F4F"/>
              </a:buClr>
              <a:buSzPts val="2600"/>
              <a:buNone/>
            </a:pPr>
            <a:r>
              <a:rPr lang="en-US" sz="2600">
                <a:solidFill>
                  <a:srgbClr val="323F4F"/>
                </a:solidFill>
                <a:latin typeface="Arial"/>
                <a:ea typeface="Arial"/>
                <a:cs typeface="Arial"/>
                <a:sym typeface="Arial"/>
              </a:rPr>
              <a:t>(5) </a:t>
            </a:r>
            <a:r>
              <a:rPr lang="en-US" sz="2600" b="1" u="sng">
                <a:solidFill>
                  <a:srgbClr val="323F4F"/>
                </a:solidFill>
                <a:latin typeface="Arial"/>
                <a:ea typeface="Arial"/>
                <a:cs typeface="Arial"/>
                <a:sym typeface="Arial"/>
              </a:rPr>
              <a:t>reclassify students</a:t>
            </a:r>
            <a:r>
              <a:rPr lang="en-US" sz="2600">
                <a:solidFill>
                  <a:srgbClr val="323F4F"/>
                </a:solidFill>
                <a:latin typeface="Arial"/>
                <a:ea typeface="Arial"/>
                <a:cs typeface="Arial"/>
                <a:sym typeface="Arial"/>
              </a:rPr>
              <a:t>, at the end of the school year only, as English proficient in accordance with the criteria described in §89.1226(i).</a:t>
            </a:r>
            <a:endParaRPr/>
          </a:p>
        </p:txBody>
      </p:sp>
      <p:sp>
        <p:nvSpPr>
          <p:cNvPr id="608" name="Google Shape;608;p8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6" name="Google Shape;616;p83"/>
          <p:cNvSpPr txBox="1">
            <a:spLocks noGrp="1"/>
          </p:cNvSpPr>
          <p:nvPr>
            <p:ph type="title"/>
          </p:nvPr>
        </p:nvSpPr>
        <p:spPr>
          <a:xfrm>
            <a:off x="184655" y="437106"/>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Requirements </a:t>
            </a:r>
            <a:endParaRPr dirty="0"/>
          </a:p>
        </p:txBody>
      </p:sp>
      <p:sp>
        <p:nvSpPr>
          <p:cNvPr id="615" name="Google Shape;615;p83"/>
          <p:cNvSpPr txBox="1">
            <a:spLocks noGrp="1"/>
          </p:cNvSpPr>
          <p:nvPr>
            <p:ph type="body" idx="1"/>
          </p:nvPr>
        </p:nvSpPr>
        <p:spPr>
          <a:xfrm>
            <a:off x="363071" y="1626436"/>
            <a:ext cx="8323729" cy="478594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600"/>
              <a:buChar char="•"/>
            </a:pPr>
            <a:r>
              <a:rPr lang="en-US" sz="2600">
                <a:solidFill>
                  <a:srgbClr val="323F4F"/>
                </a:solidFill>
                <a:latin typeface="Arial"/>
                <a:ea typeface="Arial"/>
                <a:cs typeface="Arial"/>
                <a:sym typeface="Arial"/>
              </a:rPr>
              <a:t>All members of the LPAC, including parents or guardians, shall be acting for the school district and shall observe all laws and rules governing confidentiality of information concerning individual students.</a:t>
            </a:r>
            <a:endParaRPr/>
          </a:p>
          <a:p>
            <a:pPr marL="228600" lvl="0" indent="-228600" algn="l" rtl="0">
              <a:lnSpc>
                <a:spcPct val="90000"/>
              </a:lnSpc>
              <a:spcBef>
                <a:spcPts val="1000"/>
              </a:spcBef>
              <a:spcAft>
                <a:spcPts val="0"/>
              </a:spcAft>
              <a:buClr>
                <a:srgbClr val="323F4F"/>
              </a:buClr>
              <a:buSzPts val="2600"/>
              <a:buChar char="•"/>
            </a:pPr>
            <a:r>
              <a:rPr lang="en-US" sz="2600">
                <a:solidFill>
                  <a:srgbClr val="323F4F"/>
                </a:solidFill>
                <a:latin typeface="Arial"/>
                <a:ea typeface="Arial"/>
                <a:cs typeface="Arial"/>
                <a:sym typeface="Arial"/>
              </a:rPr>
              <a:t>The school district shall be responsible for the orientation and training of all members, including the parents or guardians, of the LPAC.</a:t>
            </a:r>
            <a:endParaRPr/>
          </a:p>
          <a:p>
            <a:pPr marL="228600" lvl="0" indent="-228600" algn="l" rtl="0">
              <a:lnSpc>
                <a:spcPct val="90000"/>
              </a:lnSpc>
              <a:spcBef>
                <a:spcPts val="1000"/>
              </a:spcBef>
              <a:spcAft>
                <a:spcPts val="0"/>
              </a:spcAft>
              <a:buClr>
                <a:srgbClr val="323F4F"/>
              </a:buClr>
              <a:buSzPts val="2600"/>
              <a:buChar char="•"/>
            </a:pPr>
            <a:r>
              <a:rPr lang="en-US" sz="2600">
                <a:solidFill>
                  <a:srgbClr val="323F4F"/>
                </a:solidFill>
                <a:latin typeface="Arial"/>
                <a:ea typeface="Arial"/>
                <a:cs typeface="Arial"/>
                <a:sym typeface="Arial"/>
              </a:rPr>
              <a:t>All LPAC members shall be trained annually.</a:t>
            </a:r>
            <a:endParaRPr/>
          </a:p>
          <a:p>
            <a:pPr marL="228600" lvl="0" indent="-228600" algn="l" rtl="0">
              <a:lnSpc>
                <a:spcPct val="90000"/>
              </a:lnSpc>
              <a:spcBef>
                <a:spcPts val="1000"/>
              </a:spcBef>
              <a:spcAft>
                <a:spcPts val="0"/>
              </a:spcAft>
              <a:buClr>
                <a:srgbClr val="323F4F"/>
              </a:buClr>
              <a:buSzPts val="2600"/>
              <a:buChar char="•"/>
            </a:pPr>
            <a:r>
              <a:rPr lang="en-US" sz="2600">
                <a:solidFill>
                  <a:srgbClr val="323F4F"/>
                </a:solidFill>
                <a:latin typeface="Arial"/>
                <a:ea typeface="Arial"/>
                <a:cs typeface="Arial"/>
                <a:sym typeface="Arial"/>
              </a:rPr>
              <a:t>All LPAC records must be maintained for five years after reclassification. The five</a:t>
            </a:r>
            <a:r>
              <a:rPr lang="en-US" sz="2600">
                <a:solidFill>
                  <a:srgbClr val="1F3864"/>
                </a:solidFill>
                <a:latin typeface="Arial"/>
                <a:ea typeface="Arial"/>
                <a:cs typeface="Arial"/>
                <a:sym typeface="Arial"/>
              </a:rPr>
              <a:t>-</a:t>
            </a:r>
            <a:r>
              <a:rPr lang="en-US" sz="2600">
                <a:solidFill>
                  <a:srgbClr val="323F4F"/>
                </a:solidFill>
                <a:latin typeface="Arial"/>
                <a:ea typeface="Arial"/>
                <a:cs typeface="Arial"/>
                <a:sym typeface="Arial"/>
              </a:rPr>
              <a:t>year period begins at the first year of monitoring. </a:t>
            </a:r>
            <a:endParaRPr/>
          </a:p>
          <a:p>
            <a:pPr marL="0" lvl="0" indent="0" algn="l" rtl="0">
              <a:lnSpc>
                <a:spcPct val="90000"/>
              </a:lnSpc>
              <a:spcBef>
                <a:spcPts val="1000"/>
              </a:spcBef>
              <a:spcAft>
                <a:spcPts val="0"/>
              </a:spcAft>
              <a:buClr>
                <a:schemeClr val="dk1"/>
              </a:buClr>
              <a:buSzPts val="2600"/>
              <a:buNone/>
            </a:pPr>
            <a:endParaRPr sz="2600">
              <a:solidFill>
                <a:srgbClr val="323F4F"/>
              </a:solidFill>
              <a:latin typeface="Arial"/>
              <a:ea typeface="Arial"/>
              <a:cs typeface="Arial"/>
              <a:sym typeface="Arial"/>
            </a:endParaRPr>
          </a:p>
          <a:p>
            <a:pPr marL="228600" lvl="0" indent="-63500" algn="l" rtl="0">
              <a:lnSpc>
                <a:spcPct val="90000"/>
              </a:lnSpc>
              <a:spcBef>
                <a:spcPts val="1000"/>
              </a:spcBef>
              <a:spcAft>
                <a:spcPts val="0"/>
              </a:spcAft>
              <a:buClr>
                <a:schemeClr val="dk1"/>
              </a:buClr>
              <a:buSzPts val="2600"/>
              <a:buNone/>
            </a:pPr>
            <a:endParaRPr sz="2600">
              <a:solidFill>
                <a:srgbClr val="323F4F"/>
              </a:solidFill>
              <a:latin typeface="Arial"/>
              <a:ea typeface="Arial"/>
              <a:cs typeface="Arial"/>
              <a:sym typeface="Arial"/>
            </a:endParaRPr>
          </a:p>
          <a:p>
            <a:pPr marL="228600" lvl="0" indent="-63500" algn="l" rtl="0">
              <a:lnSpc>
                <a:spcPct val="90000"/>
              </a:lnSpc>
              <a:spcBef>
                <a:spcPts val="1000"/>
              </a:spcBef>
              <a:spcAft>
                <a:spcPts val="0"/>
              </a:spcAft>
              <a:buClr>
                <a:schemeClr val="dk1"/>
              </a:buClr>
              <a:buSzPts val="2600"/>
              <a:buNone/>
            </a:pPr>
            <a:endParaRPr sz="2600">
              <a:solidFill>
                <a:srgbClr val="323F4F"/>
              </a:solidFill>
              <a:latin typeface="Arial"/>
              <a:ea typeface="Arial"/>
              <a:cs typeface="Arial"/>
              <a:sym typeface="Arial"/>
            </a:endParaRPr>
          </a:p>
          <a:p>
            <a:pPr marL="0" lvl="0" indent="0" algn="l" rtl="0">
              <a:lnSpc>
                <a:spcPct val="90000"/>
              </a:lnSpc>
              <a:spcBef>
                <a:spcPts val="1000"/>
              </a:spcBef>
              <a:spcAft>
                <a:spcPts val="0"/>
              </a:spcAft>
              <a:buClr>
                <a:schemeClr val="dk1"/>
              </a:buClr>
              <a:buSzPts val="2600"/>
              <a:buNone/>
            </a:pPr>
            <a:endParaRPr sz="2600">
              <a:solidFill>
                <a:srgbClr val="323F4F"/>
              </a:solidFill>
              <a:latin typeface="Arial"/>
              <a:ea typeface="Arial"/>
              <a:cs typeface="Arial"/>
              <a:sym typeface="Arial"/>
            </a:endParaRPr>
          </a:p>
          <a:p>
            <a:pPr marL="0" lvl="0" indent="0" algn="l" rtl="0">
              <a:lnSpc>
                <a:spcPct val="90000"/>
              </a:lnSpc>
              <a:spcBef>
                <a:spcPts val="1000"/>
              </a:spcBef>
              <a:spcAft>
                <a:spcPts val="0"/>
              </a:spcAft>
              <a:buClr>
                <a:schemeClr val="dk1"/>
              </a:buClr>
              <a:buSzPts val="2600"/>
              <a:buNone/>
            </a:pPr>
            <a:endParaRPr sz="2600">
              <a:solidFill>
                <a:srgbClr val="323F4F"/>
              </a:solidFill>
              <a:latin typeface="Arial"/>
              <a:ea typeface="Arial"/>
              <a:cs typeface="Arial"/>
              <a:sym typeface="Arial"/>
            </a:endParaRPr>
          </a:p>
        </p:txBody>
      </p:sp>
      <p:sp>
        <p:nvSpPr>
          <p:cNvPr id="617" name="Google Shape;617;p8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5" name="Google Shape;625;p84"/>
          <p:cNvSpPr txBox="1">
            <a:spLocks noGrp="1"/>
          </p:cNvSpPr>
          <p:nvPr>
            <p:ph type="title"/>
          </p:nvPr>
        </p:nvSpPr>
        <p:spPr>
          <a:xfrm>
            <a:off x="184655" y="437106"/>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Requirements</a:t>
            </a:r>
            <a:endParaRPr dirty="0"/>
          </a:p>
        </p:txBody>
      </p:sp>
      <p:sp>
        <p:nvSpPr>
          <p:cNvPr id="624" name="Google Shape;624;p84"/>
          <p:cNvSpPr txBox="1">
            <a:spLocks noGrp="1"/>
          </p:cNvSpPr>
          <p:nvPr>
            <p:ph type="body" idx="1"/>
          </p:nvPr>
        </p:nvSpPr>
        <p:spPr>
          <a:xfrm>
            <a:off x="363071" y="1648738"/>
            <a:ext cx="8323729" cy="400441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a:solidFill>
                  <a:srgbClr val="323F4F"/>
                </a:solidFill>
                <a:latin typeface="Arial"/>
                <a:ea typeface="Arial"/>
                <a:cs typeface="Arial"/>
                <a:sym typeface="Arial"/>
              </a:rPr>
              <a:t>If the parent or guardian’s primary language is other than English, </a:t>
            </a:r>
            <a:endParaRPr/>
          </a:p>
          <a:p>
            <a:pPr marL="685800" lvl="1" indent="-228600" algn="l" rtl="0">
              <a:lnSpc>
                <a:spcPct val="90000"/>
              </a:lnSpc>
              <a:spcBef>
                <a:spcPts val="1200"/>
              </a:spcBef>
              <a:spcAft>
                <a:spcPts val="0"/>
              </a:spcAft>
              <a:buClr>
                <a:srgbClr val="323F4F"/>
              </a:buClr>
              <a:buSzPts val="2800"/>
              <a:buFont typeface="Courier New"/>
              <a:buChar char="o"/>
            </a:pPr>
            <a:r>
              <a:rPr lang="en-US" sz="2800">
                <a:solidFill>
                  <a:srgbClr val="323F4F"/>
                </a:solidFill>
                <a:latin typeface="Arial"/>
                <a:ea typeface="Arial"/>
                <a:cs typeface="Arial"/>
                <a:sym typeface="Arial"/>
              </a:rPr>
              <a:t>the training shall be provided </a:t>
            </a:r>
            <a:r>
              <a:rPr lang="en-US" sz="2800" u="sng">
                <a:solidFill>
                  <a:srgbClr val="323F4F"/>
                </a:solidFill>
                <a:latin typeface="Arial"/>
                <a:ea typeface="Arial"/>
                <a:cs typeface="Arial"/>
                <a:sym typeface="Arial"/>
              </a:rPr>
              <a:t>in the parent or guardian’s primary language</a:t>
            </a:r>
            <a:r>
              <a:rPr lang="en-US" sz="2800">
                <a:solidFill>
                  <a:srgbClr val="323F4F"/>
                </a:solidFill>
                <a:latin typeface="Arial"/>
                <a:ea typeface="Arial"/>
                <a:cs typeface="Arial"/>
                <a:sym typeface="Arial"/>
              </a:rPr>
              <a:t> or delivered via interpreter, and</a:t>
            </a:r>
            <a:endParaRPr/>
          </a:p>
          <a:p>
            <a:pPr marL="685800" lvl="1" indent="-228600" algn="l" rtl="0">
              <a:lnSpc>
                <a:spcPct val="90000"/>
              </a:lnSpc>
              <a:spcBef>
                <a:spcPts val="1200"/>
              </a:spcBef>
              <a:spcAft>
                <a:spcPts val="0"/>
              </a:spcAft>
              <a:buClr>
                <a:srgbClr val="323F4F"/>
              </a:buClr>
              <a:buSzPts val="2800"/>
              <a:buFont typeface="Courier New"/>
              <a:buChar char="o"/>
            </a:pPr>
            <a:r>
              <a:rPr lang="en-US" sz="2800">
                <a:solidFill>
                  <a:srgbClr val="323F4F"/>
                </a:solidFill>
                <a:latin typeface="Arial"/>
                <a:ea typeface="Arial"/>
                <a:cs typeface="Arial"/>
                <a:sym typeface="Arial"/>
              </a:rPr>
              <a:t>the meetings shall be conducted </a:t>
            </a:r>
            <a:r>
              <a:rPr lang="en-US" sz="2800" u="sng">
                <a:solidFill>
                  <a:srgbClr val="323F4F"/>
                </a:solidFill>
                <a:latin typeface="Arial"/>
                <a:ea typeface="Arial"/>
                <a:cs typeface="Arial"/>
                <a:sym typeface="Arial"/>
              </a:rPr>
              <a:t>in the parent or guardian’s primary language</a:t>
            </a:r>
            <a:r>
              <a:rPr lang="en-US" sz="2800">
                <a:solidFill>
                  <a:srgbClr val="323F4F"/>
                </a:solidFill>
                <a:latin typeface="Arial"/>
                <a:ea typeface="Arial"/>
                <a:cs typeface="Arial"/>
                <a:sym typeface="Arial"/>
              </a:rPr>
              <a:t> or via interpreter, as needed.</a:t>
            </a:r>
            <a:endParaRPr/>
          </a:p>
          <a:p>
            <a:pPr marL="228600" lvl="0" indent="-101600" algn="l" rtl="0">
              <a:lnSpc>
                <a:spcPct val="90000"/>
              </a:lnSpc>
              <a:spcBef>
                <a:spcPts val="1200"/>
              </a:spcBef>
              <a:spcAft>
                <a:spcPts val="0"/>
              </a:spcAft>
              <a:buClr>
                <a:schemeClr val="dk1"/>
              </a:buClr>
              <a:buSzPts val="2000"/>
              <a:buNone/>
            </a:pPr>
            <a:endParaRPr sz="2000">
              <a:solidFill>
                <a:srgbClr val="323F4F"/>
              </a:solidFill>
              <a:latin typeface="Arial"/>
              <a:ea typeface="Arial"/>
              <a:cs typeface="Arial"/>
              <a:sym typeface="Arial"/>
            </a:endParaRPr>
          </a:p>
        </p:txBody>
      </p:sp>
      <p:sp>
        <p:nvSpPr>
          <p:cNvPr id="626" name="Google Shape;626;p8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2" name="Title 1" hidden="1">
            <a:extLst>
              <a:ext uri="{FF2B5EF4-FFF2-40B4-BE49-F238E27FC236}">
                <a16:creationId xmlns:a16="http://schemas.microsoft.com/office/drawing/2014/main" id="{73023F03-0E87-4AC6-B76C-6E988EF8EAF2}"/>
              </a:ext>
            </a:extLst>
          </p:cNvPr>
          <p:cNvSpPr>
            <a:spLocks noGrp="1"/>
          </p:cNvSpPr>
          <p:nvPr>
            <p:ph type="title"/>
          </p:nvPr>
        </p:nvSpPr>
        <p:spPr/>
        <p:txBody>
          <a:bodyPr/>
          <a:lstStyle/>
          <a:p>
            <a:r>
              <a:rPr lang="en-US" dirty="0"/>
              <a:t>Required LPAC</a:t>
            </a:r>
            <a:r>
              <a:rPr lang="en-US" baseline="0" dirty="0"/>
              <a:t> Meetings</a:t>
            </a:r>
            <a:endParaRPr lang="en-US" dirty="0"/>
          </a:p>
        </p:txBody>
      </p:sp>
      <p:sp>
        <p:nvSpPr>
          <p:cNvPr id="635" name="Google Shape;635;p85"/>
          <p:cNvSpPr txBox="1"/>
          <p:nvPr/>
        </p:nvSpPr>
        <p:spPr>
          <a:xfrm>
            <a:off x="184655" y="414804"/>
            <a:ext cx="7887077"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Required LPAC Meetings</a:t>
            </a:r>
            <a:endParaRPr/>
          </a:p>
        </p:txBody>
      </p:sp>
      <p:sp>
        <p:nvSpPr>
          <p:cNvPr id="634" name="Google Shape;634;p85"/>
          <p:cNvSpPr txBox="1">
            <a:spLocks noGrp="1"/>
          </p:cNvSpPr>
          <p:nvPr>
            <p:ph type="body" idx="1"/>
          </p:nvPr>
        </p:nvSpPr>
        <p:spPr>
          <a:xfrm>
            <a:off x="363070" y="1618357"/>
            <a:ext cx="8318851" cy="4297363"/>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Clr>
                <a:srgbClr val="323F4F"/>
              </a:buClr>
              <a:buSzPts val="2800"/>
              <a:buFont typeface="Arial"/>
              <a:buChar char="•"/>
            </a:pPr>
            <a:r>
              <a:rPr lang="en-US" dirty="0">
                <a:solidFill>
                  <a:srgbClr val="323F4F"/>
                </a:solidFill>
                <a:latin typeface="Arial"/>
                <a:ea typeface="Arial"/>
                <a:cs typeface="Arial"/>
                <a:sym typeface="Arial"/>
              </a:rPr>
              <a:t>Within four calendar weeks of </a:t>
            </a:r>
            <a:r>
              <a:rPr lang="en-US" u="sng" dirty="0">
                <a:solidFill>
                  <a:srgbClr val="323F4F"/>
                </a:solidFill>
                <a:latin typeface="Arial"/>
                <a:ea typeface="Arial"/>
                <a:cs typeface="Arial"/>
                <a:sym typeface="Arial"/>
              </a:rPr>
              <a:t>the initial enrollment,</a:t>
            </a:r>
            <a:r>
              <a:rPr lang="en-US" dirty="0">
                <a:solidFill>
                  <a:srgbClr val="323F4F"/>
                </a:solidFill>
                <a:latin typeface="Arial"/>
                <a:ea typeface="Arial"/>
                <a:cs typeface="Arial"/>
                <a:sym typeface="Arial"/>
              </a:rPr>
              <a:t> for identification and/or review </a:t>
            </a:r>
            <a:endParaRPr dirty="0"/>
          </a:p>
          <a:p>
            <a:pPr marL="228600" lvl="0" indent="-228600" algn="l" rtl="0">
              <a:lnSpc>
                <a:spcPct val="110000"/>
              </a:lnSpc>
              <a:spcBef>
                <a:spcPts val="1200"/>
              </a:spcBef>
              <a:spcAft>
                <a:spcPts val="0"/>
              </a:spcAft>
              <a:buClr>
                <a:srgbClr val="323F4F"/>
              </a:buClr>
              <a:buSzPts val="2800"/>
              <a:buFont typeface="Arial"/>
              <a:buChar char="•"/>
            </a:pPr>
            <a:r>
              <a:rPr lang="en-US" u="sng" dirty="0">
                <a:solidFill>
                  <a:srgbClr val="323F4F"/>
                </a:solidFill>
                <a:latin typeface="Arial"/>
                <a:ea typeface="Arial"/>
                <a:cs typeface="Arial"/>
                <a:sym typeface="Arial"/>
              </a:rPr>
              <a:t>Prior to state assessments,</a:t>
            </a:r>
            <a:r>
              <a:rPr lang="en-US" dirty="0">
                <a:solidFill>
                  <a:srgbClr val="323F4F"/>
                </a:solidFill>
                <a:latin typeface="Arial"/>
                <a:ea typeface="Arial"/>
                <a:cs typeface="Arial"/>
                <a:sym typeface="Arial"/>
              </a:rPr>
              <a:t> for determination of appropriate assessments and designated supports</a:t>
            </a:r>
            <a:endParaRPr dirty="0"/>
          </a:p>
          <a:p>
            <a:pPr marL="228600" lvl="0" indent="-228600" algn="l" rtl="0">
              <a:lnSpc>
                <a:spcPct val="110000"/>
              </a:lnSpc>
              <a:spcBef>
                <a:spcPts val="1200"/>
              </a:spcBef>
              <a:spcAft>
                <a:spcPts val="0"/>
              </a:spcAft>
              <a:buClr>
                <a:srgbClr val="323F4F"/>
              </a:buClr>
              <a:buSzPts val="2800"/>
              <a:buFont typeface="Arial"/>
              <a:buChar char="•"/>
            </a:pPr>
            <a:r>
              <a:rPr lang="en-US" dirty="0">
                <a:solidFill>
                  <a:srgbClr val="323F4F"/>
                </a:solidFill>
                <a:latin typeface="Arial"/>
                <a:ea typeface="Arial"/>
                <a:cs typeface="Arial"/>
                <a:sym typeface="Arial"/>
              </a:rPr>
              <a:t>At the </a:t>
            </a:r>
            <a:r>
              <a:rPr lang="en-US" u="sng" dirty="0">
                <a:solidFill>
                  <a:srgbClr val="323F4F"/>
                </a:solidFill>
                <a:latin typeface="Arial"/>
                <a:ea typeface="Arial"/>
                <a:cs typeface="Arial"/>
                <a:sym typeface="Arial"/>
              </a:rPr>
              <a:t>end of the year,</a:t>
            </a:r>
            <a:r>
              <a:rPr lang="en-US" i="1" dirty="0">
                <a:solidFill>
                  <a:srgbClr val="323F4F"/>
                </a:solidFill>
                <a:latin typeface="Arial"/>
                <a:ea typeface="Arial"/>
                <a:cs typeface="Arial"/>
                <a:sym typeface="Arial"/>
              </a:rPr>
              <a:t> </a:t>
            </a:r>
            <a:r>
              <a:rPr lang="en-US" dirty="0">
                <a:solidFill>
                  <a:srgbClr val="323F4F"/>
                </a:solidFill>
                <a:latin typeface="Arial"/>
                <a:ea typeface="Arial"/>
                <a:cs typeface="Arial"/>
                <a:sym typeface="Arial"/>
              </a:rPr>
              <a:t>for annual review and for the following year’s placement decisions</a:t>
            </a:r>
            <a:endParaRPr dirty="0"/>
          </a:p>
          <a:p>
            <a:pPr marL="228600" lvl="0" indent="-228600" algn="l" rtl="0">
              <a:lnSpc>
                <a:spcPct val="110000"/>
              </a:lnSpc>
              <a:spcBef>
                <a:spcPts val="1200"/>
              </a:spcBef>
              <a:spcAft>
                <a:spcPts val="0"/>
              </a:spcAft>
              <a:buClr>
                <a:srgbClr val="323F4F"/>
              </a:buClr>
              <a:buSzPts val="2800"/>
              <a:buFont typeface="Arial"/>
              <a:buChar char="•"/>
            </a:pPr>
            <a:r>
              <a:rPr lang="en-US" u="sng" dirty="0">
                <a:solidFill>
                  <a:srgbClr val="323F4F"/>
                </a:solidFill>
                <a:latin typeface="Arial"/>
                <a:ea typeface="Arial"/>
                <a:cs typeface="Arial"/>
                <a:sym typeface="Arial"/>
              </a:rPr>
              <a:t>As needed,</a:t>
            </a:r>
            <a:r>
              <a:rPr lang="en-US" dirty="0">
                <a:solidFill>
                  <a:srgbClr val="323F4F"/>
                </a:solidFill>
                <a:latin typeface="Arial"/>
                <a:ea typeface="Arial"/>
                <a:cs typeface="Arial"/>
                <a:sym typeface="Arial"/>
              </a:rPr>
              <a:t> to discuss student progress</a:t>
            </a:r>
            <a:endParaRPr dirty="0"/>
          </a:p>
          <a:p>
            <a:pPr marL="228600" lvl="0" indent="-25400" algn="l" rtl="0">
              <a:lnSpc>
                <a:spcPct val="90000"/>
              </a:lnSpc>
              <a:spcBef>
                <a:spcPts val="1200"/>
              </a:spcBef>
              <a:spcAft>
                <a:spcPts val="0"/>
              </a:spcAft>
              <a:buClr>
                <a:schemeClr val="dk1"/>
              </a:buClr>
              <a:buSzPts val="3200"/>
              <a:buFont typeface="Arial"/>
              <a:buNone/>
            </a:pPr>
            <a:endParaRPr sz="3200" dirty="0"/>
          </a:p>
        </p:txBody>
      </p:sp>
      <p:sp>
        <p:nvSpPr>
          <p:cNvPr id="633" name="Google Shape;633;p8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23</a:t>
            </a:fld>
            <a:endParaRPr>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3" name="Google Shape;643;p86"/>
          <p:cNvSpPr txBox="1">
            <a:spLocks noGrp="1"/>
          </p:cNvSpPr>
          <p:nvPr>
            <p:ph type="title"/>
          </p:nvPr>
        </p:nvSpPr>
        <p:spPr>
          <a:xfrm>
            <a:off x="140051" y="465040"/>
            <a:ext cx="7887077" cy="73888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Required English Learner Documentation</a:t>
            </a:r>
            <a:endParaRPr dirty="0"/>
          </a:p>
        </p:txBody>
      </p:sp>
      <p:sp>
        <p:nvSpPr>
          <p:cNvPr id="642" name="Google Shape;642;p86"/>
          <p:cNvSpPr txBox="1">
            <a:spLocks noGrp="1"/>
          </p:cNvSpPr>
          <p:nvPr>
            <p:ph type="body" idx="1"/>
          </p:nvPr>
        </p:nvSpPr>
        <p:spPr>
          <a:xfrm>
            <a:off x="251561" y="1504194"/>
            <a:ext cx="8323729" cy="42573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dirty="0">
                <a:solidFill>
                  <a:srgbClr val="323F4F"/>
                </a:solidFill>
                <a:latin typeface="Arial"/>
                <a:ea typeface="Arial"/>
                <a:cs typeface="Arial"/>
                <a:sym typeface="Arial"/>
              </a:rPr>
              <a:t>The student’s permanent record shall contain documentation (paper or electronic) of all actions impacting the English learner. </a:t>
            </a:r>
            <a:endParaRPr dirty="0"/>
          </a:p>
          <a:p>
            <a:pPr marL="0" lvl="0" indent="0" algn="l" rtl="0">
              <a:lnSpc>
                <a:spcPct val="90000"/>
              </a:lnSpc>
              <a:spcBef>
                <a:spcPts val="1200"/>
              </a:spcBef>
              <a:spcAft>
                <a:spcPts val="0"/>
              </a:spcAft>
              <a:buClr>
                <a:srgbClr val="323F4F"/>
              </a:buClr>
              <a:buSzPts val="2400"/>
              <a:buNone/>
            </a:pPr>
            <a:r>
              <a:rPr lang="en-US" sz="2400" dirty="0">
                <a:solidFill>
                  <a:srgbClr val="323F4F"/>
                </a:solidFill>
                <a:latin typeface="Arial"/>
                <a:ea typeface="Arial"/>
                <a:cs typeface="Arial"/>
                <a:sym typeface="Arial"/>
              </a:rPr>
              <a:t>Documentation shall include</a:t>
            </a:r>
            <a:endParaRPr dirty="0"/>
          </a:p>
          <a:p>
            <a:pPr marL="228600" lvl="0" indent="-228600" algn="l" rtl="0">
              <a:lnSpc>
                <a:spcPct val="90000"/>
              </a:lnSpc>
              <a:spcBef>
                <a:spcPts val="1200"/>
              </a:spcBef>
              <a:spcAft>
                <a:spcPts val="0"/>
              </a:spcAft>
              <a:buClr>
                <a:srgbClr val="323F4F"/>
              </a:buClr>
              <a:buSzPts val="2400"/>
              <a:buFont typeface="Noto Sans Symbols"/>
              <a:buChar char="🗹"/>
            </a:pPr>
            <a:r>
              <a:rPr lang="en-US" sz="2400" dirty="0">
                <a:solidFill>
                  <a:srgbClr val="323F4F"/>
                </a:solidFill>
                <a:latin typeface="Arial"/>
                <a:ea typeface="Arial"/>
                <a:cs typeface="Arial"/>
                <a:sym typeface="Arial"/>
              </a:rPr>
              <a:t> the identification of the student as an English learner;</a:t>
            </a:r>
            <a:endParaRPr dirty="0"/>
          </a:p>
          <a:p>
            <a:pPr marL="228600" lvl="0" indent="-228600" algn="l" rtl="0">
              <a:lnSpc>
                <a:spcPct val="90000"/>
              </a:lnSpc>
              <a:spcBef>
                <a:spcPts val="1200"/>
              </a:spcBef>
              <a:spcAft>
                <a:spcPts val="0"/>
              </a:spcAft>
              <a:buClr>
                <a:srgbClr val="323F4F"/>
              </a:buClr>
              <a:buSzPts val="2400"/>
              <a:buFont typeface="Noto Sans Symbols"/>
              <a:buChar char="🗹"/>
            </a:pPr>
            <a:r>
              <a:rPr lang="en-US" sz="2400" dirty="0">
                <a:solidFill>
                  <a:srgbClr val="323F4F"/>
                </a:solidFill>
                <a:latin typeface="Arial"/>
                <a:ea typeface="Arial"/>
                <a:cs typeface="Arial"/>
                <a:sym typeface="Arial"/>
              </a:rPr>
              <a:t> the designation of the student's level of language proficiency;</a:t>
            </a:r>
            <a:endParaRPr dirty="0"/>
          </a:p>
          <a:p>
            <a:pPr marL="228600" lvl="0" indent="-228600" algn="l" rtl="0">
              <a:lnSpc>
                <a:spcPct val="90000"/>
              </a:lnSpc>
              <a:spcBef>
                <a:spcPts val="1200"/>
              </a:spcBef>
              <a:spcAft>
                <a:spcPts val="0"/>
              </a:spcAft>
              <a:buClr>
                <a:srgbClr val="323F4F"/>
              </a:buClr>
              <a:buSzPts val="2400"/>
              <a:buFont typeface="Noto Sans Symbols"/>
              <a:buChar char="🗹"/>
            </a:pPr>
            <a:r>
              <a:rPr lang="en-US" sz="2400" dirty="0">
                <a:solidFill>
                  <a:srgbClr val="323F4F"/>
                </a:solidFill>
                <a:latin typeface="Arial"/>
                <a:ea typeface="Arial"/>
                <a:cs typeface="Arial"/>
                <a:sym typeface="Arial"/>
              </a:rPr>
              <a:t> the recommendation of program placement;</a:t>
            </a:r>
            <a:endParaRPr dirty="0"/>
          </a:p>
          <a:p>
            <a:pPr marL="228600" lvl="0" indent="-228600" algn="l" rtl="0">
              <a:lnSpc>
                <a:spcPct val="90000"/>
              </a:lnSpc>
              <a:spcBef>
                <a:spcPts val="1200"/>
              </a:spcBef>
              <a:spcAft>
                <a:spcPts val="0"/>
              </a:spcAft>
              <a:buClr>
                <a:srgbClr val="323F4F"/>
              </a:buClr>
              <a:buSzPts val="2400"/>
              <a:buFont typeface="Noto Sans Symbols"/>
              <a:buChar char="🗹"/>
            </a:pPr>
            <a:r>
              <a:rPr lang="en-US" sz="2400" dirty="0">
                <a:solidFill>
                  <a:srgbClr val="323F4F"/>
                </a:solidFill>
                <a:latin typeface="Arial"/>
                <a:ea typeface="Arial"/>
                <a:cs typeface="Arial"/>
                <a:sym typeface="Arial"/>
              </a:rPr>
              <a:t> parent or guardian approval of entry or placement into the program; </a:t>
            </a:r>
            <a:endParaRPr dirty="0"/>
          </a:p>
          <a:p>
            <a:pPr marL="228600" lvl="0" indent="-228600" algn="l" rtl="0">
              <a:lnSpc>
                <a:spcPct val="90000"/>
              </a:lnSpc>
              <a:spcBef>
                <a:spcPts val="1200"/>
              </a:spcBef>
              <a:spcAft>
                <a:spcPts val="0"/>
              </a:spcAft>
              <a:buClr>
                <a:srgbClr val="323F4F"/>
              </a:buClr>
              <a:buSzPts val="2400"/>
              <a:buFont typeface="Noto Sans Symbols"/>
              <a:buChar char="🗹"/>
            </a:pPr>
            <a:r>
              <a:rPr lang="en-US" sz="2400" dirty="0">
                <a:solidFill>
                  <a:srgbClr val="323F4F"/>
                </a:solidFill>
                <a:latin typeface="Arial"/>
                <a:ea typeface="Arial"/>
                <a:cs typeface="Arial"/>
                <a:sym typeface="Arial"/>
              </a:rPr>
              <a:t> the dates of entry into, and placement within, the </a:t>
            </a:r>
            <a:br>
              <a:rPr lang="en-US" sz="2400" dirty="0">
                <a:solidFill>
                  <a:srgbClr val="323F4F"/>
                </a:solidFill>
                <a:latin typeface="Arial"/>
                <a:ea typeface="Arial"/>
                <a:cs typeface="Arial"/>
                <a:sym typeface="Arial"/>
              </a:rPr>
            </a:br>
            <a:r>
              <a:rPr lang="en-US" sz="2400" dirty="0">
                <a:solidFill>
                  <a:srgbClr val="323F4F"/>
                </a:solidFill>
                <a:latin typeface="Arial"/>
                <a:ea typeface="Arial"/>
                <a:cs typeface="Arial"/>
                <a:sym typeface="Arial"/>
              </a:rPr>
              <a:t> program;</a:t>
            </a:r>
            <a:endParaRPr dirty="0"/>
          </a:p>
        </p:txBody>
      </p:sp>
      <p:sp>
        <p:nvSpPr>
          <p:cNvPr id="644" name="Google Shape;644;p8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2" name="Title 1" hidden="1">
            <a:extLst>
              <a:ext uri="{FF2B5EF4-FFF2-40B4-BE49-F238E27FC236}">
                <a16:creationId xmlns:a16="http://schemas.microsoft.com/office/drawing/2014/main" id="{70D3817E-E130-49A7-8797-F81D38674447}"/>
              </a:ext>
            </a:extLst>
          </p:cNvPr>
          <p:cNvSpPr>
            <a:spLocks noGrp="1"/>
          </p:cNvSpPr>
          <p:nvPr>
            <p:ph type="title"/>
          </p:nvPr>
        </p:nvSpPr>
        <p:spPr/>
        <p:txBody>
          <a:bodyPr/>
          <a:lstStyle/>
          <a:p>
            <a:r>
              <a:rPr lang="en-US" sz="3600" b="1" i="0" dirty="0">
                <a:solidFill>
                  <a:srgbClr val="FFFFFF"/>
                </a:solidFill>
                <a:effectLst/>
                <a:latin typeface="Arial" panose="020B0604020202020204" pitchFamily="34" charset="0"/>
                <a:ea typeface="Arial" panose="020B0604020202020204" pitchFamily="34" charset="0"/>
                <a:cs typeface="Arial" panose="020B0604020202020204" pitchFamily="34" charset="0"/>
              </a:rPr>
              <a:t>Required English Learner Documentation Cont’d</a:t>
            </a:r>
            <a:endParaRPr lang="en-US" dirty="0"/>
          </a:p>
        </p:txBody>
      </p:sp>
      <p:sp>
        <p:nvSpPr>
          <p:cNvPr id="652" name="Google Shape;652;p87"/>
          <p:cNvSpPr txBox="1"/>
          <p:nvPr/>
        </p:nvSpPr>
        <p:spPr>
          <a:xfrm>
            <a:off x="131196" y="437106"/>
            <a:ext cx="7873630" cy="76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dirty="0">
                <a:solidFill>
                  <a:schemeClr val="lt1"/>
                </a:solidFill>
                <a:latin typeface="Arial"/>
                <a:ea typeface="Arial"/>
                <a:cs typeface="Arial"/>
                <a:sym typeface="Arial"/>
              </a:rPr>
              <a:t>Required English Learner</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Documentation</a:t>
            </a:r>
            <a:endParaRPr dirty="0"/>
          </a:p>
        </p:txBody>
      </p:sp>
      <p:sp>
        <p:nvSpPr>
          <p:cNvPr id="653" name="Google Shape;653;p87"/>
          <p:cNvSpPr txBox="1"/>
          <p:nvPr/>
        </p:nvSpPr>
        <p:spPr>
          <a:xfrm>
            <a:off x="376518" y="1415194"/>
            <a:ext cx="8310281" cy="4428760"/>
          </a:xfrm>
          <a:prstGeom prst="rect">
            <a:avLst/>
          </a:prstGeom>
          <a:noFill/>
          <a:ln>
            <a:noFill/>
          </a:ln>
        </p:spPr>
        <p:txBody>
          <a:bodyPr spcFirstLastPara="1" wrap="square" lIns="91425" tIns="45700" rIns="91425" bIns="45700" anchor="t" anchorCtr="0">
            <a:noAutofit/>
          </a:bodyPr>
          <a:lstStyle/>
          <a:p>
            <a:pPr marL="349250" marR="0" lvl="0" indent="-349250" algn="l" rtl="0">
              <a:spcBef>
                <a:spcPts val="0"/>
              </a:spcBef>
              <a:spcAft>
                <a:spcPts val="0"/>
              </a:spcAft>
              <a:buClr>
                <a:srgbClr val="323F4F"/>
              </a:buClr>
              <a:buSzPts val="2400"/>
              <a:buFont typeface="Noto Sans Symbols"/>
              <a:buChar char="🗹"/>
            </a:pPr>
            <a:r>
              <a:rPr lang="en-US" sz="2400">
                <a:solidFill>
                  <a:srgbClr val="323F4F"/>
                </a:solidFill>
                <a:latin typeface="Arial"/>
                <a:ea typeface="Arial"/>
                <a:cs typeface="Arial"/>
                <a:sym typeface="Arial"/>
              </a:rPr>
              <a:t> assessment information as outlined in Chapter 101, </a:t>
            </a:r>
            <a:br>
              <a:rPr lang="en-US" sz="2400">
                <a:solidFill>
                  <a:srgbClr val="323F4F"/>
                </a:solidFill>
                <a:latin typeface="Arial"/>
                <a:ea typeface="Arial"/>
                <a:cs typeface="Arial"/>
                <a:sym typeface="Arial"/>
              </a:rPr>
            </a:br>
            <a:r>
              <a:rPr lang="en-US" sz="2400">
                <a:solidFill>
                  <a:srgbClr val="323F4F"/>
                </a:solidFill>
                <a:latin typeface="Arial"/>
                <a:ea typeface="Arial"/>
                <a:cs typeface="Arial"/>
                <a:sym typeface="Arial"/>
              </a:rPr>
              <a:t> Subchapter AA, of this title;</a:t>
            </a:r>
            <a:endParaRPr/>
          </a:p>
          <a:p>
            <a:pPr marL="349250" marR="0" lvl="0" indent="-349250" algn="l" rtl="0">
              <a:spcBef>
                <a:spcPts val="1200"/>
              </a:spcBef>
              <a:spcAft>
                <a:spcPts val="0"/>
              </a:spcAft>
              <a:buClr>
                <a:srgbClr val="323F4F"/>
              </a:buClr>
              <a:buSzPts val="2400"/>
              <a:buFont typeface="Noto Sans Symbols"/>
              <a:buChar char="🗹"/>
            </a:pPr>
            <a:r>
              <a:rPr lang="en-US" sz="2400">
                <a:solidFill>
                  <a:srgbClr val="323F4F"/>
                </a:solidFill>
                <a:latin typeface="Arial"/>
                <a:ea typeface="Arial"/>
                <a:cs typeface="Arial"/>
                <a:sym typeface="Arial"/>
              </a:rPr>
              <a:t> additional instructional interventions provided to address the </a:t>
            </a:r>
            <a:br>
              <a:rPr lang="en-US" sz="2400">
                <a:solidFill>
                  <a:srgbClr val="323F4F"/>
                </a:solidFill>
                <a:latin typeface="Arial"/>
                <a:ea typeface="Arial"/>
                <a:cs typeface="Arial"/>
                <a:sym typeface="Arial"/>
              </a:rPr>
            </a:br>
            <a:r>
              <a:rPr lang="en-US" sz="2400">
                <a:solidFill>
                  <a:srgbClr val="323F4F"/>
                </a:solidFill>
                <a:latin typeface="Arial"/>
                <a:ea typeface="Arial"/>
                <a:cs typeface="Arial"/>
                <a:sym typeface="Arial"/>
              </a:rPr>
              <a:t> specific language needs of the student;  </a:t>
            </a:r>
            <a:endParaRPr/>
          </a:p>
          <a:p>
            <a:pPr marL="349250" marR="0" lvl="0" indent="-349250" algn="l" rtl="0">
              <a:spcBef>
                <a:spcPts val="1200"/>
              </a:spcBef>
              <a:spcAft>
                <a:spcPts val="0"/>
              </a:spcAft>
              <a:buClr>
                <a:srgbClr val="323F4F"/>
              </a:buClr>
              <a:buSzPts val="2400"/>
              <a:buFont typeface="Noto Sans Symbols"/>
              <a:buChar char="🗹"/>
            </a:pPr>
            <a:r>
              <a:rPr lang="en-US" sz="2400">
                <a:solidFill>
                  <a:srgbClr val="323F4F"/>
                </a:solidFill>
                <a:latin typeface="Arial"/>
                <a:ea typeface="Arial"/>
                <a:cs typeface="Arial"/>
                <a:sym typeface="Arial"/>
              </a:rPr>
              <a:t> the date of exit from the program and parental approval;</a:t>
            </a:r>
            <a:endParaRPr/>
          </a:p>
          <a:p>
            <a:pPr marL="349250" marR="0" lvl="0" indent="-349250" algn="l" rtl="0">
              <a:spcBef>
                <a:spcPts val="1200"/>
              </a:spcBef>
              <a:spcAft>
                <a:spcPts val="0"/>
              </a:spcAft>
              <a:buClr>
                <a:srgbClr val="323F4F"/>
              </a:buClr>
              <a:buSzPts val="2400"/>
              <a:buFont typeface="Noto Sans Symbols"/>
              <a:buChar char="🗹"/>
            </a:pPr>
            <a:r>
              <a:rPr lang="en-US" sz="2400">
                <a:solidFill>
                  <a:srgbClr val="323F4F"/>
                </a:solidFill>
                <a:latin typeface="Arial"/>
                <a:ea typeface="Arial"/>
                <a:cs typeface="Arial"/>
                <a:sym typeface="Arial"/>
              </a:rPr>
              <a:t> the results of monitoring for academic success, </a:t>
            </a:r>
            <a:br>
              <a:rPr lang="en-US" sz="2400">
                <a:solidFill>
                  <a:srgbClr val="323F4F"/>
                </a:solidFill>
                <a:latin typeface="Arial"/>
                <a:ea typeface="Arial"/>
                <a:cs typeface="Arial"/>
                <a:sym typeface="Arial"/>
              </a:rPr>
            </a:br>
            <a:r>
              <a:rPr lang="en-US" sz="2400">
                <a:solidFill>
                  <a:srgbClr val="323F4F"/>
                </a:solidFill>
                <a:latin typeface="Arial"/>
                <a:ea typeface="Arial"/>
                <a:cs typeface="Arial"/>
                <a:sym typeface="Arial"/>
              </a:rPr>
              <a:t> including students formerly classified as English </a:t>
            </a:r>
            <a:br>
              <a:rPr lang="en-US" sz="2400">
                <a:solidFill>
                  <a:srgbClr val="323F4F"/>
                </a:solidFill>
                <a:latin typeface="Arial"/>
                <a:ea typeface="Arial"/>
                <a:cs typeface="Arial"/>
                <a:sym typeface="Arial"/>
              </a:rPr>
            </a:br>
            <a:r>
              <a:rPr lang="en-US" sz="2400">
                <a:solidFill>
                  <a:srgbClr val="323F4F"/>
                </a:solidFill>
                <a:latin typeface="Arial"/>
                <a:ea typeface="Arial"/>
                <a:cs typeface="Arial"/>
                <a:sym typeface="Arial"/>
              </a:rPr>
              <a:t> learners, as required under the TEC, §29.063(c)(4); and</a:t>
            </a:r>
            <a:endParaRPr/>
          </a:p>
          <a:p>
            <a:pPr marL="349250" marR="0" lvl="0" indent="-349250" algn="l" rtl="0">
              <a:spcBef>
                <a:spcPts val="1200"/>
              </a:spcBef>
              <a:spcAft>
                <a:spcPts val="0"/>
              </a:spcAft>
              <a:buClr>
                <a:srgbClr val="323F4F"/>
              </a:buClr>
              <a:buSzPts val="2400"/>
              <a:buFont typeface="Noto Sans Symbols"/>
              <a:buChar char="🗹"/>
            </a:pPr>
            <a:r>
              <a:rPr lang="en-US" sz="2400">
                <a:solidFill>
                  <a:srgbClr val="323F4F"/>
                </a:solidFill>
                <a:latin typeface="Arial"/>
                <a:ea typeface="Arial"/>
                <a:cs typeface="Arial"/>
                <a:sym typeface="Arial"/>
              </a:rPr>
              <a:t> the home language survey. </a:t>
            </a:r>
            <a:endParaRPr/>
          </a:p>
        </p:txBody>
      </p:sp>
      <p:sp>
        <p:nvSpPr>
          <p:cNvPr id="651" name="Google Shape;651;p8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1" name="Google Shape;661;p88"/>
          <p:cNvSpPr txBox="1">
            <a:spLocks noGrp="1"/>
          </p:cNvSpPr>
          <p:nvPr>
            <p:ph type="title"/>
          </p:nvPr>
        </p:nvSpPr>
        <p:spPr>
          <a:xfrm>
            <a:off x="140052" y="490894"/>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LPAC Requirements: </a:t>
            </a:r>
            <a:br>
              <a:rPr lang="en-US" sz="3600" b="1" dirty="0">
                <a:solidFill>
                  <a:schemeClr val="lt1"/>
                </a:solidFill>
                <a:latin typeface="Arial"/>
                <a:ea typeface="Arial"/>
                <a:cs typeface="Arial"/>
                <a:sym typeface="Arial"/>
              </a:rPr>
            </a:br>
            <a:r>
              <a:rPr lang="en-US" sz="3600" b="1" dirty="0">
                <a:solidFill>
                  <a:schemeClr val="lt1"/>
                </a:solidFill>
                <a:latin typeface="Arial"/>
                <a:ea typeface="Arial"/>
                <a:cs typeface="Arial"/>
                <a:sym typeface="Arial"/>
              </a:rPr>
              <a:t>Coordination of Services</a:t>
            </a:r>
            <a:endParaRPr dirty="0"/>
          </a:p>
        </p:txBody>
      </p:sp>
      <p:sp>
        <p:nvSpPr>
          <p:cNvPr id="660" name="Google Shape;660;p88"/>
          <p:cNvSpPr txBox="1">
            <a:spLocks noGrp="1"/>
          </p:cNvSpPr>
          <p:nvPr>
            <p:ph type="body" idx="1"/>
          </p:nvPr>
        </p:nvSpPr>
        <p:spPr>
          <a:xfrm>
            <a:off x="363070" y="1492624"/>
            <a:ext cx="8323729" cy="4100141"/>
          </a:xfrm>
          <a:prstGeom prst="rect">
            <a:avLst/>
          </a:prstGeom>
          <a:noFill/>
          <a:ln>
            <a:noFill/>
          </a:ln>
        </p:spPr>
        <p:txBody>
          <a:bodyPr spcFirstLastPara="1" wrap="square" lIns="91425" tIns="45700" rIns="91425" bIns="45700" anchor="t" anchorCtr="0">
            <a:noAutofit/>
          </a:bodyPr>
          <a:lstStyle/>
          <a:p>
            <a:pPr marL="233363" lvl="0" indent="-233363" algn="l" rtl="0">
              <a:lnSpc>
                <a:spcPct val="90000"/>
              </a:lnSpc>
              <a:spcBef>
                <a:spcPts val="0"/>
              </a:spcBef>
              <a:spcAft>
                <a:spcPts val="0"/>
              </a:spcAft>
              <a:buClr>
                <a:srgbClr val="323F4F"/>
              </a:buClr>
              <a:buSzPts val="3200"/>
              <a:buChar char="•"/>
            </a:pPr>
            <a:r>
              <a:rPr lang="en-US" sz="3200">
                <a:solidFill>
                  <a:srgbClr val="323F4F"/>
                </a:solidFill>
                <a:latin typeface="Arial"/>
                <a:ea typeface="Arial"/>
                <a:cs typeface="Arial"/>
                <a:sym typeface="Arial"/>
              </a:rPr>
              <a:t>The LPAC may also recommend other programs or services offered through the school district.</a:t>
            </a:r>
            <a:endParaRPr/>
          </a:p>
          <a:p>
            <a:pPr marL="233363" lvl="0" indent="-233363" algn="l" rtl="0">
              <a:lnSpc>
                <a:spcPct val="90000"/>
              </a:lnSpc>
              <a:spcBef>
                <a:spcPts val="1200"/>
              </a:spcBef>
              <a:spcAft>
                <a:spcPts val="0"/>
              </a:spcAft>
              <a:buClr>
                <a:srgbClr val="323F4F"/>
              </a:buClr>
              <a:buSzPts val="3200"/>
              <a:buChar char="•"/>
            </a:pPr>
            <a:r>
              <a:rPr lang="en-US" sz="3200">
                <a:solidFill>
                  <a:srgbClr val="323F4F"/>
                </a:solidFill>
                <a:latin typeface="Arial"/>
                <a:ea typeface="Arial"/>
                <a:cs typeface="Arial"/>
                <a:sym typeface="Arial"/>
              </a:rPr>
              <a:t>The LPAC is also responsible for facilitating student participation in other special programs (Advanced Academics/Gifted and Talented, Special Education, Career and Technical Education, Dyslexia, etc.).</a:t>
            </a:r>
            <a:endParaRPr/>
          </a:p>
          <a:p>
            <a:pPr marL="228600" lvl="0" indent="0" algn="l" rtl="0">
              <a:lnSpc>
                <a:spcPct val="90000"/>
              </a:lnSpc>
              <a:spcBef>
                <a:spcPts val="1200"/>
              </a:spcBef>
              <a:spcAft>
                <a:spcPts val="0"/>
              </a:spcAft>
              <a:buClr>
                <a:schemeClr val="dk1"/>
              </a:buClr>
              <a:buSzPts val="3600"/>
              <a:buNone/>
            </a:pPr>
            <a:endParaRPr sz="3600"/>
          </a:p>
        </p:txBody>
      </p:sp>
      <p:sp>
        <p:nvSpPr>
          <p:cNvPr id="662" name="Google Shape;662;p8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70" name="Google Shape;670;p89"/>
          <p:cNvSpPr txBox="1">
            <a:spLocks noGrp="1"/>
          </p:cNvSpPr>
          <p:nvPr>
            <p:ph type="title"/>
          </p:nvPr>
        </p:nvSpPr>
        <p:spPr>
          <a:xfrm>
            <a:off x="117750" y="446290"/>
            <a:ext cx="788707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ARD/LPAC Collaboration</a:t>
            </a:r>
            <a:endParaRPr dirty="0"/>
          </a:p>
        </p:txBody>
      </p:sp>
      <p:sp>
        <p:nvSpPr>
          <p:cNvPr id="669" name="Google Shape;669;p89"/>
          <p:cNvSpPr txBox="1">
            <a:spLocks noGrp="1"/>
          </p:cNvSpPr>
          <p:nvPr>
            <p:ph type="body" idx="1"/>
          </p:nvPr>
        </p:nvSpPr>
        <p:spPr>
          <a:xfrm>
            <a:off x="117750" y="1671040"/>
            <a:ext cx="8569049" cy="410014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800"/>
              <a:buChar char="•"/>
            </a:pPr>
            <a:r>
              <a:rPr lang="en-US">
                <a:solidFill>
                  <a:srgbClr val="323F4F"/>
                </a:solidFill>
                <a:latin typeface="Arial"/>
                <a:ea typeface="Arial"/>
                <a:cs typeface="Arial"/>
                <a:sym typeface="Arial"/>
              </a:rPr>
              <a:t>For English learners with identified special needs:</a:t>
            </a:r>
            <a:endParaRPr/>
          </a:p>
          <a:p>
            <a:pPr marL="685800" lvl="1" indent="-228600" algn="l" rtl="0">
              <a:lnSpc>
                <a:spcPct val="90000"/>
              </a:lnSpc>
              <a:spcBef>
                <a:spcPts val="1200"/>
              </a:spcBef>
              <a:spcAft>
                <a:spcPts val="0"/>
              </a:spcAft>
              <a:buClr>
                <a:srgbClr val="323F4F"/>
              </a:buClr>
              <a:buSzPts val="2800"/>
              <a:buChar char="•"/>
            </a:pPr>
            <a:r>
              <a:rPr lang="en-US" sz="2800">
                <a:solidFill>
                  <a:srgbClr val="323F4F"/>
                </a:solidFill>
                <a:latin typeface="Arial"/>
                <a:ea typeface="Arial"/>
                <a:cs typeface="Arial"/>
                <a:sym typeface="Arial"/>
              </a:rPr>
              <a:t>LPAC shall meet in conjunction with the Admission, Review, Dismissal (ARD) committee members to review and provide recommendations with regard to the educational needs of the dual-identified student.</a:t>
            </a:r>
            <a:endParaRPr/>
          </a:p>
          <a:p>
            <a:pPr marL="685800" lvl="1" indent="-228600" algn="l" rtl="0">
              <a:lnSpc>
                <a:spcPct val="90000"/>
              </a:lnSpc>
              <a:spcBef>
                <a:spcPts val="1200"/>
              </a:spcBef>
              <a:spcAft>
                <a:spcPts val="0"/>
              </a:spcAft>
              <a:buClr>
                <a:srgbClr val="323F4F"/>
              </a:buClr>
              <a:buSzPts val="2800"/>
              <a:buChar char="•"/>
            </a:pPr>
            <a:r>
              <a:rPr lang="en-US" sz="2800">
                <a:solidFill>
                  <a:srgbClr val="323F4F"/>
                </a:solidFill>
                <a:latin typeface="Arial"/>
                <a:ea typeface="Arial"/>
                <a:cs typeface="Arial"/>
                <a:sym typeface="Arial"/>
              </a:rPr>
              <a:t>Decision-making must be based on the input of members of the LPAC and the ARD committee who are directly familiar with the student’s language needs and abilities in the classroom setting.</a:t>
            </a:r>
            <a:endParaRPr/>
          </a:p>
        </p:txBody>
      </p:sp>
      <p:sp>
        <p:nvSpPr>
          <p:cNvPr id="671" name="Google Shape;671;p8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5"/>
          <p:cNvSpPr txBox="1">
            <a:spLocks noGrp="1"/>
          </p:cNvSpPr>
          <p:nvPr>
            <p:ph type="title"/>
          </p:nvPr>
        </p:nvSpPr>
        <p:spPr>
          <a:xfrm>
            <a:off x="115696" y="365126"/>
            <a:ext cx="7886700" cy="101762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Copyright © Notice</a:t>
            </a:r>
            <a:endParaRPr dirty="0"/>
          </a:p>
        </p:txBody>
      </p:sp>
      <p:sp>
        <p:nvSpPr>
          <p:cNvPr id="435" name="Google Shape;435;p65"/>
          <p:cNvSpPr txBox="1">
            <a:spLocks noGrp="1"/>
          </p:cNvSpPr>
          <p:nvPr>
            <p:ph type="body" idx="1"/>
          </p:nvPr>
        </p:nvSpPr>
        <p:spPr>
          <a:xfrm>
            <a:off x="182602" y="1825625"/>
            <a:ext cx="8805280" cy="435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23F4F"/>
              </a:buClr>
              <a:buSzPts val="2200"/>
              <a:buNone/>
            </a:pPr>
            <a:r>
              <a:rPr lang="en-US" sz="2200">
                <a:solidFill>
                  <a:srgbClr val="323F4F"/>
                </a:solidFill>
                <a:latin typeface="Arial"/>
                <a:ea typeface="Arial"/>
                <a:cs typeface="Arial"/>
                <a:sym typeface="Arial"/>
              </a:rPr>
              <a:t>Copyright © 2020. Texas Education Agency.</a:t>
            </a:r>
            <a:endParaRPr/>
          </a:p>
          <a:p>
            <a:pPr marL="0" lvl="0" indent="0" algn="l" rtl="0">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All Rights Reserved.</a:t>
            </a:r>
            <a:endParaRPr/>
          </a:p>
          <a:p>
            <a:pPr marL="0" lvl="0" indent="0" algn="l" rtl="0">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Notwithstanding the foregoing, the right to reproduce the copyrighted work is granted to Texas public school districts, Texas charter schools, and Texas education service centers for non-profit educational use within the state of Texas, and to residents of the state of Texas for their own personal, non-profit educational use, and provided further that no charge is made for such reproduced materials other than to cover the out-of-pocket cost of reproduction and distribution. No other rights, express or implied, are granted hereby.</a:t>
            </a:r>
            <a:endParaRPr/>
          </a:p>
          <a:p>
            <a:pPr marL="0" lvl="0" indent="0" algn="l" rtl="0">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For more information, please contact: copyrights@tea.texas.gov</a:t>
            </a:r>
            <a:endParaRPr/>
          </a:p>
          <a:p>
            <a:pPr marL="0" lvl="0" indent="0" algn="l" rtl="0">
              <a:lnSpc>
                <a:spcPct val="90000"/>
              </a:lnSpc>
              <a:spcBef>
                <a:spcPts val="1000"/>
              </a:spcBef>
              <a:spcAft>
                <a:spcPts val="0"/>
              </a:spcAft>
              <a:buClr>
                <a:schemeClr val="dk1"/>
              </a:buClr>
              <a:buSzPts val="2200"/>
              <a:buNone/>
            </a:pPr>
            <a:endParaRPr sz="2200">
              <a:solidFill>
                <a:srgbClr val="323F4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6"/>
          <p:cNvSpPr txBox="1">
            <a:spLocks noGrp="1"/>
          </p:cNvSpPr>
          <p:nvPr>
            <p:ph type="title"/>
          </p:nvPr>
        </p:nvSpPr>
        <p:spPr>
          <a:xfrm>
            <a:off x="182511" y="384776"/>
            <a:ext cx="8332839" cy="8985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sz="3200" b="1" dirty="0">
                <a:solidFill>
                  <a:schemeClr val="lt1"/>
                </a:solidFill>
                <a:latin typeface="Arial"/>
                <a:ea typeface="Arial"/>
                <a:cs typeface="Arial"/>
                <a:sym typeface="Arial"/>
              </a:rPr>
              <a:t>Division of English Learner Support</a:t>
            </a:r>
            <a:endParaRPr sz="3200" dirty="0">
              <a:solidFill>
                <a:schemeClr val="lt1"/>
              </a:solidFill>
            </a:endParaRPr>
          </a:p>
        </p:txBody>
      </p:sp>
      <p:sp>
        <p:nvSpPr>
          <p:cNvPr id="443" name="Google Shape;443;p66"/>
          <p:cNvSpPr txBox="1">
            <a:spLocks noGrp="1"/>
          </p:cNvSpPr>
          <p:nvPr>
            <p:ph type="body" idx="1"/>
          </p:nvPr>
        </p:nvSpPr>
        <p:spPr>
          <a:xfrm>
            <a:off x="353961" y="1488364"/>
            <a:ext cx="8229600" cy="5348938"/>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Clr>
                <a:srgbClr val="323F4F"/>
              </a:buClr>
              <a:buSzPts val="2400"/>
              <a:buNone/>
            </a:pPr>
            <a:r>
              <a:rPr lang="en-US" sz="2400" b="1">
                <a:solidFill>
                  <a:srgbClr val="323F4F"/>
                </a:solidFill>
                <a:latin typeface="Arial"/>
                <a:ea typeface="Arial"/>
                <a:cs typeface="Arial"/>
                <a:sym typeface="Arial"/>
              </a:rPr>
              <a:t>Julie Lara-Martinez, PhD</a:t>
            </a:r>
            <a:endParaRPr sz="2400" b="1">
              <a:solidFill>
                <a:srgbClr val="323F4F"/>
              </a:solidFill>
              <a:latin typeface="Arial"/>
              <a:ea typeface="Arial"/>
              <a:cs typeface="Arial"/>
              <a:sym typeface="Arial"/>
            </a:endParaRPr>
          </a:p>
          <a:p>
            <a:pPr marL="0" lvl="0" indent="0" algn="ctr" rtl="0">
              <a:lnSpc>
                <a:spcPct val="11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Director of English Learner Support</a:t>
            </a:r>
            <a:endParaRPr/>
          </a:p>
          <a:p>
            <a:pPr marL="0" lvl="0" indent="0" algn="ctr" rtl="0">
              <a:lnSpc>
                <a:spcPct val="110000"/>
              </a:lnSpc>
              <a:spcBef>
                <a:spcPts val="0"/>
              </a:spcBef>
              <a:spcAft>
                <a:spcPts val="0"/>
              </a:spcAft>
              <a:buClr>
                <a:srgbClr val="323F4F"/>
              </a:buClr>
              <a:buSzPts val="2400"/>
              <a:buNone/>
            </a:pPr>
            <a:r>
              <a:rPr lang="en-US" sz="2400" b="1">
                <a:solidFill>
                  <a:srgbClr val="323F4F"/>
                </a:solidFill>
                <a:latin typeface="Arial"/>
                <a:ea typeface="Arial"/>
                <a:cs typeface="Arial"/>
                <a:sym typeface="Arial"/>
              </a:rPr>
              <a:t>Amy Barra Johnson</a:t>
            </a:r>
            <a:endParaRPr/>
          </a:p>
          <a:p>
            <a:pPr marL="0" lvl="0" indent="0" algn="ctr" rtl="0">
              <a:lnSpc>
                <a:spcPct val="11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Bilingual Program Coordinator</a:t>
            </a:r>
            <a:endParaRPr/>
          </a:p>
          <a:p>
            <a:pPr marL="0" lvl="0" indent="0" algn="ctr" rtl="0">
              <a:lnSpc>
                <a:spcPct val="110000"/>
              </a:lnSpc>
              <a:spcBef>
                <a:spcPts val="0"/>
              </a:spcBef>
              <a:spcAft>
                <a:spcPts val="0"/>
              </a:spcAft>
              <a:buClr>
                <a:srgbClr val="323F4F"/>
              </a:buClr>
              <a:buSzPts val="2400"/>
              <a:buNone/>
            </a:pPr>
            <a:r>
              <a:rPr lang="en-US" sz="2400" b="1">
                <a:solidFill>
                  <a:srgbClr val="323F4F"/>
                </a:solidFill>
                <a:latin typeface="Arial"/>
                <a:ea typeface="Arial"/>
                <a:cs typeface="Arial"/>
                <a:sym typeface="Arial"/>
              </a:rPr>
              <a:t>Carlene Thomas</a:t>
            </a:r>
            <a:endParaRPr/>
          </a:p>
          <a:p>
            <a:pPr marL="0" marR="5080" lvl="0" indent="0" algn="ctr" rtl="0">
              <a:lnSpc>
                <a:spcPct val="11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ESL Program Coordinator</a:t>
            </a:r>
            <a:endParaRPr/>
          </a:p>
          <a:p>
            <a:pPr marL="0" lvl="0" indent="0" algn="ctr" rtl="0">
              <a:lnSpc>
                <a:spcPct val="110000"/>
              </a:lnSpc>
              <a:spcBef>
                <a:spcPts val="0"/>
              </a:spcBef>
              <a:spcAft>
                <a:spcPts val="0"/>
              </a:spcAft>
              <a:buClr>
                <a:srgbClr val="323F4F"/>
              </a:buClr>
              <a:buSzPts val="2400"/>
              <a:buNone/>
            </a:pPr>
            <a:r>
              <a:rPr lang="en-US" sz="2400" b="1">
                <a:solidFill>
                  <a:srgbClr val="323F4F"/>
                </a:solidFill>
                <a:latin typeface="Arial"/>
                <a:ea typeface="Arial"/>
                <a:cs typeface="Arial"/>
                <a:sym typeface="Arial"/>
              </a:rPr>
              <a:t>Roberto Manzo</a:t>
            </a:r>
            <a:endParaRPr/>
          </a:p>
          <a:p>
            <a:pPr marL="0" lvl="0" indent="0" algn="ctr" rtl="0">
              <a:lnSpc>
                <a:spcPct val="11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Coordinator of English Learner Initiatives</a:t>
            </a:r>
            <a:endParaRPr/>
          </a:p>
          <a:p>
            <a:pPr marL="0" lvl="0" indent="0" algn="ctr" rtl="0">
              <a:lnSpc>
                <a:spcPct val="110000"/>
              </a:lnSpc>
              <a:spcBef>
                <a:spcPts val="0"/>
              </a:spcBef>
              <a:spcAft>
                <a:spcPts val="0"/>
              </a:spcAft>
              <a:buClr>
                <a:srgbClr val="323F4F"/>
              </a:buClr>
              <a:buSzPts val="2400"/>
              <a:buNone/>
            </a:pPr>
            <a:r>
              <a:rPr lang="en-US" sz="2400" b="1">
                <a:solidFill>
                  <a:srgbClr val="323F4F"/>
                </a:solidFill>
                <a:latin typeface="Arial"/>
                <a:ea typeface="Arial"/>
                <a:cs typeface="Arial"/>
                <a:sym typeface="Arial"/>
              </a:rPr>
              <a:t>Rickey Santellana</a:t>
            </a:r>
            <a:endParaRPr/>
          </a:p>
          <a:p>
            <a:pPr marL="0" marR="5080" lvl="0" indent="0" algn="ctr" rtl="0">
              <a:lnSpc>
                <a:spcPct val="11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Title III Program Coordinator</a:t>
            </a:r>
            <a:endParaRPr/>
          </a:p>
          <a:p>
            <a:pPr marL="0" marR="5080" lvl="0" indent="0" algn="ctr" rtl="0">
              <a:lnSpc>
                <a:spcPct val="110000"/>
              </a:lnSpc>
              <a:spcBef>
                <a:spcPts val="0"/>
              </a:spcBef>
              <a:spcAft>
                <a:spcPts val="0"/>
              </a:spcAft>
              <a:buClr>
                <a:srgbClr val="323F4F"/>
              </a:buClr>
              <a:buSzPts val="2000"/>
              <a:buNone/>
            </a:pPr>
            <a:r>
              <a:rPr lang="en-US" sz="2000">
                <a:solidFill>
                  <a:srgbClr val="323F4F"/>
                </a:solidFill>
                <a:latin typeface="Arial"/>
                <a:ea typeface="Arial"/>
                <a:cs typeface="Arial"/>
                <a:sym typeface="Arial"/>
              </a:rPr>
              <a:t>Division of Special Populations</a:t>
            </a:r>
            <a:endParaRPr/>
          </a:p>
          <a:p>
            <a:pPr marL="0" lvl="0" indent="0" algn="ctr" rtl="0">
              <a:lnSpc>
                <a:spcPct val="110000"/>
              </a:lnSpc>
              <a:spcBef>
                <a:spcPts val="0"/>
              </a:spcBef>
              <a:spcAft>
                <a:spcPts val="0"/>
              </a:spcAft>
              <a:buClr>
                <a:schemeClr val="dk1"/>
              </a:buClr>
              <a:buSzPts val="2800"/>
              <a:buNone/>
            </a:pPr>
            <a:r>
              <a:rPr lang="en-US" u="sng">
                <a:solidFill>
                  <a:schemeClr val="hlink"/>
                </a:solidFill>
                <a:latin typeface="Arial"/>
                <a:ea typeface="Arial"/>
                <a:cs typeface="Arial"/>
                <a:sym typeface="Arial"/>
                <a:hlinkClick r:id="rId3"/>
              </a:rPr>
              <a:t>EnglishLearnerSupport@tea.texas.gov</a:t>
            </a:r>
            <a:endParaRPr sz="2400">
              <a:solidFill>
                <a:srgbClr val="323F4F"/>
              </a:solidFill>
              <a:latin typeface="Arial"/>
              <a:ea typeface="Arial"/>
              <a:cs typeface="Arial"/>
              <a:sym typeface="Arial"/>
            </a:endParaRPr>
          </a:p>
          <a:p>
            <a:pPr marL="0" marR="5080" lvl="0" indent="0" algn="ctr" rtl="0">
              <a:lnSpc>
                <a:spcPct val="100000"/>
              </a:lnSpc>
              <a:spcBef>
                <a:spcPts val="1000"/>
              </a:spcBef>
              <a:spcAft>
                <a:spcPts val="0"/>
              </a:spcAft>
              <a:buClr>
                <a:schemeClr val="dk1"/>
              </a:buClr>
              <a:buSzPts val="2400"/>
              <a:buNone/>
            </a:pPr>
            <a:endParaRPr sz="2400">
              <a:solidFill>
                <a:srgbClr val="323F4F"/>
              </a:solidFill>
              <a:latin typeface="Arial"/>
              <a:ea typeface="Arial"/>
              <a:cs typeface="Arial"/>
              <a:sym typeface="Arial"/>
            </a:endParaRPr>
          </a:p>
          <a:p>
            <a:pPr marL="0" lvl="0" indent="0" algn="ctr" rtl="0">
              <a:lnSpc>
                <a:spcPct val="80000"/>
              </a:lnSpc>
              <a:spcBef>
                <a:spcPts val="1000"/>
              </a:spcBef>
              <a:spcAft>
                <a:spcPts val="0"/>
              </a:spcAft>
              <a:buClr>
                <a:schemeClr val="dk1"/>
              </a:buClr>
              <a:buSzPts val="2400"/>
              <a:buNone/>
            </a:pPr>
            <a:endParaRPr sz="2400">
              <a:solidFill>
                <a:srgbClr val="323F4F"/>
              </a:solidFill>
              <a:latin typeface="Arial"/>
              <a:ea typeface="Arial"/>
              <a:cs typeface="Arial"/>
              <a:sym typeface="Arial"/>
            </a:endParaRPr>
          </a:p>
          <a:p>
            <a:pPr marL="74295" lvl="0" indent="52705" algn="ctr" rtl="0">
              <a:lnSpc>
                <a:spcPct val="80000"/>
              </a:lnSpc>
              <a:spcBef>
                <a:spcPts val="1000"/>
              </a:spcBef>
              <a:spcAft>
                <a:spcPts val="0"/>
              </a:spcAft>
              <a:buClr>
                <a:schemeClr val="dk1"/>
              </a:buClr>
              <a:buSzPts val="2000"/>
              <a:buNone/>
            </a:pPr>
            <a:endParaRPr sz="2000" b="1">
              <a:solidFill>
                <a:srgbClr val="323F4F"/>
              </a:solidFill>
              <a:latin typeface="Arial"/>
              <a:ea typeface="Arial"/>
              <a:cs typeface="Arial"/>
              <a:sym typeface="Arial"/>
            </a:endParaRPr>
          </a:p>
          <a:p>
            <a:pPr marL="0" lvl="0" indent="0" algn="l" rtl="0">
              <a:lnSpc>
                <a:spcPct val="80000"/>
              </a:lnSpc>
              <a:spcBef>
                <a:spcPts val="1000"/>
              </a:spcBef>
              <a:spcAft>
                <a:spcPts val="0"/>
              </a:spcAft>
              <a:buClr>
                <a:schemeClr val="dk1"/>
              </a:buClr>
              <a:buSzPts val="2800"/>
              <a:buNone/>
            </a:pPr>
            <a:endParaRPr>
              <a:latin typeface="Arial"/>
              <a:ea typeface="Arial"/>
              <a:cs typeface="Arial"/>
              <a:sym typeface="Arial"/>
            </a:endParaRPr>
          </a:p>
        </p:txBody>
      </p:sp>
      <p:sp>
        <p:nvSpPr>
          <p:cNvPr id="444" name="Google Shape;444;p6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4</a:t>
            </a:fld>
            <a:endParaRPr sz="12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2" name="Google Shape;452;p67"/>
          <p:cNvSpPr txBox="1">
            <a:spLocks noGrp="1"/>
          </p:cNvSpPr>
          <p:nvPr>
            <p:ph type="title"/>
          </p:nvPr>
        </p:nvSpPr>
        <p:spPr>
          <a:xfrm>
            <a:off x="242451" y="459408"/>
            <a:ext cx="7896188"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US" sz="3200" b="1" dirty="0">
                <a:solidFill>
                  <a:schemeClr val="lt1"/>
                </a:solidFill>
                <a:latin typeface="Arial"/>
                <a:ea typeface="Arial"/>
                <a:cs typeface="Arial"/>
                <a:sym typeface="Arial"/>
              </a:rPr>
              <a:t>Texas Administrative Code (TAC) </a:t>
            </a:r>
            <a:br>
              <a:rPr lang="en-US" sz="3200" b="1" dirty="0">
                <a:solidFill>
                  <a:schemeClr val="lt1"/>
                </a:solidFill>
                <a:latin typeface="Arial"/>
                <a:ea typeface="Arial"/>
                <a:cs typeface="Arial"/>
                <a:sym typeface="Arial"/>
              </a:rPr>
            </a:br>
            <a:r>
              <a:rPr lang="en-US" sz="3200" b="1" dirty="0">
                <a:solidFill>
                  <a:schemeClr val="lt1"/>
                </a:solidFill>
                <a:latin typeface="Arial"/>
                <a:ea typeface="Arial"/>
                <a:cs typeface="Arial"/>
                <a:sym typeface="Arial"/>
              </a:rPr>
              <a:t>Chapter 89 Terms, Subchapter BB</a:t>
            </a:r>
            <a:endParaRPr dirty="0"/>
          </a:p>
        </p:txBody>
      </p:sp>
      <p:sp>
        <p:nvSpPr>
          <p:cNvPr id="451" name="Google Shape;451;p67"/>
          <p:cNvSpPr txBox="1">
            <a:spLocks noGrp="1"/>
          </p:cNvSpPr>
          <p:nvPr>
            <p:ph type="body" idx="1"/>
          </p:nvPr>
        </p:nvSpPr>
        <p:spPr>
          <a:xfrm>
            <a:off x="353960" y="1460091"/>
            <a:ext cx="8332839" cy="84496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The following words and terms are used in this subchapter and throughout the training.</a:t>
            </a:r>
            <a:endParaRPr sz="2400" b="1" i="1">
              <a:latin typeface="Arial"/>
              <a:ea typeface="Arial"/>
              <a:cs typeface="Arial"/>
              <a:sym typeface="Arial"/>
            </a:endParaRPr>
          </a:p>
        </p:txBody>
      </p:sp>
      <p:sp>
        <p:nvSpPr>
          <p:cNvPr id="454" name="Google Shape;454;p67"/>
          <p:cNvSpPr txBox="1"/>
          <p:nvPr/>
        </p:nvSpPr>
        <p:spPr>
          <a:xfrm>
            <a:off x="177730" y="2305051"/>
            <a:ext cx="8509069" cy="6093976"/>
          </a:xfrm>
          <a:prstGeom prst="rect">
            <a:avLst/>
          </a:prstGeom>
          <a:noFill/>
          <a:ln>
            <a:noFill/>
          </a:ln>
        </p:spPr>
        <p:txBody>
          <a:bodyPr spcFirstLastPara="1" wrap="square" lIns="91425" tIns="45700" rIns="91425" bIns="45700" anchor="t" anchorCtr="0">
            <a:noAutofit/>
          </a:bodyPr>
          <a:lstStyle/>
          <a:p>
            <a:pPr marL="740664" marR="0" lvl="1" indent="-283464" algn="l" rtl="0">
              <a:spcBef>
                <a:spcPts val="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Bilingual education allotment</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Certified English as a second language teacher</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Dual language immersion</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Dual-language instruction</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English as a second language program (ESL)</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English language proficiency standards (ELPS)</a:t>
            </a:r>
            <a:endParaRPr sz="2200" b="0" i="0" u="none" strike="noStrike" cap="none" dirty="0">
              <a:solidFill>
                <a:srgbClr val="323F4F"/>
              </a:solidFill>
              <a:latin typeface="Arial"/>
              <a:ea typeface="Arial"/>
              <a:cs typeface="Arial"/>
              <a:sym typeface="Arial"/>
            </a:endParaRPr>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English learner</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Exit</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Reclassification</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School district (includes Charter schools and Districts of Innovation)</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Prekindergarten</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Alternative Language Program</a:t>
            </a:r>
            <a:endParaRPr dirty="0"/>
          </a:p>
          <a:p>
            <a:pPr marL="740664" marR="0" lvl="1" indent="-283464" algn="l" rtl="0">
              <a:spcBef>
                <a:spcPts val="600"/>
              </a:spcBef>
              <a:spcAft>
                <a:spcPts val="0"/>
              </a:spcAft>
              <a:buClr>
                <a:srgbClr val="323F4F"/>
              </a:buClr>
              <a:buSzPts val="2200"/>
              <a:buFont typeface="Arial"/>
              <a:buChar char="•"/>
            </a:pPr>
            <a:r>
              <a:rPr lang="en-US" sz="2200" b="0" i="0" u="none" strike="noStrike" cap="none" dirty="0">
                <a:solidFill>
                  <a:srgbClr val="323F4F"/>
                </a:solidFill>
                <a:latin typeface="Arial"/>
                <a:ea typeface="Arial"/>
                <a:cs typeface="Arial"/>
                <a:sym typeface="Arial"/>
              </a:rPr>
              <a:t>Parent</a:t>
            </a:r>
            <a:endParaRPr dirty="0"/>
          </a:p>
        </p:txBody>
      </p:sp>
      <p:sp>
        <p:nvSpPr>
          <p:cNvPr id="453" name="Google Shape;453;p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5</a:t>
            </a:fld>
            <a:endParaRPr>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8"/>
          <p:cNvSpPr txBox="1">
            <a:spLocks noGrp="1"/>
          </p:cNvSpPr>
          <p:nvPr>
            <p:ph type="title"/>
          </p:nvPr>
        </p:nvSpPr>
        <p:spPr>
          <a:xfrm>
            <a:off x="353961" y="459408"/>
            <a:ext cx="7896188"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Terminology</a:t>
            </a:r>
            <a:endParaRPr dirty="0"/>
          </a:p>
        </p:txBody>
      </p:sp>
      <p:sp>
        <p:nvSpPr>
          <p:cNvPr id="463" name="Google Shape;463;p68"/>
          <p:cNvSpPr txBox="1">
            <a:spLocks noGrp="1"/>
          </p:cNvSpPr>
          <p:nvPr>
            <p:ph type="body" idx="4294967295"/>
          </p:nvPr>
        </p:nvSpPr>
        <p:spPr>
          <a:xfrm>
            <a:off x="317896" y="1687516"/>
            <a:ext cx="3326862" cy="211387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1800"/>
              <a:buNone/>
            </a:pPr>
            <a:r>
              <a:rPr lang="en-US" sz="1800" b="1">
                <a:solidFill>
                  <a:srgbClr val="323F4F"/>
                </a:solidFill>
                <a:latin typeface="Arial"/>
                <a:ea typeface="Arial"/>
                <a:cs typeface="Arial"/>
                <a:sym typeface="Arial"/>
              </a:rPr>
              <a:t>English learner (EL)</a:t>
            </a:r>
            <a:endParaRPr/>
          </a:p>
          <a:p>
            <a:pPr marL="0" lvl="0" indent="0" algn="l" rtl="0">
              <a:lnSpc>
                <a:spcPct val="90000"/>
              </a:lnSpc>
              <a:spcBef>
                <a:spcPts val="1000"/>
              </a:spcBef>
              <a:spcAft>
                <a:spcPts val="0"/>
              </a:spcAft>
              <a:buClr>
                <a:srgbClr val="002060"/>
              </a:buClr>
              <a:buSzPts val="1600"/>
              <a:buNone/>
            </a:pPr>
            <a:r>
              <a:rPr lang="en-US" sz="1600">
                <a:solidFill>
                  <a:srgbClr val="002060"/>
                </a:solidFill>
                <a:latin typeface="Arial"/>
                <a:ea typeface="Arial"/>
                <a:cs typeface="Arial"/>
                <a:sym typeface="Arial"/>
              </a:rPr>
              <a:t>A student who is in the process of acquiring English and has another language as the student’s primary language</a:t>
            </a:r>
            <a:r>
              <a:rPr lang="en-US" sz="1600" b="1">
                <a:solidFill>
                  <a:srgbClr val="002060"/>
                </a:solidFill>
                <a:latin typeface="Arial"/>
                <a:ea typeface="Arial"/>
                <a:cs typeface="Arial"/>
                <a:sym typeface="Arial"/>
              </a:rPr>
              <a:t> </a:t>
            </a:r>
            <a:r>
              <a:rPr lang="en-US" sz="1600">
                <a:solidFill>
                  <a:srgbClr val="002060"/>
                </a:solidFill>
                <a:latin typeface="Arial"/>
                <a:ea typeface="Arial"/>
                <a:cs typeface="Arial"/>
                <a:sym typeface="Arial"/>
              </a:rPr>
              <a:t>or home language; synonymous with English language learner (ELL) and limited English proficient (LEP)</a:t>
            </a:r>
            <a:endParaRPr/>
          </a:p>
        </p:txBody>
      </p:sp>
      <p:sp>
        <p:nvSpPr>
          <p:cNvPr id="464" name="Google Shape;464;p68"/>
          <p:cNvSpPr txBox="1">
            <a:spLocks noGrp="1"/>
          </p:cNvSpPr>
          <p:nvPr>
            <p:ph type="body" idx="4294967295"/>
          </p:nvPr>
        </p:nvSpPr>
        <p:spPr>
          <a:xfrm>
            <a:off x="3715646" y="1692536"/>
            <a:ext cx="3277558" cy="211387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1800"/>
              <a:buNone/>
            </a:pPr>
            <a:r>
              <a:rPr lang="en-US" sz="1800" b="1">
                <a:solidFill>
                  <a:srgbClr val="323F4F"/>
                </a:solidFill>
                <a:latin typeface="Arial"/>
                <a:ea typeface="Arial"/>
                <a:cs typeface="Arial"/>
                <a:sym typeface="Arial"/>
              </a:rPr>
              <a:t>Reclassification</a:t>
            </a:r>
            <a:endParaRPr/>
          </a:p>
          <a:p>
            <a:pPr marL="0" lvl="0" indent="0" algn="l" rtl="0">
              <a:lnSpc>
                <a:spcPct val="90000"/>
              </a:lnSpc>
              <a:spcBef>
                <a:spcPts val="1000"/>
              </a:spcBef>
              <a:spcAft>
                <a:spcPts val="0"/>
              </a:spcAft>
              <a:buClr>
                <a:srgbClr val="002060"/>
              </a:buClr>
              <a:buSzPts val="1600"/>
              <a:buNone/>
            </a:pPr>
            <a:r>
              <a:rPr lang="en-US" sz="1600">
                <a:solidFill>
                  <a:srgbClr val="002060"/>
                </a:solidFill>
                <a:latin typeface="Arial"/>
                <a:ea typeface="Arial"/>
                <a:cs typeface="Arial"/>
                <a:sym typeface="Arial"/>
              </a:rPr>
              <a:t>The process by which the language proficiency assessment committee (LPAC) determines that an English learner has met the appropriate criteria to be classified a English proficient, non-LEP.</a:t>
            </a:r>
            <a:endParaRPr/>
          </a:p>
        </p:txBody>
      </p:sp>
      <p:sp>
        <p:nvSpPr>
          <p:cNvPr id="465" name="Google Shape;465;p68"/>
          <p:cNvSpPr txBox="1">
            <a:spLocks noGrp="1"/>
          </p:cNvSpPr>
          <p:nvPr>
            <p:ph type="body" idx="4294967295"/>
          </p:nvPr>
        </p:nvSpPr>
        <p:spPr>
          <a:xfrm>
            <a:off x="317896" y="4108327"/>
            <a:ext cx="3326861" cy="2113878"/>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1800"/>
              <a:buNone/>
            </a:pPr>
            <a:r>
              <a:rPr lang="en-US" sz="1800" b="1">
                <a:solidFill>
                  <a:srgbClr val="323F4F"/>
                </a:solidFill>
                <a:latin typeface="Arial"/>
                <a:ea typeface="Arial"/>
                <a:cs typeface="Arial"/>
                <a:sym typeface="Arial"/>
              </a:rPr>
              <a:t>English proficient (EP)</a:t>
            </a:r>
            <a:endParaRPr/>
          </a:p>
          <a:p>
            <a:pPr marL="0" lvl="0" indent="0" algn="l" rtl="0">
              <a:lnSpc>
                <a:spcPct val="90000"/>
              </a:lnSpc>
              <a:spcBef>
                <a:spcPts val="1000"/>
              </a:spcBef>
              <a:spcAft>
                <a:spcPts val="0"/>
              </a:spcAft>
              <a:buClr>
                <a:srgbClr val="323F4F"/>
              </a:buClr>
              <a:buSzPts val="1600"/>
              <a:buNone/>
            </a:pPr>
            <a:r>
              <a:rPr lang="en-US" sz="1600">
                <a:solidFill>
                  <a:srgbClr val="323F4F"/>
                </a:solidFill>
                <a:latin typeface="Arial"/>
                <a:ea typeface="Arial"/>
                <a:cs typeface="Arial"/>
                <a:sym typeface="Arial"/>
              </a:rPr>
              <a:t>A student who has met reclassification criteria and is no longer identified as an English learner; synonymous with non-EL, non-ELL, and non-LEP.    </a:t>
            </a:r>
            <a:r>
              <a:rPr lang="en-US" sz="1600" i="1">
                <a:solidFill>
                  <a:srgbClr val="323F4F"/>
                </a:solidFill>
                <a:latin typeface="Arial"/>
                <a:ea typeface="Arial"/>
                <a:cs typeface="Arial"/>
                <a:sym typeface="Arial"/>
              </a:rPr>
              <a:t>EP also means a student who has never been identified as an English learner. </a:t>
            </a:r>
            <a:endParaRPr/>
          </a:p>
        </p:txBody>
      </p:sp>
      <p:sp>
        <p:nvSpPr>
          <p:cNvPr id="466" name="Google Shape;466;p68"/>
          <p:cNvSpPr txBox="1">
            <a:spLocks noGrp="1"/>
          </p:cNvSpPr>
          <p:nvPr>
            <p:ph type="body" idx="4294967295"/>
          </p:nvPr>
        </p:nvSpPr>
        <p:spPr>
          <a:xfrm>
            <a:off x="3715646" y="4108326"/>
            <a:ext cx="3277558" cy="2113877"/>
          </a:xfrm>
          <a:prstGeom prst="rect">
            <a:avLst/>
          </a:prstGeom>
          <a:noFill/>
          <a:ln w="9525"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1800"/>
              <a:buNone/>
            </a:pPr>
            <a:r>
              <a:rPr lang="en-US" sz="1800" b="1">
                <a:solidFill>
                  <a:srgbClr val="323F4F"/>
                </a:solidFill>
                <a:latin typeface="Arial"/>
                <a:ea typeface="Arial"/>
                <a:cs typeface="Arial"/>
                <a:sym typeface="Arial"/>
              </a:rPr>
              <a:t>Exit</a:t>
            </a:r>
            <a:endParaRPr/>
          </a:p>
          <a:p>
            <a:pPr marL="0" lvl="0" indent="0" algn="l" rtl="0">
              <a:lnSpc>
                <a:spcPct val="90000"/>
              </a:lnSpc>
              <a:spcBef>
                <a:spcPts val="1000"/>
              </a:spcBef>
              <a:spcAft>
                <a:spcPts val="0"/>
              </a:spcAft>
              <a:buClr>
                <a:srgbClr val="323F4F"/>
              </a:buClr>
              <a:buSzPts val="1600"/>
              <a:buNone/>
            </a:pPr>
            <a:r>
              <a:rPr lang="en-US" sz="1600">
                <a:solidFill>
                  <a:srgbClr val="323F4F"/>
                </a:solidFill>
                <a:latin typeface="Arial"/>
                <a:ea typeface="Arial"/>
                <a:cs typeface="Arial"/>
                <a:sym typeface="Arial"/>
              </a:rPr>
              <a:t>The point at which an English learner has met reclassification criteria and no longer requires bilingual or English as a second language (ESL) program services; student exits with parent or guardian approval</a:t>
            </a:r>
            <a:endParaRPr/>
          </a:p>
        </p:txBody>
      </p:sp>
      <p:pic>
        <p:nvPicPr>
          <p:cNvPr id="467" name="Google Shape;467;p68">
            <a:extLst>
              <a:ext uri="{C183D7F6-B498-43B3-948B-1728B52AA6E4}">
                <adec:decorative xmlns:adec="http://schemas.microsoft.com/office/drawing/2017/decorative" val="1"/>
              </a:ext>
            </a:extLst>
          </p:cNvPr>
          <p:cNvPicPr preferRelativeResize="0">
            <a:picLocks noGrp="1"/>
          </p:cNvPicPr>
          <p:nvPr>
            <p:ph type="body" idx="4294967295"/>
          </p:nvPr>
        </p:nvPicPr>
        <p:blipFill rotWithShape="1">
          <a:blip r:embed="rId3">
            <a:alphaModFix/>
          </a:blip>
          <a:srcRect/>
          <a:stretch/>
        </p:blipFill>
        <p:spPr>
          <a:xfrm>
            <a:off x="7064092" y="2862706"/>
            <a:ext cx="1765921" cy="1584722"/>
          </a:xfrm>
          <a:prstGeom prst="rect">
            <a:avLst/>
          </a:prstGeom>
          <a:noFill/>
          <a:ln>
            <a:noFill/>
          </a:ln>
        </p:spPr>
      </p:pic>
      <p:sp>
        <p:nvSpPr>
          <p:cNvPr id="462" name="Google Shape;462;p6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9"/>
          <p:cNvSpPr txBox="1">
            <a:spLocks noGrp="1"/>
          </p:cNvSpPr>
          <p:nvPr>
            <p:ph type="title"/>
          </p:nvPr>
        </p:nvSpPr>
        <p:spPr>
          <a:xfrm>
            <a:off x="218114" y="251912"/>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Analogy of Key Terms</a:t>
            </a:r>
            <a:endParaRPr dirty="0"/>
          </a:p>
        </p:txBody>
      </p:sp>
      <p:sp>
        <p:nvSpPr>
          <p:cNvPr id="477" name="Google Shape;477;p69" descr="Vertical line with arrows pointing up and down."/>
          <p:cNvSpPr/>
          <p:nvPr/>
        </p:nvSpPr>
        <p:spPr>
          <a:xfrm>
            <a:off x="218114" y="3207216"/>
            <a:ext cx="245378" cy="1157681"/>
          </a:xfrm>
          <a:prstGeom prst="upDownArrow">
            <a:avLst>
              <a:gd name="adj1" fmla="val 50000"/>
              <a:gd name="adj2" fmla="val 50000"/>
            </a:avLst>
          </a:prstGeom>
          <a:solidFill>
            <a:srgbClr val="1F6CB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grpSp>
        <p:nvGrpSpPr>
          <p:cNvPr id="2" name="Group 1" descr="Identification is to Reclassification as Placement is to Exit">
            <a:extLst>
              <a:ext uri="{FF2B5EF4-FFF2-40B4-BE49-F238E27FC236}">
                <a16:creationId xmlns:a16="http://schemas.microsoft.com/office/drawing/2014/main" id="{063C5915-BC62-4413-8359-E05F8E3863AB}"/>
              </a:ext>
            </a:extLst>
          </p:cNvPr>
          <p:cNvGrpSpPr/>
          <p:nvPr/>
        </p:nvGrpSpPr>
        <p:grpSpPr>
          <a:xfrm>
            <a:off x="628650" y="2226469"/>
            <a:ext cx="7886700" cy="3097900"/>
            <a:chOff x="628650" y="2226469"/>
            <a:chExt cx="7886700" cy="3097900"/>
          </a:xfrm>
        </p:grpSpPr>
        <p:graphicFrame>
          <p:nvGraphicFramePr>
            <p:cNvPr id="475" name="Google Shape;475;p69"/>
            <p:cNvGraphicFramePr/>
            <p:nvPr>
              <p:extLst>
                <p:ext uri="{D42A27DB-BD31-4B8C-83A1-F6EECF244321}">
                  <p14:modId xmlns:p14="http://schemas.microsoft.com/office/powerpoint/2010/main" val="2479979896"/>
                </p:ext>
              </p:extLst>
            </p:nvPr>
          </p:nvGraphicFramePr>
          <p:xfrm>
            <a:off x="628650" y="2226469"/>
            <a:ext cx="7886700" cy="3097900"/>
          </p:xfrm>
          <a:graphic>
            <a:graphicData uri="http://schemas.openxmlformats.org/drawingml/2006/table">
              <a:tbl>
                <a:tblPr firstRow="1" bandRow="1">
                  <a:noFill/>
                  <a:tableStyleId>{410A6B5E-F89D-418E-B064-B9BE5972165F}</a:tableStyleId>
                </a:tblPr>
                <a:tblGrid>
                  <a:gridCol w="3939150">
                    <a:extLst>
                      <a:ext uri="{9D8B030D-6E8A-4147-A177-3AD203B41FA5}">
                        <a16:colId xmlns:a16="http://schemas.microsoft.com/office/drawing/2014/main" val="20000"/>
                      </a:ext>
                    </a:extLst>
                  </a:gridCol>
                  <a:gridCol w="3947550">
                    <a:extLst>
                      <a:ext uri="{9D8B030D-6E8A-4147-A177-3AD203B41FA5}">
                        <a16:colId xmlns:a16="http://schemas.microsoft.com/office/drawing/2014/main" val="20001"/>
                      </a:ext>
                    </a:extLst>
                  </a:gridCol>
                </a:tblGrid>
                <a:tr h="1548950">
                  <a:tc>
                    <a:txBody>
                      <a:bodyPr/>
                      <a:lstStyle/>
                      <a:p>
                        <a:pPr marL="0" marR="0" lvl="0" indent="0" algn="ctr" rtl="0">
                          <a:spcBef>
                            <a:spcPts val="0"/>
                          </a:spcBef>
                          <a:spcAft>
                            <a:spcPts val="0"/>
                          </a:spcAft>
                          <a:buNone/>
                        </a:pPr>
                        <a:r>
                          <a:rPr lang="en-US" sz="4500" b="1" u="none" strike="noStrike" cap="none" dirty="0"/>
                          <a:t>Identification</a:t>
                        </a:r>
                        <a:endParaRPr dirty="0"/>
                      </a:p>
                      <a:p>
                        <a:pPr marL="0" marR="0" lvl="0" indent="0" algn="ctr" rtl="0">
                          <a:spcBef>
                            <a:spcPts val="0"/>
                          </a:spcBef>
                          <a:spcAft>
                            <a:spcPts val="0"/>
                          </a:spcAft>
                          <a:buNone/>
                        </a:pPr>
                        <a:r>
                          <a:rPr lang="en-US" sz="1400" b="0" u="none" strike="noStrike" cap="none" dirty="0"/>
                          <a:t>is to</a:t>
                        </a:r>
                        <a:endParaRPr dirty="0"/>
                      </a:p>
                    </a:txBody>
                    <a:tcPr marL="68575" marR="68575" marT="34300" marB="34300" anchor="b">
                      <a:lnR w="76200" cap="flat" cmpd="sng">
                        <a:solidFill>
                          <a:schemeClr val="lt1"/>
                        </a:solidFill>
                        <a:prstDash val="solid"/>
                        <a:round/>
                        <a:headEnd type="none" w="sm" len="sm"/>
                        <a:tailEnd type="none" w="sm" len="sm"/>
                      </a:lnR>
                      <a:lnB w="57150" cap="flat" cmpd="sng">
                        <a:solidFill>
                          <a:srgbClr val="323F4F"/>
                        </a:solidFill>
                        <a:prstDash val="solid"/>
                        <a:round/>
                        <a:headEnd type="none" w="sm" len="sm"/>
                        <a:tailEnd type="none" w="sm" len="sm"/>
                      </a:lnB>
                      <a:solidFill>
                        <a:srgbClr val="0070C0"/>
                      </a:solidFill>
                    </a:tcPr>
                  </a:tc>
                  <a:tc>
                    <a:txBody>
                      <a:bodyPr/>
                      <a:lstStyle/>
                      <a:p>
                        <a:pPr marL="0" marR="0" lvl="0" indent="0" algn="ctr" rtl="0">
                          <a:spcBef>
                            <a:spcPts val="0"/>
                          </a:spcBef>
                          <a:spcAft>
                            <a:spcPts val="0"/>
                          </a:spcAft>
                          <a:buNone/>
                        </a:pPr>
                        <a:r>
                          <a:rPr lang="en-US" sz="4500" b="1" u="none" strike="noStrike" cap="none" dirty="0"/>
                          <a:t>Placement</a:t>
                        </a:r>
                        <a:endParaRPr dirty="0"/>
                      </a:p>
                      <a:p>
                        <a:pPr marL="0" marR="0" lvl="0" indent="0" algn="ctr" rtl="0">
                          <a:spcBef>
                            <a:spcPts val="0"/>
                          </a:spcBef>
                          <a:spcAft>
                            <a:spcPts val="0"/>
                          </a:spcAft>
                          <a:buNone/>
                        </a:pPr>
                        <a:r>
                          <a:rPr lang="en-US" sz="1400" b="1" u="none" strike="noStrike" cap="none" dirty="0"/>
                          <a:t>is to</a:t>
                        </a:r>
                        <a:endParaRPr dirty="0"/>
                      </a:p>
                    </a:txBody>
                    <a:tcPr marL="68575" marR="68575" marT="34300" marB="34300" anchor="b">
                      <a:lnL w="76200" cap="flat" cmpd="sng">
                        <a:solidFill>
                          <a:schemeClr val="lt1"/>
                        </a:solidFill>
                        <a:prstDash val="solid"/>
                        <a:round/>
                        <a:headEnd type="none" w="sm" len="sm"/>
                        <a:tailEnd type="none" w="sm" len="sm"/>
                      </a:lnL>
                      <a:lnB w="57150" cap="flat" cmpd="sng">
                        <a:solidFill>
                          <a:srgbClr val="323F4F"/>
                        </a:solidFill>
                        <a:prstDash val="solid"/>
                        <a:round/>
                        <a:headEnd type="none" w="sm" len="sm"/>
                        <a:tailEnd type="none" w="sm" len="sm"/>
                      </a:lnB>
                      <a:solidFill>
                        <a:schemeClr val="accent2">
                          <a:lumMod val="75000"/>
                        </a:schemeClr>
                      </a:solidFill>
                    </a:tcPr>
                  </a:tc>
                  <a:extLst>
                    <a:ext uri="{0D108BD9-81ED-4DB2-BD59-A6C34878D82A}">
                      <a16:rowId xmlns:a16="http://schemas.microsoft.com/office/drawing/2014/main" val="10000"/>
                    </a:ext>
                  </a:extLst>
                </a:tr>
                <a:tr h="1548950">
                  <a:tc>
                    <a:txBody>
                      <a:bodyPr/>
                      <a:lstStyle/>
                      <a:p>
                        <a:pPr marL="0" marR="0" lvl="0" indent="0" algn="ctr" rtl="0">
                          <a:spcBef>
                            <a:spcPts val="0"/>
                          </a:spcBef>
                          <a:spcAft>
                            <a:spcPts val="0"/>
                          </a:spcAft>
                          <a:buNone/>
                        </a:pPr>
                        <a:r>
                          <a:rPr lang="en-US" sz="4500" b="1" u="none" strike="noStrike" cap="none">
                            <a:solidFill>
                              <a:srgbClr val="323F4F"/>
                            </a:solidFill>
                          </a:rPr>
                          <a:t>Reclassification</a:t>
                        </a:r>
                        <a:endParaRPr/>
                      </a:p>
                    </a:txBody>
                    <a:tcPr marL="68575" marR="68575" marT="34300" marB="34300">
                      <a:lnR w="76200" cap="flat" cmpd="sng">
                        <a:solidFill>
                          <a:schemeClr val="lt1"/>
                        </a:solidFill>
                        <a:prstDash val="solid"/>
                        <a:round/>
                        <a:headEnd type="none" w="sm" len="sm"/>
                        <a:tailEnd type="none" w="sm" len="sm"/>
                      </a:lnR>
                      <a:lnT w="57150" cap="flat" cmpd="sng">
                        <a:solidFill>
                          <a:srgbClr val="323F4F"/>
                        </a:solidFill>
                        <a:prstDash val="solid"/>
                        <a:round/>
                        <a:headEnd type="none" w="sm" len="sm"/>
                        <a:tailEnd type="none" w="sm" len="sm"/>
                      </a:lnT>
                      <a:solidFill>
                        <a:srgbClr val="B3C6E7"/>
                      </a:solidFill>
                    </a:tcPr>
                  </a:tc>
                  <a:tc>
                    <a:txBody>
                      <a:bodyPr/>
                      <a:lstStyle/>
                      <a:p>
                        <a:pPr marL="0" marR="0" lvl="0" indent="0" algn="ctr" rtl="0">
                          <a:spcBef>
                            <a:spcPts val="0"/>
                          </a:spcBef>
                          <a:spcAft>
                            <a:spcPts val="0"/>
                          </a:spcAft>
                          <a:buNone/>
                        </a:pPr>
                        <a:r>
                          <a:rPr lang="en-US" sz="4500" b="1" u="none" strike="noStrike" cap="none" dirty="0">
                            <a:solidFill>
                              <a:srgbClr val="323F4F"/>
                            </a:solidFill>
                          </a:rPr>
                          <a:t>Exit</a:t>
                        </a:r>
                        <a:endParaRPr dirty="0"/>
                      </a:p>
                    </a:txBody>
                    <a:tcPr marL="68575" marR="68575" marT="34300" marB="34300">
                      <a:lnL w="76200" cap="flat" cmpd="sng">
                        <a:solidFill>
                          <a:schemeClr val="lt1"/>
                        </a:solidFill>
                        <a:prstDash val="solid"/>
                        <a:round/>
                        <a:headEnd type="none" w="sm" len="sm"/>
                        <a:tailEnd type="none" w="sm" len="sm"/>
                      </a:lnL>
                      <a:lnT w="57150" cap="flat" cmpd="sng">
                        <a:solidFill>
                          <a:srgbClr val="323F4F"/>
                        </a:solidFill>
                        <a:prstDash val="solid"/>
                        <a:round/>
                        <a:headEnd type="none" w="sm" len="sm"/>
                        <a:tailEnd type="none" w="sm" len="sm"/>
                      </a:lnT>
                      <a:solidFill>
                        <a:srgbClr val="C4E0B2"/>
                      </a:solidFill>
                    </a:tcPr>
                  </a:tc>
                  <a:extLst>
                    <a:ext uri="{0D108BD9-81ED-4DB2-BD59-A6C34878D82A}">
                      <a16:rowId xmlns:a16="http://schemas.microsoft.com/office/drawing/2014/main" val="10001"/>
                    </a:ext>
                  </a:extLst>
                </a:tr>
              </a:tbl>
            </a:graphicData>
          </a:graphic>
        </p:graphicFrame>
        <p:sp>
          <p:nvSpPr>
            <p:cNvPr id="476" name="Google Shape;476;p69"/>
            <p:cNvSpPr/>
            <p:nvPr/>
          </p:nvSpPr>
          <p:spPr>
            <a:xfrm>
              <a:off x="4391637" y="3650785"/>
              <a:ext cx="383796" cy="270545"/>
            </a:xfrm>
            <a:prstGeom prst="flowChartAlternateProcess">
              <a:avLst/>
            </a:prstGeom>
            <a:solidFill>
              <a:schemeClr val="lt1"/>
            </a:solidFill>
            <a:ln w="12700" cap="flat" cmpd="sng">
              <a:solidFill>
                <a:srgbClr val="323F4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Calibri"/>
                <a:buNone/>
              </a:pPr>
              <a:r>
                <a:rPr lang="en-US" sz="1350" b="0" i="0" u="none" strike="noStrike" cap="none" dirty="0">
                  <a:solidFill>
                    <a:srgbClr val="000000"/>
                  </a:solidFill>
                  <a:latin typeface="Calibri"/>
                  <a:ea typeface="Calibri"/>
                  <a:cs typeface="Calibri"/>
                  <a:sym typeface="Calibri"/>
                </a:rPr>
                <a:t>as</a:t>
              </a:r>
              <a:endParaRPr dirty="0"/>
            </a:p>
          </p:txBody>
        </p:sp>
      </p:grpSp>
      <p:sp>
        <p:nvSpPr>
          <p:cNvPr id="478" name="Google Shape;478;p69" descr="Vertical line with arrows pointing up and down."/>
          <p:cNvSpPr/>
          <p:nvPr/>
        </p:nvSpPr>
        <p:spPr>
          <a:xfrm>
            <a:off x="8680508" y="3196588"/>
            <a:ext cx="245378" cy="1157681"/>
          </a:xfrm>
          <a:prstGeom prst="upDownArrow">
            <a:avLst>
              <a:gd name="adj1" fmla="val 50000"/>
              <a:gd name="adj2" fmla="val 50000"/>
            </a:avLst>
          </a:prstGeom>
          <a:solidFill>
            <a:srgbClr val="FF8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479" name="Google Shape;479;p6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solidFill>
                  <a:srgbClr val="000000"/>
                </a:solidFill>
                <a:latin typeface="Arial"/>
                <a:ea typeface="Arial"/>
                <a:cs typeface="Arial"/>
                <a:sym typeface="Arial"/>
              </a:rPr>
              <a:t>7</a:t>
            </a:r>
            <a:endParaRPr>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7" name="Google Shape;487;p70"/>
          <p:cNvSpPr txBox="1">
            <a:spLocks noGrp="1"/>
          </p:cNvSpPr>
          <p:nvPr>
            <p:ph type="title"/>
          </p:nvPr>
        </p:nvSpPr>
        <p:spPr>
          <a:xfrm>
            <a:off x="220149" y="472747"/>
            <a:ext cx="789618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Equal Educational Opportunity</a:t>
            </a:r>
            <a:endParaRPr sz="3600" b="1" dirty="0">
              <a:solidFill>
                <a:schemeClr val="lt1"/>
              </a:solidFill>
              <a:latin typeface="Arial"/>
              <a:ea typeface="Arial"/>
              <a:cs typeface="Arial"/>
              <a:sym typeface="Arial"/>
            </a:endParaRPr>
          </a:p>
        </p:txBody>
      </p:sp>
      <p:sp>
        <p:nvSpPr>
          <p:cNvPr id="486" name="Google Shape;486;p70"/>
          <p:cNvSpPr txBox="1">
            <a:spLocks noGrp="1"/>
          </p:cNvSpPr>
          <p:nvPr>
            <p:ph type="body" idx="1"/>
          </p:nvPr>
        </p:nvSpPr>
        <p:spPr>
          <a:xfrm>
            <a:off x="353962" y="1474839"/>
            <a:ext cx="8332838" cy="44905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23F4F"/>
              </a:buClr>
              <a:buSzPts val="2000"/>
              <a:buNone/>
            </a:pPr>
            <a:r>
              <a:rPr lang="en-US" sz="2000">
                <a:solidFill>
                  <a:srgbClr val="323F4F"/>
                </a:solidFill>
                <a:latin typeface="Arial"/>
                <a:ea typeface="Arial"/>
                <a:cs typeface="Arial"/>
                <a:sym typeface="Arial"/>
              </a:rPr>
              <a:t>To ensure equal educational opportunity, as required in the Texas Education Code (TEC), §1.002(a) and TEC 29.051, TAC Chapter 89 Subchapter BB 1201(a), policy states a school district shall:</a:t>
            </a:r>
            <a:endParaRPr/>
          </a:p>
          <a:p>
            <a:pPr marL="0" lvl="0" indent="0" algn="l" rtl="0">
              <a:lnSpc>
                <a:spcPct val="90000"/>
              </a:lnSpc>
              <a:spcBef>
                <a:spcPts val="1200"/>
              </a:spcBef>
              <a:spcAft>
                <a:spcPts val="0"/>
              </a:spcAft>
              <a:buClr>
                <a:srgbClr val="323F4F"/>
              </a:buClr>
              <a:buSzPts val="2000"/>
              <a:buNone/>
            </a:pPr>
            <a:r>
              <a:rPr lang="en-US" sz="2000">
                <a:solidFill>
                  <a:srgbClr val="323F4F"/>
                </a:solidFill>
                <a:latin typeface="Arial"/>
                <a:ea typeface="Arial"/>
                <a:cs typeface="Arial"/>
                <a:sym typeface="Arial"/>
              </a:rPr>
              <a:t>(1) identify English learners based on criteria established by the </a:t>
            </a:r>
            <a:br>
              <a:rPr lang="en-US" sz="2000">
                <a:solidFill>
                  <a:srgbClr val="323F4F"/>
                </a:solidFill>
                <a:latin typeface="Arial"/>
                <a:ea typeface="Arial"/>
                <a:cs typeface="Arial"/>
                <a:sym typeface="Arial"/>
              </a:rPr>
            </a:br>
            <a:r>
              <a:rPr lang="en-US" sz="2000">
                <a:solidFill>
                  <a:srgbClr val="323F4F"/>
                </a:solidFill>
                <a:latin typeface="Arial"/>
                <a:ea typeface="Arial"/>
                <a:cs typeface="Arial"/>
                <a:sym typeface="Arial"/>
              </a:rPr>
              <a:t>     state;</a:t>
            </a:r>
            <a:endParaRPr/>
          </a:p>
          <a:p>
            <a:pPr marL="0" lvl="0" indent="0" algn="l" rtl="0">
              <a:lnSpc>
                <a:spcPct val="90000"/>
              </a:lnSpc>
              <a:spcBef>
                <a:spcPts val="1200"/>
              </a:spcBef>
              <a:spcAft>
                <a:spcPts val="0"/>
              </a:spcAft>
              <a:buClr>
                <a:srgbClr val="323F4F"/>
              </a:buClr>
              <a:buSzPts val="2000"/>
              <a:buNone/>
            </a:pPr>
            <a:r>
              <a:rPr lang="en-US" sz="2000">
                <a:solidFill>
                  <a:srgbClr val="323F4F"/>
                </a:solidFill>
                <a:latin typeface="Arial"/>
                <a:ea typeface="Arial"/>
                <a:cs typeface="Arial"/>
                <a:sym typeface="Arial"/>
              </a:rPr>
              <a:t>(2) provide bilingual education and ESL programs, as integral </a:t>
            </a:r>
            <a:br>
              <a:rPr lang="en-US" sz="2000">
                <a:solidFill>
                  <a:srgbClr val="323F4F"/>
                </a:solidFill>
                <a:latin typeface="Arial"/>
                <a:ea typeface="Arial"/>
                <a:cs typeface="Arial"/>
                <a:sym typeface="Arial"/>
              </a:rPr>
            </a:br>
            <a:r>
              <a:rPr lang="en-US" sz="2000">
                <a:solidFill>
                  <a:srgbClr val="323F4F"/>
                </a:solidFill>
                <a:latin typeface="Arial"/>
                <a:ea typeface="Arial"/>
                <a:cs typeface="Arial"/>
                <a:sym typeface="Arial"/>
              </a:rPr>
              <a:t>     parts of the general program as described in the TEC, §4.002;</a:t>
            </a:r>
            <a:endParaRPr/>
          </a:p>
          <a:p>
            <a:pPr marL="0" lvl="0" indent="0" algn="l" rtl="0">
              <a:lnSpc>
                <a:spcPct val="90000"/>
              </a:lnSpc>
              <a:spcBef>
                <a:spcPts val="1200"/>
              </a:spcBef>
              <a:spcAft>
                <a:spcPts val="0"/>
              </a:spcAft>
              <a:buClr>
                <a:srgbClr val="323F4F"/>
              </a:buClr>
              <a:buSzPts val="2000"/>
              <a:buNone/>
            </a:pPr>
            <a:r>
              <a:rPr lang="en-US" sz="2000">
                <a:solidFill>
                  <a:srgbClr val="323F4F"/>
                </a:solidFill>
                <a:latin typeface="Arial"/>
                <a:ea typeface="Arial"/>
                <a:cs typeface="Arial"/>
                <a:sym typeface="Arial"/>
              </a:rPr>
              <a:t>(3) seek appropriately certified teaching personnel to ensure that </a:t>
            </a:r>
            <a:br>
              <a:rPr lang="en-US" sz="2000">
                <a:solidFill>
                  <a:srgbClr val="323F4F"/>
                </a:solidFill>
                <a:latin typeface="Arial"/>
                <a:ea typeface="Arial"/>
                <a:cs typeface="Arial"/>
                <a:sym typeface="Arial"/>
              </a:rPr>
            </a:br>
            <a:r>
              <a:rPr lang="en-US" sz="2000">
                <a:solidFill>
                  <a:srgbClr val="323F4F"/>
                </a:solidFill>
                <a:latin typeface="Arial"/>
                <a:ea typeface="Arial"/>
                <a:cs typeface="Arial"/>
                <a:sym typeface="Arial"/>
              </a:rPr>
              <a:t>     English learners are afforded full opportunity to master the </a:t>
            </a:r>
            <a:br>
              <a:rPr lang="en-US" sz="2000">
                <a:solidFill>
                  <a:srgbClr val="323F4F"/>
                </a:solidFill>
                <a:latin typeface="Arial"/>
                <a:ea typeface="Arial"/>
                <a:cs typeface="Arial"/>
                <a:sym typeface="Arial"/>
              </a:rPr>
            </a:br>
            <a:r>
              <a:rPr lang="en-US" sz="2000">
                <a:solidFill>
                  <a:srgbClr val="323F4F"/>
                </a:solidFill>
                <a:latin typeface="Arial"/>
                <a:ea typeface="Arial"/>
                <a:cs typeface="Arial"/>
                <a:sym typeface="Arial"/>
              </a:rPr>
              <a:t>     essential knowledge and skills required by the state; and</a:t>
            </a:r>
            <a:endParaRPr/>
          </a:p>
          <a:p>
            <a:pPr marL="0" lvl="0" indent="0" algn="l" rtl="0">
              <a:lnSpc>
                <a:spcPct val="90000"/>
              </a:lnSpc>
              <a:spcBef>
                <a:spcPts val="1200"/>
              </a:spcBef>
              <a:spcAft>
                <a:spcPts val="0"/>
              </a:spcAft>
              <a:buClr>
                <a:srgbClr val="323F4F"/>
              </a:buClr>
              <a:buSzPts val="2000"/>
              <a:buNone/>
            </a:pPr>
            <a:r>
              <a:rPr lang="en-US" sz="2000">
                <a:solidFill>
                  <a:srgbClr val="323F4F"/>
                </a:solidFill>
                <a:latin typeface="Arial"/>
                <a:ea typeface="Arial"/>
                <a:cs typeface="Arial"/>
                <a:sym typeface="Arial"/>
              </a:rPr>
              <a:t>(4) assess achievement for essential knowledge and skills in </a:t>
            </a:r>
            <a:br>
              <a:rPr lang="en-US" sz="2000">
                <a:solidFill>
                  <a:srgbClr val="323F4F"/>
                </a:solidFill>
                <a:latin typeface="Arial"/>
                <a:ea typeface="Arial"/>
                <a:cs typeface="Arial"/>
                <a:sym typeface="Arial"/>
              </a:rPr>
            </a:br>
            <a:r>
              <a:rPr lang="en-US" sz="2000">
                <a:solidFill>
                  <a:srgbClr val="323F4F"/>
                </a:solidFill>
                <a:latin typeface="Arial"/>
                <a:ea typeface="Arial"/>
                <a:cs typeface="Arial"/>
                <a:sym typeface="Arial"/>
              </a:rPr>
              <a:t>     accordance with the TEC, Chapter 29, to ensure accountability      </a:t>
            </a:r>
            <a:br>
              <a:rPr lang="en-US" sz="2000">
                <a:solidFill>
                  <a:srgbClr val="323F4F"/>
                </a:solidFill>
                <a:latin typeface="Arial"/>
                <a:ea typeface="Arial"/>
                <a:cs typeface="Arial"/>
                <a:sym typeface="Arial"/>
              </a:rPr>
            </a:br>
            <a:r>
              <a:rPr lang="en-US" sz="2000">
                <a:solidFill>
                  <a:srgbClr val="323F4F"/>
                </a:solidFill>
                <a:latin typeface="Arial"/>
                <a:ea typeface="Arial"/>
                <a:cs typeface="Arial"/>
                <a:sym typeface="Arial"/>
              </a:rPr>
              <a:t>     for English learners and the schools that serve them.</a:t>
            </a:r>
            <a:endParaRPr/>
          </a:p>
          <a:p>
            <a:pPr marL="228600" lvl="0" indent="-50800" algn="l" rtl="0">
              <a:lnSpc>
                <a:spcPct val="90000"/>
              </a:lnSpc>
              <a:spcBef>
                <a:spcPts val="2200"/>
              </a:spcBef>
              <a:spcAft>
                <a:spcPts val="0"/>
              </a:spcAft>
              <a:buClr>
                <a:schemeClr val="dk1"/>
              </a:buClr>
              <a:buSzPts val="2800"/>
              <a:buNone/>
            </a:pPr>
            <a:endParaRPr/>
          </a:p>
        </p:txBody>
      </p:sp>
      <p:sp>
        <p:nvSpPr>
          <p:cNvPr id="488" name="Google Shape;488;p7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1"/>
          <p:cNvSpPr txBox="1">
            <a:spLocks noGrp="1"/>
          </p:cNvSpPr>
          <p:nvPr>
            <p:ph type="title"/>
          </p:nvPr>
        </p:nvSpPr>
        <p:spPr>
          <a:xfrm>
            <a:off x="368710" y="437106"/>
            <a:ext cx="7881437"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Arial"/>
              <a:buNone/>
            </a:pPr>
            <a:r>
              <a:rPr lang="en-US" sz="3600" b="1" dirty="0">
                <a:solidFill>
                  <a:schemeClr val="lt1"/>
                </a:solidFill>
                <a:latin typeface="Arial"/>
                <a:ea typeface="Arial"/>
                <a:cs typeface="Arial"/>
                <a:sym typeface="Arial"/>
              </a:rPr>
              <a:t>Facilities</a:t>
            </a:r>
            <a:endParaRPr sz="3600" b="1" dirty="0">
              <a:solidFill>
                <a:schemeClr val="lt1"/>
              </a:solidFill>
              <a:latin typeface="Arial"/>
              <a:ea typeface="Arial"/>
              <a:cs typeface="Arial"/>
              <a:sym typeface="Arial"/>
            </a:endParaRPr>
          </a:p>
        </p:txBody>
      </p:sp>
      <p:sp>
        <p:nvSpPr>
          <p:cNvPr id="496" name="Google Shape;496;p71"/>
          <p:cNvSpPr txBox="1">
            <a:spLocks noGrp="1"/>
          </p:cNvSpPr>
          <p:nvPr>
            <p:ph type="body" idx="1"/>
          </p:nvPr>
        </p:nvSpPr>
        <p:spPr>
          <a:xfrm>
            <a:off x="368710" y="1660808"/>
            <a:ext cx="8318089" cy="450528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323F4F"/>
              </a:buClr>
              <a:buSzPts val="2400"/>
              <a:buChar char="•"/>
            </a:pPr>
            <a:r>
              <a:rPr lang="en-US" sz="2400">
                <a:solidFill>
                  <a:srgbClr val="323F4F"/>
                </a:solidFill>
                <a:latin typeface="Arial"/>
                <a:ea typeface="Arial"/>
                <a:cs typeface="Arial"/>
                <a:sym typeface="Arial"/>
              </a:rPr>
              <a:t>Bilingual education and ESL programs shall be located in the public schools of the school district with equitable access to all educational resources rather than in separate facilities. </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In order to provide the required bilingual education or ESL programs, school districts may concentrate the programs at a limited number of facilities within the school district. </a:t>
            </a:r>
            <a:endParaRPr/>
          </a:p>
          <a:p>
            <a:pPr marL="228600" lvl="0" indent="-228600" algn="l" rtl="0">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Recent immigrant English learners shall not remain enrolled in newcomer centers for longer than two years. </a:t>
            </a:r>
            <a:endParaRPr sz="2400"/>
          </a:p>
        </p:txBody>
      </p:sp>
      <p:sp>
        <p:nvSpPr>
          <p:cNvPr id="497" name="Google Shape;497;p7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ECE0420D00984F94015CC33D548079" ma:contentTypeVersion="2" ma:contentTypeDescription="Create a new document." ma:contentTypeScope="" ma:versionID="26b6b07c7da30a93bcf7d707035accef">
  <xsd:schema xmlns:xsd="http://www.w3.org/2001/XMLSchema" xmlns:xs="http://www.w3.org/2001/XMLSchema" xmlns:p="http://schemas.microsoft.com/office/2006/metadata/properties" xmlns:ns2="fa291688-7b94-413f-a08a-8e6829ef0ae0" targetNamespace="http://schemas.microsoft.com/office/2006/metadata/properties" ma:root="true" ma:fieldsID="45de990023e6e6c3a0d78a10e7017a72" ns2:_="">
    <xsd:import namespace="fa291688-7b94-413f-a08a-8e6829ef0ae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91688-7b94-413f-a08a-8e6829ef0ae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E7DD84-51B1-42DD-946C-68C9B8AE4B73}"/>
</file>

<file path=customXml/itemProps2.xml><?xml version="1.0" encoding="utf-8"?>
<ds:datastoreItem xmlns:ds="http://schemas.openxmlformats.org/officeDocument/2006/customXml" ds:itemID="{7843D177-E2FE-45A6-B476-8578D9937B6A}"/>
</file>

<file path=customXml/itemProps3.xml><?xml version="1.0" encoding="utf-8"?>
<ds:datastoreItem xmlns:ds="http://schemas.openxmlformats.org/officeDocument/2006/customXml" ds:itemID="{DD530EB5-3D41-465B-8F65-811042A7DB40}"/>
</file>

<file path=docProps/app.xml><?xml version="1.0" encoding="utf-8"?>
<Properties xmlns="http://schemas.openxmlformats.org/officeDocument/2006/extended-properties" xmlns:vt="http://schemas.openxmlformats.org/officeDocument/2006/docPropsVTypes">
  <TotalTime>16</TotalTime>
  <Words>4338</Words>
  <Application>Microsoft Office PowerPoint</Application>
  <PresentationFormat>On-screen Show (4:3)</PresentationFormat>
  <Paragraphs>404</Paragraphs>
  <Slides>27</Slides>
  <Notes>27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27</vt:i4>
      </vt:variant>
    </vt:vector>
  </HeadingPairs>
  <TitlesOfParts>
    <vt:vector size="37" baseType="lpstr">
      <vt:lpstr>Calibri</vt:lpstr>
      <vt:lpstr>Courier New</vt:lpstr>
      <vt:lpstr>Open Sans</vt:lpstr>
      <vt:lpstr>Noto Sans Symbols</vt:lpstr>
      <vt:lpstr>Arial</vt:lpstr>
      <vt:lpstr>Office Theme</vt:lpstr>
      <vt:lpstr>Custom Design</vt:lpstr>
      <vt:lpstr>1_Custom Design</vt:lpstr>
      <vt:lpstr>2_Custom Design</vt:lpstr>
      <vt:lpstr>3_Custom Design</vt:lpstr>
      <vt:lpstr>Introduction</vt:lpstr>
      <vt:lpstr>19 TAC Chapter 89</vt:lpstr>
      <vt:lpstr>Copyright © Notice</vt:lpstr>
      <vt:lpstr>Division of English Learner Support</vt:lpstr>
      <vt:lpstr>Texas Administrative Code (TAC)  Chapter 89 Terms, Subchapter BB</vt:lpstr>
      <vt:lpstr>Terminology</vt:lpstr>
      <vt:lpstr>Analogy of Key Terms</vt:lpstr>
      <vt:lpstr>Equal Educational Opportunity</vt:lpstr>
      <vt:lpstr>Facilities</vt:lpstr>
      <vt:lpstr>Purpose of the LPAC Framework</vt:lpstr>
      <vt:lpstr>Purpose of the LPAC Framework</vt:lpstr>
      <vt:lpstr>Purpose of the LPAC Framework</vt:lpstr>
      <vt:lpstr>Training Agenda</vt:lpstr>
      <vt:lpstr>Introduction Section Objective</vt:lpstr>
      <vt:lpstr>TAC Ch. 89 LPAC Establishment</vt:lpstr>
      <vt:lpstr>LPAC Policy and Training</vt:lpstr>
      <vt:lpstr>LPAC Membership</vt:lpstr>
      <vt:lpstr>LPAC Membership </vt:lpstr>
      <vt:lpstr>LPAC Requirements</vt:lpstr>
      <vt:lpstr>LPAC Requirements </vt:lpstr>
      <vt:lpstr>LPAC Requirements </vt:lpstr>
      <vt:lpstr>LPAC Requirements</vt:lpstr>
      <vt:lpstr>Required LPAC Meetings</vt:lpstr>
      <vt:lpstr>Required English Learner Documentation</vt:lpstr>
      <vt:lpstr>Required English Learner Documentation Cont’d</vt:lpstr>
      <vt:lpstr>LPAC Requirements:  Coordination of Services</vt:lpstr>
      <vt:lpstr>ARD/LPAC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LPAC 2020-21 Introduction</dc:title>
  <cp:lastModifiedBy>Mary Slater</cp:lastModifiedBy>
  <cp:revision>5</cp:revision>
  <dcterms:modified xsi:type="dcterms:W3CDTF">2021-04-02T14:50:59Z</dcterms:modified>
  <dc:language>English</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0x010100D4ECE0420D00984F94015CC33D548079</vt:lpwstr>
  </property>
</Properties>
</file>