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embeddedFontLst>
    <p:embeddedFont>
      <p:font typeface="Open Sans" panose="020B0606030504020204"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88" autoAdjust="0"/>
    <p:restoredTop sz="94660"/>
  </p:normalViewPr>
  <p:slideViewPr>
    <p:cSldViewPr snapToGrid="0">
      <p:cViewPr varScale="1">
        <p:scale>
          <a:sx n="136" d="100"/>
          <a:sy n="136" d="100"/>
        </p:scale>
        <p:origin x="1092"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tea.texas.gov/academics/special-student-populations/bilingual-esl-education"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192352430d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192352430d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33cc1c47b0d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33cc1c47b0d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b="1">
                <a:solidFill>
                  <a:schemeClr val="dk1"/>
                </a:solidFill>
              </a:rPr>
              <a:t>Slide 10</a:t>
            </a:r>
            <a:endParaRPr sz="1200">
              <a:solidFill>
                <a:schemeClr val="dk1"/>
              </a:solidFill>
            </a:endParaRPr>
          </a:p>
          <a:p>
            <a:pPr marL="0" lvl="0" indent="0" algn="l" rtl="0">
              <a:spcBef>
                <a:spcPts val="0"/>
              </a:spcBef>
              <a:spcAft>
                <a:spcPts val="0"/>
              </a:spcAft>
              <a:buClr>
                <a:schemeClr val="dk1"/>
              </a:buClr>
              <a:buSzPts val="1400"/>
              <a:buFont typeface="Arial"/>
              <a:buNone/>
            </a:pPr>
            <a:endParaRPr sz="1200" b="1">
              <a:solidFill>
                <a:schemeClr val="dk1"/>
              </a:solidFill>
            </a:endParaRPr>
          </a:p>
          <a:p>
            <a:pPr marL="0" lvl="0" indent="0" algn="l" rtl="0">
              <a:spcBef>
                <a:spcPts val="0"/>
              </a:spcBef>
              <a:spcAft>
                <a:spcPts val="0"/>
              </a:spcAft>
              <a:buClr>
                <a:schemeClr val="dk1"/>
              </a:buClr>
              <a:buSzPts val="1400"/>
              <a:buFont typeface="Arial"/>
              <a:buNone/>
            </a:pPr>
            <a:r>
              <a:rPr lang="en" sz="1200">
                <a:solidFill>
                  <a:schemeClr val="dk1"/>
                </a:solidFill>
              </a:rPr>
              <a:t>Review the following information about a student whose parent or guardian denied services.</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400"/>
              <a:buFont typeface="Arial"/>
              <a:buNone/>
            </a:pPr>
            <a:endParaRPr sz="1200" b="1">
              <a:solidFill>
                <a:schemeClr val="dk1"/>
              </a:solidFill>
            </a:endParaRPr>
          </a:p>
          <a:p>
            <a:pPr marL="176212" lvl="2" indent="-176212" algn="l" rtl="0">
              <a:spcBef>
                <a:spcPts val="0"/>
              </a:spcBef>
              <a:spcAft>
                <a:spcPts val="0"/>
              </a:spcAft>
              <a:buClr>
                <a:schemeClr val="dk1"/>
              </a:buClr>
              <a:buSzPts val="1200"/>
              <a:buChar char="•"/>
            </a:pPr>
            <a:r>
              <a:rPr lang="en" sz="1200">
                <a:solidFill>
                  <a:schemeClr val="dk1"/>
                </a:solidFill>
              </a:rPr>
              <a:t>The student is an emergent bilingual student and is coded as English Proficient/EB in PEIMS.</a:t>
            </a:r>
            <a:endParaRPr sz="1200">
              <a:solidFill>
                <a:schemeClr val="dk1"/>
              </a:solidFill>
              <a:latin typeface="Calibri"/>
              <a:ea typeface="Calibri"/>
              <a:cs typeface="Calibri"/>
              <a:sym typeface="Calibri"/>
            </a:endParaRPr>
          </a:p>
          <a:p>
            <a:pPr marL="176212" lvl="2" indent="-176212" algn="l" rtl="0">
              <a:spcBef>
                <a:spcPts val="0"/>
              </a:spcBef>
              <a:spcAft>
                <a:spcPts val="0"/>
              </a:spcAft>
              <a:buClr>
                <a:schemeClr val="dk1"/>
              </a:buClr>
              <a:buSzPts val="1200"/>
              <a:buChar char="•"/>
            </a:pPr>
            <a:r>
              <a:rPr lang="en" sz="1200">
                <a:solidFill>
                  <a:schemeClr val="dk1"/>
                </a:solidFill>
              </a:rPr>
              <a:t>The LPAC should inform teachers which students are parent or guardian denials. </a:t>
            </a:r>
            <a:endParaRPr sz="1200">
              <a:solidFill>
                <a:schemeClr val="dk1"/>
              </a:solidFill>
              <a:latin typeface="Calibri"/>
              <a:ea typeface="Calibri"/>
              <a:cs typeface="Calibri"/>
              <a:sym typeface="Calibri"/>
            </a:endParaRPr>
          </a:p>
          <a:p>
            <a:pPr marL="176212" lvl="2" indent="-176212" algn="l" rtl="0">
              <a:spcBef>
                <a:spcPts val="0"/>
              </a:spcBef>
              <a:spcAft>
                <a:spcPts val="0"/>
              </a:spcAft>
              <a:buClr>
                <a:schemeClr val="dk1"/>
              </a:buClr>
              <a:buSzPts val="1200"/>
              <a:buChar char="•"/>
            </a:pPr>
            <a:r>
              <a:rPr lang="en" sz="1200">
                <a:solidFill>
                  <a:schemeClr val="dk1"/>
                </a:solidFill>
              </a:rPr>
              <a:t>Teachers should be provided TELPAS information on each student, if available, and implement the ELPS in the classroom.   </a:t>
            </a:r>
            <a:endParaRPr sz="1200">
              <a:solidFill>
                <a:schemeClr val="dk1"/>
              </a:solidFill>
              <a:latin typeface="Calibri"/>
              <a:ea typeface="Calibri"/>
              <a:cs typeface="Calibri"/>
              <a:sym typeface="Calibri"/>
            </a:endParaRPr>
          </a:p>
          <a:p>
            <a:pPr marL="176212" lvl="2" indent="-176212" algn="l" rtl="0">
              <a:spcBef>
                <a:spcPts val="0"/>
              </a:spcBef>
              <a:spcAft>
                <a:spcPts val="0"/>
              </a:spcAft>
              <a:buClr>
                <a:schemeClr val="dk1"/>
              </a:buClr>
              <a:buSzPts val="1200"/>
              <a:buChar char="•"/>
            </a:pPr>
            <a:r>
              <a:rPr lang="en" sz="1200">
                <a:solidFill>
                  <a:schemeClr val="dk1"/>
                </a:solidFill>
              </a:rPr>
              <a:t>The student will be assessed through TELPAS.</a:t>
            </a:r>
            <a:endParaRPr sz="1200">
              <a:solidFill>
                <a:schemeClr val="dk1"/>
              </a:solidFill>
              <a:latin typeface="Calibri"/>
              <a:ea typeface="Calibri"/>
              <a:cs typeface="Calibri"/>
              <a:sym typeface="Calibri"/>
            </a:endParaRPr>
          </a:p>
          <a:p>
            <a:pPr marL="176212" lvl="2" indent="-176212" algn="l" rtl="0">
              <a:spcBef>
                <a:spcPts val="0"/>
              </a:spcBef>
              <a:spcAft>
                <a:spcPts val="0"/>
              </a:spcAft>
              <a:buClr>
                <a:schemeClr val="dk1"/>
              </a:buClr>
              <a:buSzPts val="1200"/>
              <a:buChar char="•"/>
            </a:pPr>
            <a:r>
              <a:rPr lang="en" sz="1200">
                <a:solidFill>
                  <a:schemeClr val="dk1"/>
                </a:solidFill>
              </a:rPr>
              <a:t>The LPAC must annually review the progress of the student.</a:t>
            </a:r>
            <a:endParaRPr b="1">
              <a:solidFill>
                <a:schemeClr val="dk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33cc1c47b0d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3cc1c47b0d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b="1">
                <a:solidFill>
                  <a:schemeClr val="dk1"/>
                </a:solidFill>
              </a:rPr>
              <a:t>Slide 11</a:t>
            </a:r>
            <a:endParaRPr b="1">
              <a:solidFill>
                <a:schemeClr val="dk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4d2eace5e6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34d2eace5e6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b="1">
                <a:solidFill>
                  <a:schemeClr val="dk1"/>
                </a:solidFill>
              </a:rPr>
              <a:t>Slide 12</a:t>
            </a:r>
            <a:endParaRPr b="1">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192352430d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192352430d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r>
              <a:rPr lang="en" sz="1200" b="1">
                <a:solidFill>
                  <a:schemeClr val="dk1"/>
                </a:solidFill>
                <a:latin typeface="Calibri"/>
                <a:ea typeface="Calibri"/>
                <a:cs typeface="Calibri"/>
                <a:sym typeface="Calibri"/>
              </a:rPr>
              <a:t>Slide 2</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3cc1c47b0d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3cc1c47b0d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b="1">
                <a:solidFill>
                  <a:schemeClr val="dk1"/>
                </a:solidFill>
              </a:rPr>
              <a:t>Slide 3</a:t>
            </a:r>
            <a:endParaRPr sz="1200" b="1">
              <a:solidFill>
                <a:schemeClr val="dk1"/>
              </a:solidFill>
            </a:endParaRPr>
          </a:p>
          <a:p>
            <a:pPr marL="0" lvl="0" indent="0" algn="l" rtl="0">
              <a:spcBef>
                <a:spcPts val="0"/>
              </a:spcBef>
              <a:spcAft>
                <a:spcPts val="0"/>
              </a:spcAft>
              <a:buNone/>
            </a:pPr>
            <a:endParaRPr sz="1200" b="1">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39e4fa167d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39e4fa167d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r>
              <a:rPr lang="en" sz="1200" b="1">
                <a:solidFill>
                  <a:schemeClr val="dk1"/>
                </a:solidFill>
              </a:rPr>
              <a:t>Slide 4</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33cc1c47b0d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33cc1c47b0d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b="1">
                <a:solidFill>
                  <a:schemeClr val="dk1"/>
                </a:solidFill>
              </a:rPr>
              <a:t>Slide 5</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3cc1c47b0d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33cc1c47b0d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b="1">
                <a:solidFill>
                  <a:schemeClr val="dk1"/>
                </a:solidFill>
              </a:rPr>
              <a:t>Slide 6</a:t>
            </a:r>
            <a:endParaRPr sz="1200" b="1">
              <a:solidFill>
                <a:schemeClr val="dk1"/>
              </a:solidFill>
            </a:endParaRPr>
          </a:p>
          <a:p>
            <a:pPr marL="0" lvl="0" indent="0" algn="l" rtl="0">
              <a:spcBef>
                <a:spcPts val="0"/>
              </a:spcBef>
              <a:spcAft>
                <a:spcPts val="0"/>
              </a:spcAft>
              <a:buClr>
                <a:schemeClr val="dk1"/>
              </a:buClr>
              <a:buSzPts val="1400"/>
              <a:buFont typeface="Arial"/>
              <a:buNone/>
            </a:pPr>
            <a:endParaRPr sz="1200">
              <a:solidFill>
                <a:schemeClr val="dk1"/>
              </a:solidFill>
            </a:endParaRPr>
          </a:p>
          <a:p>
            <a:pPr marL="0" lvl="0" indent="0" algn="l" rtl="0">
              <a:spcBef>
                <a:spcPts val="0"/>
              </a:spcBef>
              <a:spcAft>
                <a:spcPts val="0"/>
              </a:spcAft>
              <a:buClr>
                <a:schemeClr val="dk1"/>
              </a:buClr>
              <a:buSzPts val="1400"/>
              <a:buFont typeface="Arial"/>
              <a:buNone/>
            </a:pPr>
            <a:r>
              <a:rPr lang="en" sz="1200">
                <a:solidFill>
                  <a:schemeClr val="dk1"/>
                </a:solidFill>
              </a:rPr>
              <a:t>The letter the district sends to obtain parent or guardian approval for placement in the program must contain the following:</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400"/>
              <a:buFont typeface="Arial"/>
              <a:buNone/>
            </a:pPr>
            <a:endParaRPr sz="1200">
              <a:solidFill>
                <a:schemeClr val="dk1"/>
              </a:solidFill>
            </a:endParaRPr>
          </a:p>
          <a:p>
            <a:pPr marL="171450" lvl="2" indent="-171450" algn="l" rtl="0">
              <a:spcBef>
                <a:spcPts val="0"/>
              </a:spcBef>
              <a:spcAft>
                <a:spcPts val="0"/>
              </a:spcAft>
              <a:buClr>
                <a:schemeClr val="dk1"/>
              </a:buClr>
              <a:buSzPts val="1200"/>
              <a:buChar char="•"/>
            </a:pPr>
            <a:r>
              <a:rPr lang="en" sz="1200">
                <a:solidFill>
                  <a:schemeClr val="dk1"/>
                </a:solidFill>
              </a:rPr>
              <a:t>Level of English proficiency</a:t>
            </a:r>
            <a:endParaRPr sz="1200">
              <a:solidFill>
                <a:schemeClr val="dk1"/>
              </a:solidFill>
              <a:latin typeface="Calibri"/>
              <a:ea typeface="Calibri"/>
              <a:cs typeface="Calibri"/>
              <a:sym typeface="Calibri"/>
            </a:endParaRPr>
          </a:p>
          <a:p>
            <a:pPr marL="171450" lvl="2" indent="-171450" algn="l" rtl="0">
              <a:spcBef>
                <a:spcPts val="0"/>
              </a:spcBef>
              <a:spcAft>
                <a:spcPts val="0"/>
              </a:spcAft>
              <a:buClr>
                <a:schemeClr val="dk1"/>
              </a:buClr>
              <a:buSzPts val="1200"/>
              <a:buChar char="•"/>
            </a:pPr>
            <a:r>
              <a:rPr lang="en" sz="1200">
                <a:solidFill>
                  <a:schemeClr val="dk1"/>
                </a:solidFill>
              </a:rPr>
              <a:t>Description of the program</a:t>
            </a:r>
            <a:endParaRPr sz="1200">
              <a:solidFill>
                <a:schemeClr val="dk1"/>
              </a:solidFill>
              <a:latin typeface="Calibri"/>
              <a:ea typeface="Calibri"/>
              <a:cs typeface="Calibri"/>
              <a:sym typeface="Calibri"/>
            </a:endParaRPr>
          </a:p>
          <a:p>
            <a:pPr marL="171450" lvl="2" indent="-171450" algn="l" rtl="0">
              <a:spcBef>
                <a:spcPts val="0"/>
              </a:spcBef>
              <a:spcAft>
                <a:spcPts val="0"/>
              </a:spcAft>
              <a:buClr>
                <a:schemeClr val="dk1"/>
              </a:buClr>
              <a:buSzPts val="1200"/>
              <a:buChar char="•"/>
            </a:pPr>
            <a:r>
              <a:rPr lang="en" sz="1200">
                <a:solidFill>
                  <a:schemeClr val="dk1"/>
                </a:solidFill>
              </a:rPr>
              <a:t>Benefits of the program</a:t>
            </a:r>
            <a:endParaRPr sz="1200">
              <a:solidFill>
                <a:schemeClr val="dk1"/>
              </a:solidFill>
              <a:latin typeface="Calibri"/>
              <a:ea typeface="Calibri"/>
              <a:cs typeface="Calibri"/>
              <a:sym typeface="Calibri"/>
            </a:endParaRPr>
          </a:p>
          <a:p>
            <a:pPr marL="294728" lvl="1" indent="-100637" algn="l" rtl="0">
              <a:spcBef>
                <a:spcPts val="0"/>
              </a:spcBef>
              <a:spcAft>
                <a:spcPts val="0"/>
              </a:spcAft>
              <a:buClr>
                <a:schemeClr val="dk1"/>
              </a:buClr>
              <a:buSzPts val="1200"/>
              <a:buFont typeface="Arial"/>
              <a:buNone/>
            </a:pPr>
            <a:endParaRPr sz="1200">
              <a:solidFill>
                <a:schemeClr val="dk1"/>
              </a:solidFill>
            </a:endParaRPr>
          </a:p>
          <a:p>
            <a:pPr marL="0" lvl="0" indent="0" algn="l" rtl="0">
              <a:spcBef>
                <a:spcPts val="0"/>
              </a:spcBef>
              <a:spcAft>
                <a:spcPts val="0"/>
              </a:spcAft>
              <a:buClr>
                <a:schemeClr val="dk1"/>
              </a:buClr>
              <a:buSzPts val="1400"/>
              <a:buFont typeface="Arial"/>
              <a:buNone/>
            </a:pPr>
            <a:r>
              <a:rPr lang="en" sz="1200">
                <a:solidFill>
                  <a:schemeClr val="dk1"/>
                </a:solidFill>
              </a:rPr>
              <a:t>It is also important to explain why the program recommendation is offered, and what the parent or guardian can expect of instruction and other services, as per the Elementary and Secondary Education Act of 1965 Public Law 115-141, as amended by the Every Student Succeeds Act (ESSA), section 1112 (2015). </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400"/>
              <a:buFont typeface="Arial"/>
              <a:buNone/>
            </a:pPr>
            <a:endParaRPr sz="1200">
              <a:solidFill>
                <a:schemeClr val="dk1"/>
              </a:solidFill>
            </a:endParaRPr>
          </a:p>
          <a:p>
            <a:pPr marL="0" lvl="0" indent="0" algn="l" rtl="0">
              <a:spcBef>
                <a:spcPts val="0"/>
              </a:spcBef>
              <a:spcAft>
                <a:spcPts val="0"/>
              </a:spcAft>
              <a:buClr>
                <a:schemeClr val="dk1"/>
              </a:buClr>
              <a:buSzPts val="1400"/>
              <a:buFont typeface="Arial"/>
              <a:buNone/>
            </a:pPr>
            <a:r>
              <a:rPr lang="en" sz="1200">
                <a:solidFill>
                  <a:schemeClr val="dk1"/>
                </a:solidFill>
              </a:rPr>
              <a:t>A plan for when the student may graduate and be reclassified, according to the Personal Graduation Plan (PGP) for emergent bilinguals at high school, may be included along with the benefits of the program. </a:t>
            </a:r>
            <a:endParaRPr sz="1200" b="1">
              <a:solidFill>
                <a:schemeClr val="dk1"/>
              </a:solidFill>
            </a:endParaRPr>
          </a:p>
          <a:p>
            <a:pPr marL="0" lvl="0" indent="0" algn="l" rtl="0">
              <a:spcBef>
                <a:spcPts val="0"/>
              </a:spcBef>
              <a:spcAft>
                <a:spcPts val="0"/>
              </a:spcAft>
              <a:buClr>
                <a:schemeClr val="dk1"/>
              </a:buClr>
              <a:buSzPts val="1400"/>
              <a:buFont typeface="Arial"/>
              <a:buNone/>
            </a:pPr>
            <a:endParaRPr sz="1200">
              <a:solidFill>
                <a:schemeClr val="dk1"/>
              </a:solidFill>
            </a:endParaRPr>
          </a:p>
          <a:p>
            <a:pPr marL="0" lvl="0" indent="0" algn="l" rtl="0">
              <a:spcBef>
                <a:spcPts val="0"/>
              </a:spcBef>
              <a:spcAft>
                <a:spcPts val="0"/>
              </a:spcAft>
              <a:buClr>
                <a:schemeClr val="dk1"/>
              </a:buClr>
              <a:buSzPts val="1400"/>
              <a:buFont typeface="Arial"/>
              <a:buNone/>
            </a:pPr>
            <a:r>
              <a:rPr lang="en" sz="1200">
                <a:solidFill>
                  <a:schemeClr val="dk1"/>
                </a:solidFill>
              </a:rPr>
              <a:t>Parent bilingual and ESL program benefits brochures are available in English, Spanish and Vietnamese at https://www.txel.org/parents-and-families/.</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400"/>
              <a:buFont typeface="Arial"/>
              <a:buNone/>
            </a:pPr>
            <a:endParaRPr sz="1200">
              <a:solidFill>
                <a:schemeClr val="dk1"/>
              </a:solidFill>
            </a:endParaRPr>
          </a:p>
          <a:p>
            <a:pPr marL="0" lvl="0" indent="0" algn="l" rtl="0">
              <a:spcBef>
                <a:spcPts val="0"/>
              </a:spcBef>
              <a:spcAft>
                <a:spcPts val="0"/>
              </a:spcAft>
              <a:buNone/>
            </a:pPr>
            <a:endParaRPr sz="1200" b="1">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3cc1c47b0d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33cc1c47b0d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r>
              <a:rPr lang="en" sz="1200" b="1">
                <a:solidFill>
                  <a:schemeClr val="dk1"/>
                </a:solidFill>
              </a:rPr>
              <a:t>Slide 7</a:t>
            </a:r>
            <a:endParaRPr sz="1200">
              <a:solidFill>
                <a:schemeClr val="dk1"/>
              </a:solidFill>
              <a:latin typeface="Calibri"/>
              <a:ea typeface="Calibri"/>
              <a:cs typeface="Calibri"/>
              <a:sym typeface="Calibri"/>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b="1">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3cc1c47b0d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33cc1c47b0d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chemeClr val="dk1"/>
                </a:solidFill>
              </a:rPr>
              <a:t>Slide 8</a:t>
            </a:r>
            <a:endParaRPr>
              <a:solidFill>
                <a:schemeClr val="dk1"/>
              </a:solidFill>
            </a:endParaRPr>
          </a:p>
          <a:p>
            <a:pPr marL="0" lvl="0" indent="0" algn="l" rtl="0">
              <a:spcBef>
                <a:spcPts val="0"/>
              </a:spcBef>
              <a:spcAft>
                <a:spcPts val="0"/>
              </a:spcAft>
              <a:buClr>
                <a:schemeClr val="dk1"/>
              </a:buClr>
              <a:buSzPts val="1400"/>
              <a:buFont typeface="Arial"/>
              <a:buNone/>
            </a:pPr>
            <a:endParaRPr b="1">
              <a:solidFill>
                <a:schemeClr val="dk1"/>
              </a:solidFill>
            </a:endParaRPr>
          </a:p>
          <a:p>
            <a:pPr marL="0" lvl="0" indent="0" algn="l" rtl="0">
              <a:spcBef>
                <a:spcPts val="0"/>
              </a:spcBef>
              <a:spcAft>
                <a:spcPts val="0"/>
              </a:spcAft>
              <a:buClr>
                <a:schemeClr val="dk1"/>
              </a:buClr>
              <a:buSzPts val="1400"/>
              <a:buFont typeface="Arial"/>
              <a:buNone/>
            </a:pPr>
            <a:r>
              <a:rPr lang="en">
                <a:solidFill>
                  <a:schemeClr val="dk1"/>
                </a:solidFill>
              </a:rPr>
              <a:t>For information on PEIMS codes, please review the following resources on the TEA Bilingual/ESL webpage (</a:t>
            </a:r>
            <a:r>
              <a:rPr lang="en" sz="1200" u="sng">
                <a:solidFill>
                  <a:srgbClr val="0563C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https://tea.texas.gov/academics/special-student-populations/bilingual-esl-education</a:t>
            </a:r>
            <a:r>
              <a:rPr lang="en" sz="1200">
                <a:solidFill>
                  <a:schemeClr val="dk1"/>
                </a:solidFill>
                <a:latin typeface="Calibri"/>
                <a:ea typeface="Calibri"/>
                <a:cs typeface="Calibri"/>
                <a:sym typeface="Calibri"/>
              </a:rPr>
              <a:t>) under Program Requirement Resources:</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400"/>
              <a:buFont typeface="Arial"/>
              <a:buNone/>
            </a:pPr>
            <a:endParaRPr>
              <a:solidFill>
                <a:schemeClr val="dk1"/>
              </a:solidFill>
            </a:endParaRPr>
          </a:p>
          <a:p>
            <a:pPr marL="171450" lvl="0" indent="-171450" algn="l" rtl="0">
              <a:spcBef>
                <a:spcPts val="0"/>
              </a:spcBef>
              <a:spcAft>
                <a:spcPts val="0"/>
              </a:spcAft>
              <a:buClr>
                <a:schemeClr val="dk1"/>
              </a:buClr>
              <a:buSzPts val="1100"/>
              <a:buChar char="•"/>
            </a:pPr>
            <a:r>
              <a:rPr lang="en">
                <a:solidFill>
                  <a:schemeClr val="dk1"/>
                </a:solidFill>
              </a:rPr>
              <a:t>English proficient/EB Decision Chart for LPAC with PEIMS codes</a:t>
            </a:r>
            <a:endParaRPr sz="1200">
              <a:solidFill>
                <a:schemeClr val="dk1"/>
              </a:solidFill>
              <a:latin typeface="Calibri"/>
              <a:ea typeface="Calibri"/>
              <a:cs typeface="Calibri"/>
              <a:sym typeface="Calibri"/>
            </a:endParaRPr>
          </a:p>
          <a:p>
            <a:pPr marL="171450" lvl="0" indent="-171450" algn="l" rtl="0">
              <a:spcBef>
                <a:spcPts val="0"/>
              </a:spcBef>
              <a:spcAft>
                <a:spcPts val="0"/>
              </a:spcAft>
              <a:buClr>
                <a:schemeClr val="dk1"/>
              </a:buClr>
              <a:buSzPts val="1100"/>
              <a:buChar char="•"/>
            </a:pPr>
            <a:r>
              <a:rPr lang="en">
                <a:solidFill>
                  <a:schemeClr val="dk1"/>
                </a:solidFill>
              </a:rPr>
              <a:t>Code Guide for Bilingual and ESL Program Association</a:t>
            </a:r>
            <a:endParaRPr sz="1200">
              <a:solidFill>
                <a:schemeClr val="dk1"/>
              </a:solidFill>
              <a:latin typeface="Calibri"/>
              <a:ea typeface="Calibri"/>
              <a:cs typeface="Calibri"/>
              <a:sym typeface="Calibri"/>
            </a:endParaRPr>
          </a:p>
          <a:p>
            <a:pPr marL="171450" lvl="0" indent="-171450" algn="l" rtl="0">
              <a:spcBef>
                <a:spcPts val="0"/>
              </a:spcBef>
              <a:spcAft>
                <a:spcPts val="0"/>
              </a:spcAft>
              <a:buClr>
                <a:schemeClr val="dk1"/>
              </a:buClr>
              <a:buSzPts val="1100"/>
              <a:buChar char="•"/>
            </a:pPr>
            <a:r>
              <a:rPr lang="en">
                <a:solidFill>
                  <a:schemeClr val="dk1"/>
                </a:solidFill>
              </a:rPr>
              <a:t>Texas Education Data Standards (TEDS) Section 4 – Description of codes related to emergent bilingual students</a:t>
            </a:r>
            <a:endParaRPr sz="1200">
              <a:solidFill>
                <a:schemeClr val="dk1"/>
              </a:solidFill>
              <a:latin typeface="Calibri"/>
              <a:ea typeface="Calibri"/>
              <a:cs typeface="Calibri"/>
              <a:sym typeface="Calibri"/>
            </a:endParaRPr>
          </a:p>
          <a:p>
            <a:pPr marL="0" lvl="0" indent="0" algn="l" rtl="0">
              <a:spcBef>
                <a:spcPts val="0"/>
              </a:spcBef>
              <a:spcAft>
                <a:spcPts val="0"/>
              </a:spcAft>
              <a:buNone/>
            </a:pPr>
            <a:endParaRPr sz="1200" b="1">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b="1">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3cc1c47b0d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33cc1c47b0d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chemeClr val="dk1"/>
                </a:solidFill>
              </a:rPr>
              <a:t>Slide 9</a:t>
            </a:r>
            <a:endParaRPr>
              <a:solidFill>
                <a:schemeClr val="dk1"/>
              </a:solidFill>
            </a:endParaRPr>
          </a:p>
          <a:p>
            <a:pPr marL="0" lvl="0" indent="0" algn="l" rtl="0">
              <a:spcBef>
                <a:spcPts val="0"/>
              </a:spcBef>
              <a:spcAft>
                <a:spcPts val="0"/>
              </a:spcAft>
              <a:buClr>
                <a:schemeClr val="dk1"/>
              </a:buClr>
              <a:buSzPts val="1400"/>
              <a:buFont typeface="Arial"/>
              <a:buNone/>
            </a:pPr>
            <a:endParaRPr>
              <a:solidFill>
                <a:schemeClr val="dk1"/>
              </a:solidFill>
            </a:endParaRPr>
          </a:p>
          <a:p>
            <a:pPr marL="0" lvl="0" indent="0" algn="l" rtl="0">
              <a:spcBef>
                <a:spcPts val="0"/>
              </a:spcBef>
              <a:spcAft>
                <a:spcPts val="0"/>
              </a:spcAft>
              <a:buClr>
                <a:schemeClr val="dk1"/>
              </a:buClr>
              <a:buSzPts val="1400"/>
              <a:buFont typeface="Arial"/>
              <a:buNone/>
            </a:pPr>
            <a:r>
              <a:rPr lang="en">
                <a:solidFill>
                  <a:schemeClr val="dk1"/>
                </a:solidFill>
              </a:rPr>
              <a:t>The LEA must ensure the verbal or email approval is obtained from a verified source.</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400"/>
              <a:buFont typeface="Arial"/>
              <a:buNone/>
            </a:pPr>
            <a:endParaRPr>
              <a:solidFill>
                <a:schemeClr val="dk1"/>
              </a:solidFill>
            </a:endParaRPr>
          </a:p>
          <a:p>
            <a:pPr marL="0" lvl="0" indent="0" algn="l" rtl="0">
              <a:spcBef>
                <a:spcPts val="0"/>
              </a:spcBef>
              <a:spcAft>
                <a:spcPts val="0"/>
              </a:spcAft>
              <a:buClr>
                <a:schemeClr val="dk1"/>
              </a:buClr>
              <a:buSzPts val="1400"/>
              <a:buFont typeface="Arial"/>
              <a:buNone/>
            </a:pPr>
            <a:r>
              <a:rPr lang="en">
                <a:solidFill>
                  <a:schemeClr val="dk1"/>
                </a:solidFill>
              </a:rPr>
              <a:t>For students for whom written approval is not immediately obtained, districts should use caution when temporarily coding a student in PEIMS with a </a:t>
            </a:r>
            <a:r>
              <a:rPr lang="en" i="1">
                <a:solidFill>
                  <a:schemeClr val="dk1"/>
                </a:solidFill>
              </a:rPr>
              <a:t>7 – Parent or Guardian did not respond. </a:t>
            </a:r>
            <a:r>
              <a:rPr lang="en">
                <a:solidFill>
                  <a:schemeClr val="dk1"/>
                </a:solidFill>
              </a:rPr>
              <a:t>Without continuous follow up to ensure parental approval has been obtained, a student’s access to program services may be affected, and the district would not generate bilingual education allotment (BEA) funding for that student. </a:t>
            </a:r>
            <a:endParaRPr i="1">
              <a:solidFill>
                <a:schemeClr val="dk1"/>
              </a:solidFill>
            </a:endParaRPr>
          </a:p>
          <a:p>
            <a:pPr marL="0" lvl="0" indent="0" algn="l" rtl="0">
              <a:spcBef>
                <a:spcPts val="0"/>
              </a:spcBef>
              <a:spcAft>
                <a:spcPts val="0"/>
              </a:spcAft>
              <a:buNone/>
            </a:pPr>
            <a:endParaRPr b="1">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endParaRPr sz="1200" b="1">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mailto:titleiii.initiatives@esc20.info"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mailto:copyrights@tea.texas.gov"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s://www.txel.org/media/qothqqxu/eb-flowchart-english.pdf" TargetMode="Externa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l="12535" t="88209" r="31775"/>
          <a:stretch/>
        </p:blipFill>
        <p:spPr>
          <a:xfrm rot="-5400000">
            <a:off x="-2286337" y="2262662"/>
            <a:ext cx="5190850" cy="618176"/>
          </a:xfrm>
          <a:prstGeom prst="rect">
            <a:avLst/>
          </a:prstGeom>
          <a:noFill/>
          <a:ln>
            <a:noFill/>
          </a:ln>
        </p:spPr>
      </p:pic>
      <p:sp>
        <p:nvSpPr>
          <p:cNvPr id="55" name="Google Shape;55;p13"/>
          <p:cNvSpPr/>
          <p:nvPr/>
        </p:nvSpPr>
        <p:spPr>
          <a:xfrm>
            <a:off x="-29875" y="-33812"/>
            <a:ext cx="9203700" cy="2637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6" name="Google Shape;56;p13"/>
          <p:cNvSpPr/>
          <p:nvPr/>
        </p:nvSpPr>
        <p:spPr>
          <a:xfrm>
            <a:off x="1" y="4540713"/>
            <a:ext cx="9144000" cy="6366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57" name="Google Shape;57;p13"/>
          <p:cNvPicPr preferRelativeResize="0"/>
          <p:nvPr/>
        </p:nvPicPr>
        <p:blipFill>
          <a:blip r:embed="rId4">
            <a:alphaModFix/>
          </a:blip>
          <a:stretch>
            <a:fillRect/>
          </a:stretch>
        </p:blipFill>
        <p:spPr>
          <a:xfrm>
            <a:off x="7866850" y="4571723"/>
            <a:ext cx="1149124" cy="574575"/>
          </a:xfrm>
          <a:prstGeom prst="rect">
            <a:avLst/>
          </a:prstGeom>
          <a:noFill/>
          <a:ln>
            <a:noFill/>
          </a:ln>
        </p:spPr>
      </p:pic>
      <p:sp>
        <p:nvSpPr>
          <p:cNvPr id="58" name="Google Shape;58;p13"/>
          <p:cNvSpPr txBox="1"/>
          <p:nvPr/>
        </p:nvSpPr>
        <p:spPr>
          <a:xfrm>
            <a:off x="128026" y="4694104"/>
            <a:ext cx="3562500" cy="329812"/>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dirty="0">
                <a:solidFill>
                  <a:srgbClr val="FFFFFF"/>
                </a:solidFill>
                <a:latin typeface="Open Sans"/>
                <a:ea typeface="Open Sans"/>
                <a:cs typeface="Open Sans"/>
                <a:sym typeface="Open Sans"/>
              </a:rPr>
              <a:t>Copyright © 2025. Texas Education Agency.</a:t>
            </a:r>
            <a:endParaRPr sz="600" dirty="0">
              <a:solidFill>
                <a:srgbClr val="FFFFFF"/>
              </a:solidFill>
              <a:latin typeface="Open Sans"/>
              <a:ea typeface="Open Sans"/>
              <a:cs typeface="Open Sans"/>
              <a:sym typeface="Open Sans"/>
            </a:endParaRPr>
          </a:p>
        </p:txBody>
      </p:sp>
      <p:sp>
        <p:nvSpPr>
          <p:cNvPr id="59" name="Google Shape;59;p13"/>
          <p:cNvSpPr/>
          <p:nvPr/>
        </p:nvSpPr>
        <p:spPr>
          <a:xfrm>
            <a:off x="1625525" y="3229475"/>
            <a:ext cx="5926200" cy="878100"/>
          </a:xfrm>
          <a:prstGeom prst="round2DiagRect">
            <a:avLst>
              <a:gd name="adj1" fmla="val 16667"/>
              <a:gd name="adj2" fmla="val 0"/>
            </a:avLst>
          </a:prstGeom>
          <a:noFill/>
          <a:ln w="19050" cap="flat" cmpd="sng">
            <a:solidFill>
              <a:srgbClr val="DA4127"/>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3200">
              <a:solidFill>
                <a:srgbClr val="000000"/>
              </a:solidFill>
            </a:endParaRPr>
          </a:p>
        </p:txBody>
      </p:sp>
      <p:sp>
        <p:nvSpPr>
          <p:cNvPr id="60" name="Google Shape;60;p13"/>
          <p:cNvSpPr txBox="1"/>
          <p:nvPr/>
        </p:nvSpPr>
        <p:spPr>
          <a:xfrm>
            <a:off x="1631775" y="3281365"/>
            <a:ext cx="5908800" cy="703133"/>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3000" b="1" dirty="0">
                <a:latin typeface="Open Sans"/>
                <a:ea typeface="Open Sans"/>
                <a:cs typeface="Open Sans"/>
                <a:sym typeface="Open Sans"/>
              </a:rPr>
              <a:t>Placement</a:t>
            </a:r>
            <a:endParaRPr sz="3000" b="1" dirty="0">
              <a:solidFill>
                <a:srgbClr val="000000"/>
              </a:solidFill>
              <a:latin typeface="Open Sans"/>
              <a:ea typeface="Open Sans"/>
              <a:cs typeface="Open Sans"/>
              <a:sym typeface="Open Sans"/>
            </a:endParaRPr>
          </a:p>
        </p:txBody>
      </p:sp>
      <p:pic>
        <p:nvPicPr>
          <p:cNvPr id="61" name="Google Shape;61;p13" title="LPAC Logo Updated.png"/>
          <p:cNvPicPr preferRelativeResize="0"/>
          <p:nvPr/>
        </p:nvPicPr>
        <p:blipFill>
          <a:blip r:embed="rId5">
            <a:alphaModFix/>
          </a:blip>
          <a:stretch>
            <a:fillRect/>
          </a:stretch>
        </p:blipFill>
        <p:spPr>
          <a:xfrm>
            <a:off x="1631775" y="1045297"/>
            <a:ext cx="5908800" cy="167985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pic>
        <p:nvPicPr>
          <p:cNvPr id="2" name="Google Shape;54;p13">
            <a:extLst>
              <a:ext uri="{FF2B5EF4-FFF2-40B4-BE49-F238E27FC236}">
                <a16:creationId xmlns:a16="http://schemas.microsoft.com/office/drawing/2014/main" id="{99BDF0BD-EE02-492F-AA97-E6F63B152918}"/>
              </a:ext>
            </a:extLst>
          </p:cNvPr>
          <p:cNvPicPr preferRelativeResize="0"/>
          <p:nvPr/>
        </p:nvPicPr>
        <p:blipFill rotWithShape="1">
          <a:blip r:embed="rId3">
            <a:alphaModFix/>
          </a:blip>
          <a:srcRect l="12535" t="88209" r="31775"/>
          <a:stretch/>
        </p:blipFill>
        <p:spPr>
          <a:xfrm rot="-5400000">
            <a:off x="-2286337" y="2262662"/>
            <a:ext cx="5190850" cy="618176"/>
          </a:xfrm>
          <a:prstGeom prst="rect">
            <a:avLst/>
          </a:prstGeom>
          <a:noFill/>
          <a:ln>
            <a:noFill/>
          </a:ln>
        </p:spPr>
      </p:pic>
      <p:sp>
        <p:nvSpPr>
          <p:cNvPr id="157" name="Google Shape;157;p22"/>
          <p:cNvSpPr/>
          <p:nvPr/>
        </p:nvSpPr>
        <p:spPr>
          <a:xfrm>
            <a:off x="0" y="0"/>
            <a:ext cx="4764505" cy="586501"/>
          </a:xfrm>
          <a:prstGeom prst="round2DiagRect">
            <a:avLst>
              <a:gd name="adj1" fmla="val 16667"/>
              <a:gd name="adj2" fmla="val 0"/>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8" name="Google Shape;158;p22"/>
          <p:cNvSpPr txBox="1"/>
          <p:nvPr/>
        </p:nvSpPr>
        <p:spPr>
          <a:xfrm>
            <a:off x="0" y="36271"/>
            <a:ext cx="4654502" cy="5034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 sz="2300" b="1" dirty="0">
                <a:solidFill>
                  <a:schemeClr val="lt1"/>
                </a:solidFill>
                <a:latin typeface="Open Sans"/>
                <a:ea typeface="Open Sans"/>
                <a:cs typeface="Open Sans"/>
                <a:sym typeface="Open Sans"/>
              </a:rPr>
              <a:t>Parent or Guardian Denial</a:t>
            </a:r>
            <a:endParaRPr sz="2300" b="1" dirty="0">
              <a:solidFill>
                <a:schemeClr val="lt1"/>
              </a:solidFill>
              <a:latin typeface="Open Sans"/>
              <a:ea typeface="Open Sans"/>
              <a:cs typeface="Open Sans"/>
              <a:sym typeface="Open Sans"/>
            </a:endParaRPr>
          </a:p>
        </p:txBody>
      </p:sp>
      <p:sp>
        <p:nvSpPr>
          <p:cNvPr id="159" name="Google Shape;159;p22"/>
          <p:cNvSpPr/>
          <p:nvPr/>
        </p:nvSpPr>
        <p:spPr>
          <a:xfrm>
            <a:off x="-29850" y="4879800"/>
            <a:ext cx="9203700" cy="2637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60" name="Google Shape;160;p22"/>
          <p:cNvSpPr txBox="1"/>
          <p:nvPr/>
        </p:nvSpPr>
        <p:spPr>
          <a:xfrm>
            <a:off x="678112" y="867750"/>
            <a:ext cx="8225719" cy="4664241"/>
          </a:xfrm>
          <a:prstGeom prst="rect">
            <a:avLst/>
          </a:prstGeom>
          <a:noFill/>
          <a:ln>
            <a:noFill/>
          </a:ln>
        </p:spPr>
        <p:txBody>
          <a:bodyPr spcFirstLastPara="1" wrap="square" lIns="91425" tIns="45700" rIns="91425" bIns="45700" anchor="t" anchorCtr="0">
            <a:noAutofit/>
          </a:bodyPr>
          <a:lstStyle/>
          <a:p>
            <a:pPr marL="228600" lvl="0" indent="-171450" algn="l" rtl="0">
              <a:lnSpc>
                <a:spcPct val="90000"/>
              </a:lnSpc>
              <a:spcBef>
                <a:spcPts val="0"/>
              </a:spcBef>
              <a:spcAft>
                <a:spcPts val="0"/>
              </a:spcAft>
              <a:buClr>
                <a:schemeClr val="dk1"/>
              </a:buClr>
              <a:buSzPts val="1900"/>
              <a:buFont typeface="Open Sans"/>
              <a:buChar char="●"/>
            </a:pPr>
            <a:r>
              <a:rPr lang="en" sz="1900" dirty="0">
                <a:solidFill>
                  <a:schemeClr val="dk1"/>
                </a:solidFill>
                <a:latin typeface="Open Sans"/>
                <a:ea typeface="Open Sans"/>
                <a:cs typeface="Open Sans"/>
                <a:sym typeface="Open Sans"/>
              </a:rPr>
              <a:t>In cases where a parent or guardian denies placement in bilingual education, including bilingual or ESL services, the student: </a:t>
            </a:r>
            <a:endParaRPr sz="1900" dirty="0">
              <a:solidFill>
                <a:schemeClr val="dk1"/>
              </a:solidFill>
              <a:latin typeface="Open Sans"/>
              <a:ea typeface="Open Sans"/>
              <a:cs typeface="Open Sans"/>
              <a:sym typeface="Open Sans"/>
            </a:endParaRPr>
          </a:p>
          <a:p>
            <a:pPr marL="685800" lvl="1" indent="-196850" algn="l" rtl="0">
              <a:lnSpc>
                <a:spcPct val="90000"/>
              </a:lnSpc>
              <a:spcBef>
                <a:spcPts val="12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Is identified in PEIMS as an emergent bilingual student with a parental denial and remains classified as an emergent bilingual student until the student meets reclassification criteria.</a:t>
            </a:r>
            <a:endParaRPr sz="1800" dirty="0">
              <a:solidFill>
                <a:schemeClr val="dk1"/>
              </a:solidFill>
              <a:latin typeface="Open Sans"/>
              <a:ea typeface="Open Sans"/>
              <a:cs typeface="Open Sans"/>
              <a:sym typeface="Open Sans"/>
            </a:endParaRPr>
          </a:p>
          <a:p>
            <a:pPr marL="685800" lvl="1" indent="-196850" algn="l" rtl="0">
              <a:lnSpc>
                <a:spcPct val="90000"/>
              </a:lnSpc>
              <a:spcBef>
                <a:spcPts val="12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Participates in the annual TELPAS assessment and receives linguistic support during instruction until the student meets reclassification criteria. </a:t>
            </a:r>
            <a:endParaRPr sz="1800" dirty="0">
              <a:solidFill>
                <a:schemeClr val="dk1"/>
              </a:solidFill>
              <a:latin typeface="Open Sans"/>
              <a:ea typeface="Open Sans"/>
              <a:cs typeface="Open Sans"/>
              <a:sym typeface="Open Sans"/>
            </a:endParaRPr>
          </a:p>
          <a:p>
            <a:pPr marL="228600" lvl="0" indent="-171450" algn="l" rtl="0">
              <a:lnSpc>
                <a:spcPct val="90000"/>
              </a:lnSpc>
              <a:spcBef>
                <a:spcPts val="1200"/>
              </a:spcBef>
              <a:spcAft>
                <a:spcPts val="0"/>
              </a:spcAft>
              <a:buClr>
                <a:schemeClr val="dk1"/>
              </a:buClr>
              <a:buSzPts val="1900"/>
              <a:buFont typeface="Open Sans"/>
              <a:buChar char="●"/>
            </a:pPr>
            <a:r>
              <a:rPr lang="en" sz="1900" dirty="0">
                <a:solidFill>
                  <a:schemeClr val="dk1"/>
                </a:solidFill>
                <a:latin typeface="Open Sans"/>
                <a:ea typeface="Open Sans"/>
                <a:cs typeface="Open Sans"/>
                <a:sym typeface="Open Sans"/>
              </a:rPr>
              <a:t>It is the responsibility of the LPAC to monitor the linguistic and academic progress of all emergent bilingual students, including those whose parents have denied program services.</a:t>
            </a:r>
            <a:endParaRPr sz="1900" dirty="0">
              <a:solidFill>
                <a:schemeClr val="dk1"/>
              </a:solidFill>
              <a:latin typeface="Open Sans"/>
              <a:ea typeface="Open Sans"/>
              <a:cs typeface="Open Sans"/>
              <a:sym typeface="Open Sans"/>
            </a:endParaRPr>
          </a:p>
          <a:p>
            <a:pPr marL="0" lvl="0" indent="0" algn="l" rtl="0">
              <a:lnSpc>
                <a:spcPct val="90000"/>
              </a:lnSpc>
              <a:spcBef>
                <a:spcPts val="1200"/>
              </a:spcBef>
              <a:spcAft>
                <a:spcPts val="0"/>
              </a:spcAft>
              <a:buClr>
                <a:schemeClr val="dk1"/>
              </a:buClr>
              <a:buSzPts val="3200"/>
              <a:buFont typeface="Arial"/>
              <a:buNone/>
            </a:pPr>
            <a:endParaRPr sz="1900" dirty="0">
              <a:solidFill>
                <a:schemeClr val="dk1"/>
              </a:solidFill>
              <a:latin typeface="Open Sans"/>
              <a:ea typeface="Open Sans"/>
              <a:cs typeface="Open Sans"/>
              <a:sym typeface="Open Sans"/>
            </a:endParaRPr>
          </a:p>
          <a:p>
            <a:pPr marL="0" lvl="0" indent="0" algn="l" rtl="0">
              <a:lnSpc>
                <a:spcPct val="90000"/>
              </a:lnSpc>
              <a:spcBef>
                <a:spcPts val="1000"/>
              </a:spcBef>
              <a:spcAft>
                <a:spcPts val="0"/>
              </a:spcAft>
              <a:buNone/>
            </a:pPr>
            <a:endParaRPr sz="1900" dirty="0">
              <a:solidFill>
                <a:schemeClr val="dk1"/>
              </a:solidFill>
              <a:latin typeface="Open Sans"/>
              <a:ea typeface="Open Sans"/>
              <a:cs typeface="Open Sans"/>
              <a:sym typeface="Open Sans"/>
            </a:endParaRPr>
          </a:p>
        </p:txBody>
      </p:sp>
      <p:pic>
        <p:nvPicPr>
          <p:cNvPr id="161" name="Google Shape;161;p22" title="LPAC Logo Updated.png"/>
          <p:cNvPicPr preferRelativeResize="0"/>
          <p:nvPr/>
        </p:nvPicPr>
        <p:blipFill>
          <a:blip r:embed="rId4">
            <a:alphaModFix/>
          </a:blip>
          <a:stretch>
            <a:fillRect/>
          </a:stretch>
        </p:blipFill>
        <p:spPr>
          <a:xfrm>
            <a:off x="7043352" y="54148"/>
            <a:ext cx="2062949" cy="586500"/>
          </a:xfrm>
          <a:prstGeom prst="rect">
            <a:avLst/>
          </a:prstGeom>
          <a:noFill/>
          <a:ln>
            <a:noFill/>
          </a:ln>
        </p:spPr>
      </p:pic>
      <p:sp>
        <p:nvSpPr>
          <p:cNvPr id="162" name="Google Shape;162;p22"/>
          <p:cNvSpPr txBox="1"/>
          <p:nvPr/>
        </p:nvSpPr>
        <p:spPr>
          <a:xfrm>
            <a:off x="0" y="4853129"/>
            <a:ext cx="3562500" cy="25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a:solidFill>
                  <a:srgbClr val="FFFFFF"/>
                </a:solidFill>
                <a:latin typeface="Open Sans"/>
                <a:ea typeface="Open Sans"/>
                <a:cs typeface="Open Sans"/>
                <a:sym typeface="Open Sans"/>
              </a:rPr>
              <a:t>Copyright © 2025. Texas Education Agency.</a:t>
            </a:r>
            <a:endParaRPr sz="600">
              <a:solidFill>
                <a:srgbClr val="FFFFFF"/>
              </a:solidFill>
              <a:latin typeface="Open Sans"/>
              <a:ea typeface="Open Sans"/>
              <a:cs typeface="Open Sans"/>
              <a:sym typeface="Open Sans"/>
            </a:endParaRPr>
          </a:p>
        </p:txBody>
      </p:sp>
      <p:sp>
        <p:nvSpPr>
          <p:cNvPr id="163" name="Google Shape;163;p22"/>
          <p:cNvSpPr txBox="1">
            <a:spLocks noGrp="1"/>
          </p:cNvSpPr>
          <p:nvPr>
            <p:ph type="sldNum" idx="12"/>
          </p:nvPr>
        </p:nvSpPr>
        <p:spPr>
          <a:xfrm>
            <a:off x="8472458" y="4815617"/>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sz="900">
                <a:solidFill>
                  <a:schemeClr val="lt1"/>
                </a:solidFill>
                <a:latin typeface="Open Sans"/>
                <a:ea typeface="Open Sans"/>
                <a:cs typeface="Open Sans"/>
                <a:sym typeface="Open Sans"/>
              </a:rPr>
              <a:t>10</a:t>
            </a:fld>
            <a:endParaRPr sz="900">
              <a:solidFill>
                <a:schemeClr val="lt1"/>
              </a:solidFill>
              <a:latin typeface="Open Sans"/>
              <a:ea typeface="Open Sans"/>
              <a:cs typeface="Open Sans"/>
              <a:sym typeface="Open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pic>
        <p:nvPicPr>
          <p:cNvPr id="2" name="Google Shape;54;p13">
            <a:extLst>
              <a:ext uri="{FF2B5EF4-FFF2-40B4-BE49-F238E27FC236}">
                <a16:creationId xmlns:a16="http://schemas.microsoft.com/office/drawing/2014/main" id="{5CB20E87-981D-21F5-CAD2-3FD41F8ABDB2}"/>
              </a:ext>
            </a:extLst>
          </p:cNvPr>
          <p:cNvPicPr preferRelativeResize="0"/>
          <p:nvPr/>
        </p:nvPicPr>
        <p:blipFill rotWithShape="1">
          <a:blip r:embed="rId3">
            <a:alphaModFix/>
          </a:blip>
          <a:srcRect l="12535" t="88209" r="31775"/>
          <a:stretch/>
        </p:blipFill>
        <p:spPr>
          <a:xfrm rot="-5400000">
            <a:off x="-2286337" y="2262662"/>
            <a:ext cx="5190850" cy="618176"/>
          </a:xfrm>
          <a:prstGeom prst="rect">
            <a:avLst/>
          </a:prstGeom>
          <a:noFill/>
          <a:ln>
            <a:noFill/>
          </a:ln>
        </p:spPr>
      </p:pic>
      <p:sp>
        <p:nvSpPr>
          <p:cNvPr id="170" name="Google Shape;170;p23"/>
          <p:cNvSpPr/>
          <p:nvPr/>
        </p:nvSpPr>
        <p:spPr>
          <a:xfrm>
            <a:off x="-29850" y="4879800"/>
            <a:ext cx="9203700" cy="2637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71" name="Google Shape;171;p23"/>
          <p:cNvSpPr txBox="1"/>
          <p:nvPr/>
        </p:nvSpPr>
        <p:spPr>
          <a:xfrm>
            <a:off x="678113" y="867750"/>
            <a:ext cx="8225712" cy="351764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None/>
            </a:pPr>
            <a:r>
              <a:rPr lang="en" sz="1900" dirty="0">
                <a:solidFill>
                  <a:schemeClr val="dk1"/>
                </a:solidFill>
                <a:latin typeface="Open Sans"/>
                <a:ea typeface="Open Sans"/>
                <a:cs typeface="Open Sans"/>
                <a:sym typeface="Open Sans"/>
              </a:rPr>
              <a:t>When recommending program services for an emergent bilingual student who is also served through special education, the LPAC in conjunction with the ARD committee shall:</a:t>
            </a:r>
            <a:endParaRPr sz="1900" dirty="0">
              <a:solidFill>
                <a:schemeClr val="dk1"/>
              </a:solidFill>
              <a:latin typeface="Open Sans"/>
              <a:ea typeface="Open Sans"/>
              <a:cs typeface="Open Sans"/>
              <a:sym typeface="Open Sans"/>
            </a:endParaRPr>
          </a:p>
          <a:p>
            <a:pPr marL="228600" lvl="0" indent="-196850" algn="l" rtl="0">
              <a:lnSpc>
                <a:spcPct val="100000"/>
              </a:lnSpc>
              <a:spcBef>
                <a:spcPts val="12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establish placement procedures that ensure that placement in a bilingual or ESL program is not refused solely because a student has a disability.</a:t>
            </a:r>
            <a:endParaRPr sz="1800" dirty="0">
              <a:solidFill>
                <a:schemeClr val="dk1"/>
              </a:solidFill>
              <a:latin typeface="Open Sans"/>
              <a:ea typeface="Open Sans"/>
              <a:cs typeface="Open Sans"/>
              <a:sym typeface="Open Sans"/>
            </a:endParaRPr>
          </a:p>
          <a:p>
            <a:pPr marL="228600" lvl="0" indent="-196850" algn="l" rtl="0">
              <a:lnSpc>
                <a:spcPct val="100000"/>
              </a:lnSpc>
              <a:spcBef>
                <a:spcPts val="12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facilitate student participation in other special programs (Advanced Academics/Gifted and Talented, Special Education, Career and Technical Education, Dyslexia, etc.) while ensuring full access to the language program services.</a:t>
            </a:r>
            <a:endParaRPr sz="1800" dirty="0">
              <a:solidFill>
                <a:schemeClr val="dk1"/>
              </a:solidFill>
              <a:latin typeface="Open Sans"/>
              <a:ea typeface="Open Sans"/>
              <a:cs typeface="Open Sans"/>
              <a:sym typeface="Open Sans"/>
            </a:endParaRPr>
          </a:p>
          <a:p>
            <a:pPr marL="0" lvl="0" indent="0" algn="l" rtl="0">
              <a:lnSpc>
                <a:spcPct val="100000"/>
              </a:lnSpc>
              <a:spcBef>
                <a:spcPts val="1200"/>
              </a:spcBef>
              <a:spcAft>
                <a:spcPts val="0"/>
              </a:spcAft>
              <a:buNone/>
            </a:pPr>
            <a:endParaRPr sz="1900" dirty="0">
              <a:solidFill>
                <a:schemeClr val="dk1"/>
              </a:solidFill>
              <a:latin typeface="Open Sans"/>
              <a:ea typeface="Open Sans"/>
              <a:cs typeface="Open Sans"/>
              <a:sym typeface="Open Sans"/>
            </a:endParaRPr>
          </a:p>
          <a:p>
            <a:pPr marL="0" lvl="0" indent="0" algn="l" rtl="0">
              <a:lnSpc>
                <a:spcPct val="100000"/>
              </a:lnSpc>
              <a:spcBef>
                <a:spcPts val="1000"/>
              </a:spcBef>
              <a:spcAft>
                <a:spcPts val="0"/>
              </a:spcAft>
              <a:buNone/>
            </a:pPr>
            <a:endParaRPr sz="1900" dirty="0">
              <a:solidFill>
                <a:schemeClr val="dk1"/>
              </a:solidFill>
              <a:latin typeface="Open Sans"/>
              <a:ea typeface="Open Sans"/>
              <a:cs typeface="Open Sans"/>
              <a:sym typeface="Open Sans"/>
            </a:endParaRPr>
          </a:p>
        </p:txBody>
      </p:sp>
      <p:pic>
        <p:nvPicPr>
          <p:cNvPr id="172" name="Google Shape;172;p23" title="LPAC Logo Updated.png"/>
          <p:cNvPicPr preferRelativeResize="0"/>
          <p:nvPr/>
        </p:nvPicPr>
        <p:blipFill>
          <a:blip r:embed="rId4">
            <a:alphaModFix/>
          </a:blip>
          <a:stretch>
            <a:fillRect/>
          </a:stretch>
        </p:blipFill>
        <p:spPr>
          <a:xfrm>
            <a:off x="7043352" y="54148"/>
            <a:ext cx="2062949" cy="586500"/>
          </a:xfrm>
          <a:prstGeom prst="rect">
            <a:avLst/>
          </a:prstGeom>
          <a:noFill/>
          <a:ln>
            <a:noFill/>
          </a:ln>
        </p:spPr>
      </p:pic>
      <p:sp>
        <p:nvSpPr>
          <p:cNvPr id="173" name="Google Shape;173;p23"/>
          <p:cNvSpPr txBox="1"/>
          <p:nvPr/>
        </p:nvSpPr>
        <p:spPr>
          <a:xfrm>
            <a:off x="0" y="4853129"/>
            <a:ext cx="3562500" cy="25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a:solidFill>
                  <a:srgbClr val="FFFFFF"/>
                </a:solidFill>
                <a:latin typeface="Open Sans"/>
                <a:ea typeface="Open Sans"/>
                <a:cs typeface="Open Sans"/>
                <a:sym typeface="Open Sans"/>
              </a:rPr>
              <a:t>Copyright © 2025. Texas Education Agency.</a:t>
            </a:r>
            <a:endParaRPr sz="600">
              <a:solidFill>
                <a:srgbClr val="FFFFFF"/>
              </a:solidFill>
              <a:latin typeface="Open Sans"/>
              <a:ea typeface="Open Sans"/>
              <a:cs typeface="Open Sans"/>
              <a:sym typeface="Open Sans"/>
            </a:endParaRPr>
          </a:p>
        </p:txBody>
      </p:sp>
      <p:sp>
        <p:nvSpPr>
          <p:cNvPr id="174" name="Google Shape;174;p23"/>
          <p:cNvSpPr txBox="1">
            <a:spLocks noGrp="1"/>
          </p:cNvSpPr>
          <p:nvPr>
            <p:ph type="sldNum" idx="12"/>
          </p:nvPr>
        </p:nvSpPr>
        <p:spPr>
          <a:xfrm>
            <a:off x="8472458" y="4815617"/>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sz="900">
                <a:solidFill>
                  <a:schemeClr val="lt1"/>
                </a:solidFill>
                <a:latin typeface="Open Sans"/>
                <a:ea typeface="Open Sans"/>
                <a:cs typeface="Open Sans"/>
                <a:sym typeface="Open Sans"/>
              </a:rPr>
              <a:t>11</a:t>
            </a:fld>
            <a:endParaRPr sz="900">
              <a:solidFill>
                <a:schemeClr val="lt1"/>
              </a:solidFill>
              <a:latin typeface="Open Sans"/>
              <a:ea typeface="Open Sans"/>
              <a:cs typeface="Open Sans"/>
              <a:sym typeface="Open Sans"/>
            </a:endParaRPr>
          </a:p>
        </p:txBody>
      </p:sp>
      <p:sp>
        <p:nvSpPr>
          <p:cNvPr id="3" name="Google Shape;67;p14">
            <a:extLst>
              <a:ext uri="{FF2B5EF4-FFF2-40B4-BE49-F238E27FC236}">
                <a16:creationId xmlns:a16="http://schemas.microsoft.com/office/drawing/2014/main" id="{1894CED4-8136-1AB3-C115-28E7CAF5FC15}"/>
              </a:ext>
            </a:extLst>
          </p:cNvPr>
          <p:cNvSpPr/>
          <p:nvPr/>
        </p:nvSpPr>
        <p:spPr>
          <a:xfrm>
            <a:off x="0" y="351"/>
            <a:ext cx="4911300" cy="586499"/>
          </a:xfrm>
          <a:prstGeom prst="round2DiagRect">
            <a:avLst>
              <a:gd name="adj1" fmla="val 16667"/>
              <a:gd name="adj2" fmla="val 0"/>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69" name="Google Shape;169;p23"/>
          <p:cNvSpPr txBox="1"/>
          <p:nvPr/>
        </p:nvSpPr>
        <p:spPr>
          <a:xfrm>
            <a:off x="0" y="36271"/>
            <a:ext cx="4688080" cy="5034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 sz="2300" b="1" dirty="0">
                <a:solidFill>
                  <a:schemeClr val="lt1"/>
                </a:solidFill>
                <a:latin typeface="Open Sans"/>
                <a:ea typeface="Open Sans"/>
                <a:cs typeface="Open Sans"/>
                <a:sym typeface="Open Sans"/>
              </a:rPr>
              <a:t>Dually Identified Students</a:t>
            </a:r>
            <a:endParaRPr sz="2300" b="1" dirty="0">
              <a:solidFill>
                <a:schemeClr val="lt1"/>
              </a:solidFill>
              <a:latin typeface="Open Sans"/>
              <a:ea typeface="Open Sans"/>
              <a:cs typeface="Open Sans"/>
              <a:sym typeface="Open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pic>
        <p:nvPicPr>
          <p:cNvPr id="2" name="Google Shape;54;p13">
            <a:extLst>
              <a:ext uri="{FF2B5EF4-FFF2-40B4-BE49-F238E27FC236}">
                <a16:creationId xmlns:a16="http://schemas.microsoft.com/office/drawing/2014/main" id="{1031F69B-42C2-D110-0D46-A0C01295C4AA}"/>
              </a:ext>
            </a:extLst>
          </p:cNvPr>
          <p:cNvPicPr preferRelativeResize="0"/>
          <p:nvPr/>
        </p:nvPicPr>
        <p:blipFill rotWithShape="1">
          <a:blip r:embed="rId3">
            <a:alphaModFix/>
          </a:blip>
          <a:srcRect l="12535" t="88209" r="31775"/>
          <a:stretch/>
        </p:blipFill>
        <p:spPr>
          <a:xfrm rot="-5400000">
            <a:off x="-2286337" y="2262662"/>
            <a:ext cx="5190850" cy="618176"/>
          </a:xfrm>
          <a:prstGeom prst="rect">
            <a:avLst/>
          </a:prstGeom>
          <a:noFill/>
          <a:ln>
            <a:noFill/>
          </a:ln>
        </p:spPr>
      </p:pic>
      <p:sp>
        <p:nvSpPr>
          <p:cNvPr id="181" name="Google Shape;181;p24"/>
          <p:cNvSpPr txBox="1"/>
          <p:nvPr/>
        </p:nvSpPr>
        <p:spPr>
          <a:xfrm>
            <a:off x="2117700" y="3429963"/>
            <a:ext cx="4855500" cy="636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dk1"/>
                </a:solidFill>
                <a:latin typeface="Open Sans"/>
                <a:ea typeface="Open Sans"/>
                <a:cs typeface="Open Sans"/>
                <a:sym typeface="Open Sans"/>
              </a:rPr>
              <a:t>For more information, contact:</a:t>
            </a:r>
            <a:r>
              <a:rPr lang="en" sz="1800">
                <a:solidFill>
                  <a:srgbClr val="595959"/>
                </a:solidFill>
                <a:latin typeface="Open Sans"/>
                <a:ea typeface="Open Sans"/>
                <a:cs typeface="Open Sans"/>
                <a:sym typeface="Open Sans"/>
              </a:rPr>
              <a:t> </a:t>
            </a:r>
            <a:r>
              <a:rPr lang="en" sz="1800" u="sng">
                <a:solidFill>
                  <a:schemeClr val="hlink"/>
                </a:solidFill>
                <a:latin typeface="Open Sans"/>
                <a:ea typeface="Open Sans"/>
                <a:cs typeface="Open Sans"/>
                <a:sym typeface="Open Sans"/>
                <a:hlinkClick r:id="rId4"/>
              </a:rPr>
              <a:t>titleiii.initiatives@esc20.info</a:t>
            </a:r>
            <a:r>
              <a:rPr lang="en" sz="1800">
                <a:solidFill>
                  <a:srgbClr val="595959"/>
                </a:solidFill>
                <a:latin typeface="Open Sans"/>
                <a:ea typeface="Open Sans"/>
                <a:cs typeface="Open Sans"/>
                <a:sym typeface="Open Sans"/>
              </a:rPr>
              <a:t> </a:t>
            </a:r>
            <a:endParaRPr sz="1800">
              <a:solidFill>
                <a:srgbClr val="595959"/>
              </a:solidFill>
              <a:latin typeface="Open Sans"/>
              <a:ea typeface="Open Sans"/>
              <a:cs typeface="Open Sans"/>
              <a:sym typeface="Open Sans"/>
            </a:endParaRPr>
          </a:p>
        </p:txBody>
      </p:sp>
      <p:sp>
        <p:nvSpPr>
          <p:cNvPr id="182" name="Google Shape;182;p24"/>
          <p:cNvSpPr/>
          <p:nvPr/>
        </p:nvSpPr>
        <p:spPr>
          <a:xfrm>
            <a:off x="0" y="4546350"/>
            <a:ext cx="9144000" cy="6366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183" name="Google Shape;183;p24"/>
          <p:cNvPicPr preferRelativeResize="0"/>
          <p:nvPr/>
        </p:nvPicPr>
        <p:blipFill>
          <a:blip r:embed="rId5">
            <a:alphaModFix/>
          </a:blip>
          <a:stretch>
            <a:fillRect/>
          </a:stretch>
        </p:blipFill>
        <p:spPr>
          <a:xfrm>
            <a:off x="7836975" y="4577361"/>
            <a:ext cx="1149124" cy="574575"/>
          </a:xfrm>
          <a:prstGeom prst="rect">
            <a:avLst/>
          </a:prstGeom>
          <a:noFill/>
          <a:ln>
            <a:noFill/>
          </a:ln>
        </p:spPr>
      </p:pic>
      <p:sp>
        <p:nvSpPr>
          <p:cNvPr id="184" name="Google Shape;184;p24"/>
          <p:cNvSpPr txBox="1"/>
          <p:nvPr/>
        </p:nvSpPr>
        <p:spPr>
          <a:xfrm>
            <a:off x="65600" y="4737588"/>
            <a:ext cx="3562500" cy="25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a:solidFill>
                  <a:srgbClr val="FFFFFF"/>
                </a:solidFill>
                <a:latin typeface="Open Sans"/>
                <a:ea typeface="Open Sans"/>
                <a:cs typeface="Open Sans"/>
                <a:sym typeface="Open Sans"/>
              </a:rPr>
              <a:t>Copyright © 2025. Texas Education Agency.</a:t>
            </a:r>
            <a:endParaRPr sz="900">
              <a:solidFill>
                <a:srgbClr val="FFFFFF"/>
              </a:solidFill>
              <a:latin typeface="Open Sans"/>
              <a:ea typeface="Open Sans"/>
              <a:cs typeface="Open Sans"/>
              <a:sym typeface="Open Sans"/>
            </a:endParaRPr>
          </a:p>
        </p:txBody>
      </p:sp>
      <p:pic>
        <p:nvPicPr>
          <p:cNvPr id="185" name="Google Shape;185;p24" title="LPAC Logo Updated.png"/>
          <p:cNvPicPr preferRelativeResize="0"/>
          <p:nvPr/>
        </p:nvPicPr>
        <p:blipFill>
          <a:blip r:embed="rId6">
            <a:alphaModFix/>
          </a:blip>
          <a:stretch>
            <a:fillRect/>
          </a:stretch>
        </p:blipFill>
        <p:spPr>
          <a:xfrm>
            <a:off x="7043352" y="54148"/>
            <a:ext cx="2062949" cy="586500"/>
          </a:xfrm>
          <a:prstGeom prst="rect">
            <a:avLst/>
          </a:prstGeom>
          <a:noFill/>
          <a:ln>
            <a:noFill/>
          </a:ln>
        </p:spPr>
      </p:pic>
      <p:pic>
        <p:nvPicPr>
          <p:cNvPr id="186" name="Google Shape;186;p24" title="TXEL Subscribe Today (11).png"/>
          <p:cNvPicPr preferRelativeResize="0"/>
          <p:nvPr/>
        </p:nvPicPr>
        <p:blipFill>
          <a:blip r:embed="rId7">
            <a:alphaModFix/>
          </a:blip>
          <a:stretch>
            <a:fillRect/>
          </a:stretch>
        </p:blipFill>
        <p:spPr>
          <a:xfrm>
            <a:off x="2333400" y="865200"/>
            <a:ext cx="4424112" cy="2488563"/>
          </a:xfrm>
          <a:prstGeom prst="rect">
            <a:avLst/>
          </a:prstGeom>
          <a:noFill/>
          <a:ln>
            <a:noFill/>
          </a:ln>
        </p:spPr>
      </p:pic>
      <p:sp>
        <p:nvSpPr>
          <p:cNvPr id="4" name="Google Shape;67;p14">
            <a:extLst>
              <a:ext uri="{FF2B5EF4-FFF2-40B4-BE49-F238E27FC236}">
                <a16:creationId xmlns:a16="http://schemas.microsoft.com/office/drawing/2014/main" id="{9B4642CF-564F-3C76-B7E2-76CDA94E74A7}"/>
              </a:ext>
            </a:extLst>
          </p:cNvPr>
          <p:cNvSpPr/>
          <p:nvPr/>
        </p:nvSpPr>
        <p:spPr>
          <a:xfrm>
            <a:off x="0" y="-2290"/>
            <a:ext cx="4911300" cy="586500"/>
          </a:xfrm>
          <a:prstGeom prst="round2DiagRect">
            <a:avLst>
              <a:gd name="adj1" fmla="val 16667"/>
              <a:gd name="adj2" fmla="val 0"/>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0" name="Google Shape;180;p24"/>
          <p:cNvSpPr txBox="1"/>
          <p:nvPr/>
        </p:nvSpPr>
        <p:spPr>
          <a:xfrm>
            <a:off x="0" y="39260"/>
            <a:ext cx="4855500" cy="5034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 sz="2300" b="1" dirty="0">
                <a:solidFill>
                  <a:schemeClr val="lt1"/>
                </a:solidFill>
                <a:latin typeface="Open Sans"/>
                <a:ea typeface="Open Sans"/>
                <a:cs typeface="Open Sans"/>
                <a:sym typeface="Open Sans"/>
              </a:rPr>
              <a:t>LPAC - Placement</a:t>
            </a:r>
            <a:endParaRPr sz="2300" b="1" dirty="0">
              <a:solidFill>
                <a:schemeClr val="lt1"/>
              </a:solidFill>
              <a:latin typeface="Open Sans"/>
              <a:ea typeface="Open Sans"/>
              <a:cs typeface="Open Sans"/>
              <a:sym typeface="Open San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66" name="Google Shape;66;p14"/>
          <p:cNvPicPr preferRelativeResize="0"/>
          <p:nvPr/>
        </p:nvPicPr>
        <p:blipFill rotWithShape="1">
          <a:blip r:embed="rId3">
            <a:alphaModFix/>
          </a:blip>
          <a:srcRect l="11801" t="87858" r="33153"/>
          <a:stretch/>
        </p:blipFill>
        <p:spPr>
          <a:xfrm rot="5400000">
            <a:off x="-2247250" y="2259649"/>
            <a:ext cx="5131099" cy="636601"/>
          </a:xfrm>
          <a:prstGeom prst="rect">
            <a:avLst/>
          </a:prstGeom>
          <a:noFill/>
          <a:ln>
            <a:noFill/>
          </a:ln>
        </p:spPr>
      </p:pic>
      <p:sp>
        <p:nvSpPr>
          <p:cNvPr id="67" name="Google Shape;67;p14"/>
          <p:cNvSpPr/>
          <p:nvPr/>
        </p:nvSpPr>
        <p:spPr>
          <a:xfrm>
            <a:off x="0" y="0"/>
            <a:ext cx="4911300" cy="586500"/>
          </a:xfrm>
          <a:prstGeom prst="round2DiagRect">
            <a:avLst>
              <a:gd name="adj1" fmla="val 16667"/>
              <a:gd name="adj2" fmla="val 0"/>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8" name="Google Shape;68;p14"/>
          <p:cNvSpPr txBox="1"/>
          <p:nvPr/>
        </p:nvSpPr>
        <p:spPr>
          <a:xfrm>
            <a:off x="-2" y="32863"/>
            <a:ext cx="4855500" cy="520800"/>
          </a:xfrm>
          <a:prstGeom prst="rect">
            <a:avLst/>
          </a:prstGeom>
          <a:noFill/>
          <a:ln>
            <a:noFill/>
          </a:ln>
        </p:spPr>
        <p:txBody>
          <a:bodyPr spcFirstLastPara="1" wrap="square" lIns="91425" tIns="91425" rIns="91425" bIns="91425" anchor="ctr" anchorCtr="0">
            <a:noAutofit/>
          </a:bodyPr>
          <a:lstStyle/>
          <a:p>
            <a:pPr marL="0" lvl="0" indent="0" algn="l" rtl="0">
              <a:lnSpc>
                <a:spcPct val="90000"/>
              </a:lnSpc>
              <a:spcBef>
                <a:spcPts val="0"/>
              </a:spcBef>
              <a:spcAft>
                <a:spcPts val="0"/>
              </a:spcAft>
              <a:buNone/>
            </a:pPr>
            <a:r>
              <a:rPr lang="en" sz="2300" b="1" dirty="0">
                <a:solidFill>
                  <a:schemeClr val="lt1"/>
                </a:solidFill>
                <a:latin typeface="Open Sans"/>
                <a:ea typeface="Open Sans"/>
                <a:cs typeface="Open Sans"/>
                <a:sym typeface="Open Sans"/>
              </a:rPr>
              <a:t>Copyright © Notice</a:t>
            </a:r>
            <a:endParaRPr sz="2300" b="1" dirty="0">
              <a:solidFill>
                <a:schemeClr val="lt1"/>
              </a:solidFill>
              <a:latin typeface="Open Sans"/>
              <a:ea typeface="Open Sans"/>
              <a:cs typeface="Open Sans"/>
              <a:sym typeface="Open Sans"/>
            </a:endParaRPr>
          </a:p>
        </p:txBody>
      </p:sp>
      <p:sp>
        <p:nvSpPr>
          <p:cNvPr id="69" name="Google Shape;69;p14"/>
          <p:cNvSpPr/>
          <p:nvPr/>
        </p:nvSpPr>
        <p:spPr>
          <a:xfrm>
            <a:off x="0" y="4546350"/>
            <a:ext cx="9144000" cy="6366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70" name="Google Shape;70;p14"/>
          <p:cNvPicPr preferRelativeResize="0"/>
          <p:nvPr/>
        </p:nvPicPr>
        <p:blipFill>
          <a:blip r:embed="rId4">
            <a:alphaModFix/>
          </a:blip>
          <a:stretch>
            <a:fillRect/>
          </a:stretch>
        </p:blipFill>
        <p:spPr>
          <a:xfrm>
            <a:off x="7836975" y="4577361"/>
            <a:ext cx="1149124" cy="574575"/>
          </a:xfrm>
          <a:prstGeom prst="rect">
            <a:avLst/>
          </a:prstGeom>
          <a:noFill/>
          <a:ln>
            <a:noFill/>
          </a:ln>
        </p:spPr>
      </p:pic>
      <p:sp>
        <p:nvSpPr>
          <p:cNvPr id="71" name="Google Shape;71;p14"/>
          <p:cNvSpPr txBox="1"/>
          <p:nvPr/>
        </p:nvSpPr>
        <p:spPr>
          <a:xfrm>
            <a:off x="678113" y="874440"/>
            <a:ext cx="8307887" cy="3538109"/>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sz="1900" dirty="0">
                <a:solidFill>
                  <a:schemeClr val="dk1"/>
                </a:solidFill>
                <a:latin typeface="Open Sans"/>
                <a:ea typeface="Open Sans"/>
                <a:cs typeface="Open Sans"/>
                <a:sym typeface="Open Sans"/>
              </a:rPr>
              <a:t>Copyright © 2025. Texas Education Agency.</a:t>
            </a:r>
            <a:endParaRPr sz="1900" dirty="0">
              <a:solidFill>
                <a:schemeClr val="dk1"/>
              </a:solidFill>
              <a:latin typeface="Open Sans"/>
              <a:ea typeface="Open Sans"/>
              <a:cs typeface="Open Sans"/>
              <a:sym typeface="Open Sans"/>
            </a:endParaRPr>
          </a:p>
          <a:p>
            <a:pPr marL="0" lvl="0" indent="0" algn="l" rtl="0">
              <a:spcBef>
                <a:spcPts val="600"/>
              </a:spcBef>
              <a:spcAft>
                <a:spcPts val="0"/>
              </a:spcAft>
              <a:buNone/>
            </a:pPr>
            <a:r>
              <a:rPr lang="en" sz="1900" dirty="0">
                <a:solidFill>
                  <a:schemeClr val="dk1"/>
                </a:solidFill>
                <a:latin typeface="Open Sans"/>
                <a:ea typeface="Open Sans"/>
                <a:cs typeface="Open Sans"/>
                <a:sym typeface="Open Sans"/>
              </a:rPr>
              <a:t>All Rights Reserved.</a:t>
            </a:r>
            <a:endParaRPr sz="1900" dirty="0">
              <a:solidFill>
                <a:schemeClr val="dk1"/>
              </a:solidFill>
              <a:latin typeface="Open Sans"/>
              <a:ea typeface="Open Sans"/>
              <a:cs typeface="Open Sans"/>
              <a:sym typeface="Open Sans"/>
            </a:endParaRPr>
          </a:p>
          <a:p>
            <a:pPr marL="0" lvl="0" indent="0" algn="l" rtl="0">
              <a:spcBef>
                <a:spcPts val="600"/>
              </a:spcBef>
              <a:spcAft>
                <a:spcPts val="0"/>
              </a:spcAft>
              <a:buNone/>
            </a:pPr>
            <a:r>
              <a:rPr lang="en" sz="1900" dirty="0">
                <a:solidFill>
                  <a:schemeClr val="dk1"/>
                </a:solidFill>
                <a:latin typeface="Open Sans"/>
                <a:ea typeface="Open Sans"/>
                <a:cs typeface="Open Sans"/>
                <a:sym typeface="Open Sans"/>
              </a:rPr>
              <a:t>Notwithstanding the foregoing, the right to reproduce the copyrighted work is granted to Texas public school districts, Texas charter schools, and Texas education service centers for non-profit educational use within the state of Texas, and to residents of the state of Texas for their own personal, non-profit educational use, and provided further that no charge is made for such reproduced materials other than to cover the out-of-pocket cost of reproduction and distribution. No other rights, express or implied, are granted hereby.</a:t>
            </a:r>
            <a:endParaRPr sz="1900" dirty="0">
              <a:solidFill>
                <a:schemeClr val="dk1"/>
              </a:solidFill>
              <a:latin typeface="Open Sans"/>
              <a:ea typeface="Open Sans"/>
              <a:cs typeface="Open Sans"/>
              <a:sym typeface="Open Sans"/>
            </a:endParaRPr>
          </a:p>
          <a:p>
            <a:pPr marL="0" lvl="0" indent="0" algn="l" rtl="0">
              <a:spcBef>
                <a:spcPts val="600"/>
              </a:spcBef>
              <a:spcAft>
                <a:spcPts val="0"/>
              </a:spcAft>
              <a:buNone/>
            </a:pPr>
            <a:r>
              <a:rPr lang="en" sz="1900" dirty="0">
                <a:solidFill>
                  <a:schemeClr val="dk1"/>
                </a:solidFill>
                <a:latin typeface="Open Sans"/>
                <a:ea typeface="Open Sans"/>
                <a:cs typeface="Open Sans"/>
                <a:sym typeface="Open Sans"/>
              </a:rPr>
              <a:t>For more information, please contact: </a:t>
            </a:r>
            <a:r>
              <a:rPr lang="en" sz="1900" u="sng" dirty="0">
                <a:solidFill>
                  <a:schemeClr val="dk1"/>
                </a:solidFill>
                <a:latin typeface="Open Sans"/>
                <a:ea typeface="Open Sans"/>
                <a:cs typeface="Open Sans"/>
                <a:sym typeface="Open Sans"/>
                <a:hlinkClick r:id="rId5">
                  <a:extLst>
                    <a:ext uri="{A12FA001-AC4F-418D-AE19-62706E023703}">
                      <ahyp:hlinkClr xmlns:ahyp="http://schemas.microsoft.com/office/drawing/2018/hyperlinkcolor" val="tx"/>
                    </a:ext>
                  </a:extLst>
                </a:hlinkClick>
              </a:rPr>
              <a:t>copyrights@tea.texas.gov</a:t>
            </a:r>
            <a:r>
              <a:rPr lang="en" sz="1900" dirty="0">
                <a:solidFill>
                  <a:schemeClr val="dk1"/>
                </a:solidFill>
                <a:latin typeface="Open Sans"/>
                <a:ea typeface="Open Sans"/>
                <a:cs typeface="Open Sans"/>
                <a:sym typeface="Open Sans"/>
              </a:rPr>
              <a:t> </a:t>
            </a:r>
            <a:endParaRPr sz="1900" dirty="0">
              <a:solidFill>
                <a:schemeClr val="dk1"/>
              </a:solidFill>
              <a:latin typeface="Open Sans"/>
              <a:ea typeface="Open Sans"/>
              <a:cs typeface="Open Sans"/>
              <a:sym typeface="Open Sans"/>
            </a:endParaRPr>
          </a:p>
          <a:p>
            <a:pPr marL="0" lvl="0" indent="0" algn="l" rtl="0">
              <a:lnSpc>
                <a:spcPct val="90000"/>
              </a:lnSpc>
              <a:spcBef>
                <a:spcPts val="1000"/>
              </a:spcBef>
              <a:spcAft>
                <a:spcPts val="0"/>
              </a:spcAft>
              <a:buNone/>
            </a:pPr>
            <a:endParaRPr sz="1900" dirty="0">
              <a:solidFill>
                <a:schemeClr val="dk1"/>
              </a:solidFill>
              <a:latin typeface="Open Sans"/>
              <a:ea typeface="Open Sans"/>
              <a:cs typeface="Open Sans"/>
              <a:sym typeface="Open Sans"/>
            </a:endParaRPr>
          </a:p>
        </p:txBody>
      </p:sp>
      <p:sp>
        <p:nvSpPr>
          <p:cNvPr id="72" name="Google Shape;72;p14"/>
          <p:cNvSpPr txBox="1"/>
          <p:nvPr/>
        </p:nvSpPr>
        <p:spPr>
          <a:xfrm>
            <a:off x="65600" y="4737588"/>
            <a:ext cx="3562500" cy="25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a:solidFill>
                  <a:srgbClr val="FFFFFF"/>
                </a:solidFill>
                <a:latin typeface="Open Sans"/>
                <a:ea typeface="Open Sans"/>
                <a:cs typeface="Open Sans"/>
                <a:sym typeface="Open Sans"/>
              </a:rPr>
              <a:t>Copyright © 2025. Texas Education Agency.</a:t>
            </a:r>
            <a:endParaRPr sz="600">
              <a:solidFill>
                <a:srgbClr val="FFFFFF"/>
              </a:solidFill>
              <a:latin typeface="Open Sans"/>
              <a:ea typeface="Open Sans"/>
              <a:cs typeface="Open Sans"/>
              <a:sym typeface="Open Sans"/>
            </a:endParaRPr>
          </a:p>
        </p:txBody>
      </p:sp>
      <p:pic>
        <p:nvPicPr>
          <p:cNvPr id="73" name="Google Shape;73;p14" title="LPAC Logo Updated.png"/>
          <p:cNvPicPr preferRelativeResize="0"/>
          <p:nvPr/>
        </p:nvPicPr>
        <p:blipFill>
          <a:blip r:embed="rId6">
            <a:alphaModFix/>
          </a:blip>
          <a:stretch>
            <a:fillRect/>
          </a:stretch>
        </p:blipFill>
        <p:spPr>
          <a:xfrm>
            <a:off x="7043352" y="54148"/>
            <a:ext cx="2062949" cy="5865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pic>
        <p:nvPicPr>
          <p:cNvPr id="78" name="Google Shape;78;p15"/>
          <p:cNvPicPr preferRelativeResize="0"/>
          <p:nvPr/>
        </p:nvPicPr>
        <p:blipFill rotWithShape="1">
          <a:blip r:embed="rId3">
            <a:alphaModFix/>
          </a:blip>
          <a:srcRect l="11801" t="87858" r="33153"/>
          <a:stretch/>
        </p:blipFill>
        <p:spPr>
          <a:xfrm rot="5400000">
            <a:off x="-2247250" y="2259649"/>
            <a:ext cx="5131099" cy="636601"/>
          </a:xfrm>
          <a:prstGeom prst="rect">
            <a:avLst/>
          </a:prstGeom>
          <a:noFill/>
          <a:ln>
            <a:noFill/>
          </a:ln>
        </p:spPr>
      </p:pic>
      <p:sp>
        <p:nvSpPr>
          <p:cNvPr id="79" name="Google Shape;79;p15"/>
          <p:cNvSpPr/>
          <p:nvPr/>
        </p:nvSpPr>
        <p:spPr>
          <a:xfrm>
            <a:off x="0" y="0"/>
            <a:ext cx="4911300" cy="586500"/>
          </a:xfrm>
          <a:prstGeom prst="round2DiagRect">
            <a:avLst>
              <a:gd name="adj1" fmla="val 16667"/>
              <a:gd name="adj2" fmla="val 0"/>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0" name="Google Shape;80;p15"/>
          <p:cNvSpPr txBox="1"/>
          <p:nvPr/>
        </p:nvSpPr>
        <p:spPr>
          <a:xfrm>
            <a:off x="-1" y="37323"/>
            <a:ext cx="3960055" cy="511853"/>
          </a:xfrm>
          <a:prstGeom prst="rect">
            <a:avLst/>
          </a:prstGeom>
          <a:noFill/>
          <a:ln>
            <a:noFill/>
          </a:ln>
        </p:spPr>
        <p:txBody>
          <a:bodyPr spcFirstLastPara="1" wrap="square" lIns="91425" tIns="91425" rIns="91425" bIns="91425" anchor="ctr" anchorCtr="0">
            <a:noAutofit/>
          </a:bodyPr>
          <a:lstStyle/>
          <a:p>
            <a:pPr marL="0" lvl="0" indent="0" algn="l" rtl="0">
              <a:lnSpc>
                <a:spcPct val="90000"/>
              </a:lnSpc>
              <a:spcBef>
                <a:spcPts val="0"/>
              </a:spcBef>
              <a:spcAft>
                <a:spcPts val="0"/>
              </a:spcAft>
              <a:buNone/>
            </a:pPr>
            <a:r>
              <a:rPr lang="en" sz="2300" b="1" dirty="0">
                <a:solidFill>
                  <a:schemeClr val="lt1"/>
                </a:solidFill>
                <a:latin typeface="Open Sans"/>
                <a:ea typeface="Open Sans"/>
                <a:cs typeface="Open Sans"/>
                <a:sym typeface="Open Sans"/>
              </a:rPr>
              <a:t>Training Agenda</a:t>
            </a:r>
            <a:endParaRPr sz="2300" b="1" dirty="0">
              <a:solidFill>
                <a:schemeClr val="lt1"/>
              </a:solidFill>
              <a:latin typeface="Open Sans"/>
              <a:ea typeface="Open Sans"/>
              <a:cs typeface="Open Sans"/>
              <a:sym typeface="Open Sans"/>
            </a:endParaRPr>
          </a:p>
        </p:txBody>
      </p:sp>
      <p:sp>
        <p:nvSpPr>
          <p:cNvPr id="81" name="Google Shape;81;p15"/>
          <p:cNvSpPr/>
          <p:nvPr/>
        </p:nvSpPr>
        <p:spPr>
          <a:xfrm>
            <a:off x="0" y="4546350"/>
            <a:ext cx="9144000" cy="6366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82" name="Google Shape;82;p15"/>
          <p:cNvPicPr preferRelativeResize="0"/>
          <p:nvPr/>
        </p:nvPicPr>
        <p:blipFill>
          <a:blip r:embed="rId4">
            <a:alphaModFix/>
          </a:blip>
          <a:stretch>
            <a:fillRect/>
          </a:stretch>
        </p:blipFill>
        <p:spPr>
          <a:xfrm>
            <a:off x="7836975" y="4577361"/>
            <a:ext cx="1149124" cy="574575"/>
          </a:xfrm>
          <a:prstGeom prst="rect">
            <a:avLst/>
          </a:prstGeom>
          <a:noFill/>
          <a:ln>
            <a:noFill/>
          </a:ln>
        </p:spPr>
      </p:pic>
      <p:sp>
        <p:nvSpPr>
          <p:cNvPr id="83" name="Google Shape;83;p15"/>
          <p:cNvSpPr txBox="1"/>
          <p:nvPr/>
        </p:nvSpPr>
        <p:spPr>
          <a:xfrm>
            <a:off x="678113" y="874440"/>
            <a:ext cx="8014137" cy="3703059"/>
          </a:xfrm>
          <a:prstGeom prst="rect">
            <a:avLst/>
          </a:prstGeom>
          <a:noFill/>
          <a:ln>
            <a:noFill/>
          </a:ln>
        </p:spPr>
        <p:txBody>
          <a:bodyPr spcFirstLastPara="1" wrap="square" lIns="91425" tIns="45700" rIns="91425" bIns="45700" anchor="t" anchorCtr="0">
            <a:noAutofit/>
          </a:bodyPr>
          <a:lstStyle/>
          <a:p>
            <a:pPr marL="228600" lvl="0" indent="-177800" algn="l" rtl="0">
              <a:lnSpc>
                <a:spcPct val="90000"/>
              </a:lnSpc>
              <a:spcBef>
                <a:spcPts val="0"/>
              </a:spcBef>
              <a:spcAft>
                <a:spcPts val="0"/>
              </a:spcAft>
              <a:buClr>
                <a:srgbClr val="7F7F7F"/>
              </a:buClr>
              <a:buSzPts val="2800"/>
              <a:buFont typeface="Open Sans"/>
              <a:buChar char="•"/>
            </a:pPr>
            <a:r>
              <a:rPr lang="en" sz="2800" dirty="0">
                <a:solidFill>
                  <a:srgbClr val="7F7F7F"/>
                </a:solidFill>
                <a:latin typeface="Open Sans"/>
                <a:ea typeface="Open Sans"/>
                <a:cs typeface="Open Sans"/>
                <a:sym typeface="Open Sans"/>
              </a:rPr>
              <a:t>Introduction</a:t>
            </a:r>
            <a:endParaRPr sz="2800" dirty="0">
              <a:solidFill>
                <a:srgbClr val="000000"/>
              </a:solidFill>
              <a:latin typeface="Open Sans"/>
              <a:ea typeface="Open Sans"/>
              <a:cs typeface="Open Sans"/>
              <a:sym typeface="Open Sans"/>
            </a:endParaRPr>
          </a:p>
          <a:p>
            <a:pPr marL="228600" lvl="0" indent="-177800" algn="l" rtl="0">
              <a:lnSpc>
                <a:spcPct val="90000"/>
              </a:lnSpc>
              <a:spcBef>
                <a:spcPts val="600"/>
              </a:spcBef>
              <a:spcAft>
                <a:spcPts val="0"/>
              </a:spcAft>
              <a:buClr>
                <a:srgbClr val="7F7F7F"/>
              </a:buClr>
              <a:buSzPts val="2800"/>
              <a:buFont typeface="Open Sans"/>
              <a:buChar char="•"/>
            </a:pPr>
            <a:r>
              <a:rPr lang="en" sz="2800" dirty="0">
                <a:solidFill>
                  <a:srgbClr val="7F7F7F"/>
                </a:solidFill>
                <a:latin typeface="Open Sans"/>
                <a:ea typeface="Open Sans"/>
                <a:cs typeface="Open Sans"/>
                <a:sym typeface="Open Sans"/>
              </a:rPr>
              <a:t>Identification</a:t>
            </a:r>
            <a:endParaRPr sz="2800" dirty="0">
              <a:solidFill>
                <a:srgbClr val="000000"/>
              </a:solidFill>
              <a:latin typeface="Open Sans"/>
              <a:ea typeface="Open Sans"/>
              <a:cs typeface="Open Sans"/>
              <a:sym typeface="Open Sans"/>
            </a:endParaRPr>
          </a:p>
          <a:p>
            <a:pPr marL="228600" lvl="0" indent="-177800" algn="l" rtl="0">
              <a:lnSpc>
                <a:spcPct val="90000"/>
              </a:lnSpc>
              <a:spcBef>
                <a:spcPts val="600"/>
              </a:spcBef>
              <a:spcAft>
                <a:spcPts val="0"/>
              </a:spcAft>
              <a:buClr>
                <a:srgbClr val="323F4F"/>
              </a:buClr>
              <a:buSzPts val="2800"/>
              <a:buChar char="•"/>
            </a:pPr>
            <a:r>
              <a:rPr lang="en" sz="2800" b="1" dirty="0">
                <a:solidFill>
                  <a:srgbClr val="323F4F"/>
                </a:solidFill>
                <a:latin typeface="Open Sans"/>
                <a:ea typeface="Open Sans"/>
                <a:cs typeface="Open Sans"/>
                <a:sym typeface="Open Sans"/>
              </a:rPr>
              <a:t>Placement </a:t>
            </a:r>
            <a:r>
              <a:rPr lang="en" sz="2800" dirty="0">
                <a:solidFill>
                  <a:srgbClr val="323F4F"/>
                </a:solidFill>
                <a:latin typeface="Open Sans"/>
                <a:ea typeface="Open Sans"/>
                <a:cs typeface="Open Sans"/>
                <a:sym typeface="Open Sans"/>
              </a:rPr>
              <a:t>89 TAC §1220 (2025)</a:t>
            </a:r>
            <a:endParaRPr sz="2800" dirty="0">
              <a:solidFill>
                <a:srgbClr val="000000"/>
              </a:solidFill>
              <a:latin typeface="Open Sans"/>
              <a:ea typeface="Open Sans"/>
              <a:cs typeface="Open Sans"/>
              <a:sym typeface="Open Sans"/>
            </a:endParaRPr>
          </a:p>
          <a:p>
            <a:pPr marL="228600" lvl="0" indent="-177800" algn="l" rtl="0">
              <a:lnSpc>
                <a:spcPct val="90000"/>
              </a:lnSpc>
              <a:spcBef>
                <a:spcPts val="600"/>
              </a:spcBef>
              <a:spcAft>
                <a:spcPts val="0"/>
              </a:spcAft>
              <a:buClr>
                <a:srgbClr val="7F7F7F"/>
              </a:buClr>
              <a:buSzPts val="2800"/>
              <a:buFont typeface="Open Sans"/>
              <a:buChar char="•"/>
            </a:pPr>
            <a:r>
              <a:rPr lang="en" sz="2800" dirty="0">
                <a:solidFill>
                  <a:srgbClr val="7F7F7F"/>
                </a:solidFill>
                <a:latin typeface="Open Sans"/>
                <a:ea typeface="Open Sans"/>
                <a:cs typeface="Open Sans"/>
                <a:sym typeface="Open Sans"/>
              </a:rPr>
              <a:t>Emergent Bilingual Services</a:t>
            </a:r>
            <a:endParaRPr sz="2800" dirty="0">
              <a:solidFill>
                <a:srgbClr val="000000"/>
              </a:solidFill>
              <a:latin typeface="Open Sans"/>
              <a:ea typeface="Open Sans"/>
              <a:cs typeface="Open Sans"/>
              <a:sym typeface="Open Sans"/>
            </a:endParaRPr>
          </a:p>
          <a:p>
            <a:pPr marL="228600" lvl="0" indent="-177800" algn="l" rtl="0">
              <a:lnSpc>
                <a:spcPct val="90000"/>
              </a:lnSpc>
              <a:spcBef>
                <a:spcPts val="600"/>
              </a:spcBef>
              <a:spcAft>
                <a:spcPts val="0"/>
              </a:spcAft>
              <a:buClr>
                <a:srgbClr val="7F7F7F"/>
              </a:buClr>
              <a:buSzPts val="2800"/>
              <a:buFont typeface="Open Sans"/>
              <a:buChar char="•"/>
            </a:pPr>
            <a:r>
              <a:rPr lang="en" sz="2800" dirty="0">
                <a:solidFill>
                  <a:srgbClr val="7F7F7F"/>
                </a:solidFill>
                <a:latin typeface="Open Sans"/>
                <a:ea typeface="Open Sans"/>
                <a:cs typeface="Open Sans"/>
                <a:sym typeface="Open Sans"/>
              </a:rPr>
              <a:t>Review and Reclassification</a:t>
            </a:r>
            <a:endParaRPr sz="2800" dirty="0">
              <a:solidFill>
                <a:srgbClr val="000000"/>
              </a:solidFill>
              <a:latin typeface="Open Sans"/>
              <a:ea typeface="Open Sans"/>
              <a:cs typeface="Open Sans"/>
              <a:sym typeface="Open Sans"/>
            </a:endParaRPr>
          </a:p>
          <a:p>
            <a:pPr marL="228600" lvl="0" indent="-177800" algn="l" rtl="0">
              <a:lnSpc>
                <a:spcPct val="90000"/>
              </a:lnSpc>
              <a:spcBef>
                <a:spcPts val="600"/>
              </a:spcBef>
              <a:spcAft>
                <a:spcPts val="0"/>
              </a:spcAft>
              <a:buClr>
                <a:srgbClr val="7F7F7F"/>
              </a:buClr>
              <a:buSzPts val="2800"/>
              <a:buFont typeface="Open Sans"/>
              <a:buChar char="•"/>
            </a:pPr>
            <a:r>
              <a:rPr lang="en" sz="2800" dirty="0">
                <a:solidFill>
                  <a:srgbClr val="7F7F7F"/>
                </a:solidFill>
                <a:latin typeface="Open Sans"/>
                <a:ea typeface="Open Sans"/>
                <a:cs typeface="Open Sans"/>
                <a:sym typeface="Open Sans"/>
              </a:rPr>
              <a:t>Monitoring and Evaluation</a:t>
            </a:r>
            <a:endParaRPr sz="2800" dirty="0">
              <a:solidFill>
                <a:srgbClr val="000000"/>
              </a:solidFill>
              <a:latin typeface="Open Sans"/>
              <a:ea typeface="Open Sans"/>
              <a:cs typeface="Open Sans"/>
              <a:sym typeface="Open Sans"/>
            </a:endParaRPr>
          </a:p>
        </p:txBody>
      </p:sp>
      <p:sp>
        <p:nvSpPr>
          <p:cNvPr id="84" name="Google Shape;84;p15"/>
          <p:cNvSpPr txBox="1"/>
          <p:nvPr/>
        </p:nvSpPr>
        <p:spPr>
          <a:xfrm>
            <a:off x="65600" y="4737588"/>
            <a:ext cx="3562500" cy="25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a:solidFill>
                  <a:srgbClr val="FFFFFF"/>
                </a:solidFill>
                <a:latin typeface="Open Sans"/>
                <a:ea typeface="Open Sans"/>
                <a:cs typeface="Open Sans"/>
                <a:sym typeface="Open Sans"/>
              </a:rPr>
              <a:t>Copyright © 2025. Texas Education Agency.</a:t>
            </a:r>
            <a:endParaRPr sz="600">
              <a:solidFill>
                <a:srgbClr val="FFFFFF"/>
              </a:solidFill>
              <a:latin typeface="Open Sans"/>
              <a:ea typeface="Open Sans"/>
              <a:cs typeface="Open Sans"/>
              <a:sym typeface="Open Sans"/>
            </a:endParaRPr>
          </a:p>
        </p:txBody>
      </p:sp>
      <p:pic>
        <p:nvPicPr>
          <p:cNvPr id="85" name="Google Shape;85;p15" title="LPAC Logo Updated.png"/>
          <p:cNvPicPr preferRelativeResize="0"/>
          <p:nvPr/>
        </p:nvPicPr>
        <p:blipFill>
          <a:blip r:embed="rId5">
            <a:alphaModFix/>
          </a:blip>
          <a:stretch>
            <a:fillRect/>
          </a:stretch>
        </p:blipFill>
        <p:spPr>
          <a:xfrm>
            <a:off x="7043352" y="54148"/>
            <a:ext cx="2062949" cy="586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2" name="Google Shape;54;p13">
            <a:extLst>
              <a:ext uri="{FF2B5EF4-FFF2-40B4-BE49-F238E27FC236}">
                <a16:creationId xmlns:a16="http://schemas.microsoft.com/office/drawing/2014/main" id="{FF41DF93-B23A-C88C-7D20-AAAF18E0EA3C}"/>
              </a:ext>
            </a:extLst>
          </p:cNvPr>
          <p:cNvPicPr preferRelativeResize="0"/>
          <p:nvPr/>
        </p:nvPicPr>
        <p:blipFill rotWithShape="1">
          <a:blip r:embed="rId3">
            <a:alphaModFix/>
          </a:blip>
          <a:srcRect l="12535" t="88209" r="31775"/>
          <a:stretch/>
        </p:blipFill>
        <p:spPr>
          <a:xfrm rot="-5400000">
            <a:off x="-2286337" y="2262662"/>
            <a:ext cx="5190850" cy="618176"/>
          </a:xfrm>
          <a:prstGeom prst="rect">
            <a:avLst/>
          </a:prstGeom>
          <a:noFill/>
          <a:ln>
            <a:noFill/>
          </a:ln>
        </p:spPr>
      </p:pic>
      <p:sp>
        <p:nvSpPr>
          <p:cNvPr id="92" name="Google Shape;92;p16"/>
          <p:cNvSpPr/>
          <p:nvPr/>
        </p:nvSpPr>
        <p:spPr>
          <a:xfrm>
            <a:off x="-29850" y="4879800"/>
            <a:ext cx="9203700" cy="2637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3" name="Google Shape;93;p16"/>
          <p:cNvSpPr txBox="1"/>
          <p:nvPr/>
        </p:nvSpPr>
        <p:spPr>
          <a:xfrm>
            <a:off x="678113" y="874441"/>
            <a:ext cx="7766834" cy="3207497"/>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None/>
            </a:pPr>
            <a:r>
              <a:rPr lang="en" sz="1900" b="1" dirty="0">
                <a:solidFill>
                  <a:schemeClr val="dk1"/>
                </a:solidFill>
                <a:latin typeface="Open Sans"/>
                <a:ea typeface="Open Sans"/>
                <a:cs typeface="Open Sans"/>
                <a:sym typeface="Open Sans"/>
              </a:rPr>
              <a:t>Content/Language Objective</a:t>
            </a:r>
            <a:endParaRPr sz="1900" dirty="0">
              <a:solidFill>
                <a:schemeClr val="dk1"/>
              </a:solidFill>
              <a:latin typeface="Open Sans"/>
              <a:ea typeface="Open Sans"/>
              <a:cs typeface="Open Sans"/>
              <a:sym typeface="Open Sans"/>
            </a:endParaRPr>
          </a:p>
          <a:p>
            <a:pPr marL="0" lvl="0" indent="0" algn="l" rtl="0">
              <a:lnSpc>
                <a:spcPct val="100000"/>
              </a:lnSpc>
              <a:spcBef>
                <a:spcPts val="1200"/>
              </a:spcBef>
              <a:spcAft>
                <a:spcPts val="0"/>
              </a:spcAft>
              <a:buNone/>
            </a:pPr>
            <a:r>
              <a:rPr lang="en" sz="1900" dirty="0">
                <a:solidFill>
                  <a:schemeClr val="dk1"/>
                </a:solidFill>
                <a:latin typeface="Open Sans"/>
                <a:ea typeface="Open Sans"/>
                <a:cs typeface="Open Sans"/>
                <a:sym typeface="Open Sans"/>
              </a:rPr>
              <a:t>We will be able to explain the rights of parents and guardians regarding the process of placement, benefits of program services, and approval for program participation.</a:t>
            </a:r>
            <a:endParaRPr sz="1900" dirty="0">
              <a:solidFill>
                <a:schemeClr val="dk1"/>
              </a:solidFill>
              <a:latin typeface="Open Sans"/>
              <a:ea typeface="Open Sans"/>
              <a:cs typeface="Open Sans"/>
              <a:sym typeface="Open Sans"/>
            </a:endParaRPr>
          </a:p>
        </p:txBody>
      </p:sp>
      <p:sp>
        <p:nvSpPr>
          <p:cNvPr id="94" name="Google Shape;94;p16"/>
          <p:cNvSpPr txBox="1"/>
          <p:nvPr/>
        </p:nvSpPr>
        <p:spPr>
          <a:xfrm>
            <a:off x="0" y="4853129"/>
            <a:ext cx="3562500" cy="25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a:solidFill>
                  <a:srgbClr val="FFFFFF"/>
                </a:solidFill>
                <a:latin typeface="Open Sans"/>
                <a:ea typeface="Open Sans"/>
                <a:cs typeface="Open Sans"/>
                <a:sym typeface="Open Sans"/>
              </a:rPr>
              <a:t>Copyright © 2025. Texas Education Agency.</a:t>
            </a:r>
            <a:endParaRPr sz="600">
              <a:solidFill>
                <a:srgbClr val="FFFFFF"/>
              </a:solidFill>
              <a:latin typeface="Open Sans"/>
              <a:ea typeface="Open Sans"/>
              <a:cs typeface="Open Sans"/>
              <a:sym typeface="Open Sans"/>
            </a:endParaRPr>
          </a:p>
        </p:txBody>
      </p:sp>
      <p:pic>
        <p:nvPicPr>
          <p:cNvPr id="95" name="Google Shape;95;p16" title="LPAC Logo Updated.png"/>
          <p:cNvPicPr preferRelativeResize="0"/>
          <p:nvPr/>
        </p:nvPicPr>
        <p:blipFill>
          <a:blip r:embed="rId4">
            <a:alphaModFix/>
          </a:blip>
          <a:stretch>
            <a:fillRect/>
          </a:stretch>
        </p:blipFill>
        <p:spPr>
          <a:xfrm>
            <a:off x="7043352" y="54148"/>
            <a:ext cx="2062949" cy="586500"/>
          </a:xfrm>
          <a:prstGeom prst="rect">
            <a:avLst/>
          </a:prstGeom>
          <a:noFill/>
          <a:ln>
            <a:noFill/>
          </a:ln>
        </p:spPr>
      </p:pic>
      <p:sp>
        <p:nvSpPr>
          <p:cNvPr id="96" name="Google Shape;96;p16"/>
          <p:cNvSpPr txBox="1">
            <a:spLocks noGrp="1"/>
          </p:cNvSpPr>
          <p:nvPr>
            <p:ph type="sldNum" idx="12"/>
          </p:nvPr>
        </p:nvSpPr>
        <p:spPr>
          <a:xfrm>
            <a:off x="8472458" y="4815617"/>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sz="900">
                <a:solidFill>
                  <a:schemeClr val="lt1"/>
                </a:solidFill>
                <a:latin typeface="Open Sans"/>
                <a:ea typeface="Open Sans"/>
                <a:cs typeface="Open Sans"/>
                <a:sym typeface="Open Sans"/>
              </a:rPr>
              <a:t>4</a:t>
            </a:fld>
            <a:endParaRPr sz="900">
              <a:solidFill>
                <a:schemeClr val="lt1"/>
              </a:solidFill>
              <a:latin typeface="Open Sans"/>
              <a:ea typeface="Open Sans"/>
              <a:cs typeface="Open Sans"/>
              <a:sym typeface="Open Sans"/>
            </a:endParaRPr>
          </a:p>
        </p:txBody>
      </p:sp>
      <p:sp>
        <p:nvSpPr>
          <p:cNvPr id="3" name="Google Shape;67;p14">
            <a:extLst>
              <a:ext uri="{FF2B5EF4-FFF2-40B4-BE49-F238E27FC236}">
                <a16:creationId xmlns:a16="http://schemas.microsoft.com/office/drawing/2014/main" id="{2D456BC4-F1D4-B53A-8E8F-C2BF2CE3BE3A}"/>
              </a:ext>
            </a:extLst>
          </p:cNvPr>
          <p:cNvSpPr/>
          <p:nvPr/>
        </p:nvSpPr>
        <p:spPr>
          <a:xfrm>
            <a:off x="0" y="0"/>
            <a:ext cx="4911300" cy="586500"/>
          </a:xfrm>
          <a:prstGeom prst="round2DiagRect">
            <a:avLst>
              <a:gd name="adj1" fmla="val 16667"/>
              <a:gd name="adj2" fmla="val 0"/>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1" name="Google Shape;91;p16"/>
          <p:cNvSpPr txBox="1"/>
          <p:nvPr/>
        </p:nvSpPr>
        <p:spPr>
          <a:xfrm>
            <a:off x="0" y="28740"/>
            <a:ext cx="4840132" cy="5034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 sz="2300" b="1" dirty="0">
                <a:solidFill>
                  <a:schemeClr val="lt1"/>
                </a:solidFill>
                <a:latin typeface="Open Sans"/>
                <a:ea typeface="Open Sans"/>
                <a:cs typeface="Open Sans"/>
                <a:sym typeface="Open Sans"/>
              </a:rPr>
              <a:t>Placement Section Objective</a:t>
            </a:r>
            <a:endParaRPr sz="2300" dirty="0">
              <a:latin typeface="Open Sans"/>
              <a:ea typeface="Open Sans"/>
              <a:cs typeface="Open Sans"/>
              <a:sym typeface="Open San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pic>
        <p:nvPicPr>
          <p:cNvPr id="2" name="Google Shape;54;p13">
            <a:extLst>
              <a:ext uri="{FF2B5EF4-FFF2-40B4-BE49-F238E27FC236}">
                <a16:creationId xmlns:a16="http://schemas.microsoft.com/office/drawing/2014/main" id="{122F2303-49EA-9CD0-013A-D715ED166492}"/>
              </a:ext>
            </a:extLst>
          </p:cNvPr>
          <p:cNvPicPr preferRelativeResize="0"/>
          <p:nvPr/>
        </p:nvPicPr>
        <p:blipFill rotWithShape="1">
          <a:blip r:embed="rId3">
            <a:alphaModFix/>
          </a:blip>
          <a:srcRect l="12535" t="88209" r="31775"/>
          <a:stretch/>
        </p:blipFill>
        <p:spPr>
          <a:xfrm rot="-5400000">
            <a:off x="-2274500" y="2274499"/>
            <a:ext cx="5167175" cy="618176"/>
          </a:xfrm>
          <a:prstGeom prst="rect">
            <a:avLst/>
          </a:prstGeom>
          <a:noFill/>
          <a:ln>
            <a:noFill/>
          </a:ln>
        </p:spPr>
      </p:pic>
      <p:sp>
        <p:nvSpPr>
          <p:cNvPr id="103" name="Google Shape;103;p17"/>
          <p:cNvSpPr/>
          <p:nvPr/>
        </p:nvSpPr>
        <p:spPr>
          <a:xfrm>
            <a:off x="-29850" y="4879800"/>
            <a:ext cx="9203700" cy="2637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104" name="Google Shape;104;p17" title="LPAC Logo Updated.png"/>
          <p:cNvPicPr preferRelativeResize="0"/>
          <p:nvPr/>
        </p:nvPicPr>
        <p:blipFill>
          <a:blip r:embed="rId4">
            <a:alphaModFix/>
          </a:blip>
          <a:stretch>
            <a:fillRect/>
          </a:stretch>
        </p:blipFill>
        <p:spPr>
          <a:xfrm>
            <a:off x="7043352" y="54148"/>
            <a:ext cx="2062949" cy="586500"/>
          </a:xfrm>
          <a:prstGeom prst="rect">
            <a:avLst/>
          </a:prstGeom>
          <a:noFill/>
          <a:ln>
            <a:noFill/>
          </a:ln>
        </p:spPr>
      </p:pic>
      <p:sp>
        <p:nvSpPr>
          <p:cNvPr id="105" name="Google Shape;105;p17"/>
          <p:cNvSpPr txBox="1"/>
          <p:nvPr/>
        </p:nvSpPr>
        <p:spPr>
          <a:xfrm>
            <a:off x="0" y="4853129"/>
            <a:ext cx="3562500" cy="25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a:solidFill>
                  <a:srgbClr val="FFFFFF"/>
                </a:solidFill>
                <a:latin typeface="Open Sans"/>
                <a:ea typeface="Open Sans"/>
                <a:cs typeface="Open Sans"/>
                <a:sym typeface="Open Sans"/>
              </a:rPr>
              <a:t>Copyright © 2025. Texas Education Agency.</a:t>
            </a:r>
            <a:endParaRPr sz="600">
              <a:solidFill>
                <a:srgbClr val="FFFFFF"/>
              </a:solidFill>
              <a:latin typeface="Open Sans"/>
              <a:ea typeface="Open Sans"/>
              <a:cs typeface="Open Sans"/>
              <a:sym typeface="Open Sans"/>
            </a:endParaRPr>
          </a:p>
        </p:txBody>
      </p:sp>
      <p:sp>
        <p:nvSpPr>
          <p:cNvPr id="106" name="Google Shape;106;p17"/>
          <p:cNvSpPr txBox="1">
            <a:spLocks noGrp="1"/>
          </p:cNvSpPr>
          <p:nvPr>
            <p:ph type="sldNum" idx="12"/>
          </p:nvPr>
        </p:nvSpPr>
        <p:spPr>
          <a:xfrm>
            <a:off x="8472458" y="4815617"/>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sz="900">
                <a:solidFill>
                  <a:schemeClr val="lt1"/>
                </a:solidFill>
                <a:latin typeface="Open Sans"/>
                <a:ea typeface="Open Sans"/>
                <a:cs typeface="Open Sans"/>
                <a:sym typeface="Open Sans"/>
              </a:rPr>
              <a:t>5</a:t>
            </a:fld>
            <a:endParaRPr sz="900">
              <a:solidFill>
                <a:schemeClr val="lt1"/>
              </a:solidFill>
              <a:latin typeface="Open Sans"/>
              <a:ea typeface="Open Sans"/>
              <a:cs typeface="Open Sans"/>
              <a:sym typeface="Open Sans"/>
            </a:endParaRPr>
          </a:p>
        </p:txBody>
      </p:sp>
      <p:pic>
        <p:nvPicPr>
          <p:cNvPr id="107" name="Google Shape;107;p17" title="Emergent Bilingual (EB) IdenfitifcationReclassification Flowchart.png">
            <a:hlinkClick r:id="rId5"/>
          </p:cNvPr>
          <p:cNvPicPr preferRelativeResize="0"/>
          <p:nvPr/>
        </p:nvPicPr>
        <p:blipFill>
          <a:blip r:embed="rId6">
            <a:alphaModFix/>
          </a:blip>
          <a:stretch>
            <a:fillRect/>
          </a:stretch>
        </p:blipFill>
        <p:spPr>
          <a:xfrm>
            <a:off x="1734233" y="800312"/>
            <a:ext cx="5675534" cy="3911728"/>
          </a:xfrm>
          <a:prstGeom prst="rect">
            <a:avLst/>
          </a:prstGeom>
          <a:noFill/>
          <a:ln>
            <a:noFill/>
          </a:ln>
          <a:effectLst>
            <a:outerShdw blurRad="63500" sx="102000" sy="102000" algn="ctr" rotWithShape="0">
              <a:prstClr val="black">
                <a:alpha val="40000"/>
              </a:prstClr>
            </a:outerShdw>
          </a:effectLst>
        </p:spPr>
      </p:pic>
      <p:sp>
        <p:nvSpPr>
          <p:cNvPr id="3" name="Google Shape;67;p14">
            <a:extLst>
              <a:ext uri="{FF2B5EF4-FFF2-40B4-BE49-F238E27FC236}">
                <a16:creationId xmlns:a16="http://schemas.microsoft.com/office/drawing/2014/main" id="{5A8EEB1A-3D3C-419E-D26E-A7350DFD2E74}"/>
              </a:ext>
            </a:extLst>
          </p:cNvPr>
          <p:cNvSpPr/>
          <p:nvPr/>
        </p:nvSpPr>
        <p:spPr>
          <a:xfrm>
            <a:off x="0" y="0"/>
            <a:ext cx="4911300" cy="586500"/>
          </a:xfrm>
          <a:prstGeom prst="round2DiagRect">
            <a:avLst>
              <a:gd name="adj1" fmla="val 16667"/>
              <a:gd name="adj2" fmla="val 0"/>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02" name="Google Shape;102;p17"/>
          <p:cNvSpPr txBox="1"/>
          <p:nvPr/>
        </p:nvSpPr>
        <p:spPr>
          <a:xfrm>
            <a:off x="-1" y="41550"/>
            <a:ext cx="6273900" cy="5034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Clr>
                <a:schemeClr val="lt1"/>
              </a:buClr>
              <a:buSzPts val="3600"/>
              <a:buFont typeface="Arial"/>
              <a:buNone/>
            </a:pPr>
            <a:r>
              <a:rPr lang="en" sz="2300" b="1" dirty="0">
                <a:solidFill>
                  <a:schemeClr val="lt1"/>
                </a:solidFill>
                <a:latin typeface="Open Sans"/>
                <a:ea typeface="Open Sans"/>
                <a:cs typeface="Open Sans"/>
                <a:sym typeface="Open Sans"/>
              </a:rPr>
              <a:t>Parent or Guardian Approval</a:t>
            </a:r>
            <a:endParaRPr sz="2300" b="1" dirty="0">
              <a:solidFill>
                <a:schemeClr val="lt1"/>
              </a:solidFill>
              <a:latin typeface="Open Sans"/>
              <a:ea typeface="Open Sans"/>
              <a:cs typeface="Open Sans"/>
              <a:sym typeface="Open San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pic>
        <p:nvPicPr>
          <p:cNvPr id="2" name="Google Shape;54;p13">
            <a:extLst>
              <a:ext uri="{FF2B5EF4-FFF2-40B4-BE49-F238E27FC236}">
                <a16:creationId xmlns:a16="http://schemas.microsoft.com/office/drawing/2014/main" id="{090B43E6-121E-CCB6-7284-4A3ACC54A92E}"/>
              </a:ext>
            </a:extLst>
          </p:cNvPr>
          <p:cNvPicPr preferRelativeResize="0"/>
          <p:nvPr/>
        </p:nvPicPr>
        <p:blipFill rotWithShape="1">
          <a:blip r:embed="rId3">
            <a:alphaModFix/>
          </a:blip>
          <a:srcRect l="12535" t="88209" r="31775"/>
          <a:stretch/>
        </p:blipFill>
        <p:spPr>
          <a:xfrm rot="-5400000">
            <a:off x="-2286337" y="2262662"/>
            <a:ext cx="5190850" cy="618176"/>
          </a:xfrm>
          <a:prstGeom prst="rect">
            <a:avLst/>
          </a:prstGeom>
          <a:noFill/>
          <a:ln>
            <a:noFill/>
          </a:ln>
        </p:spPr>
      </p:pic>
      <p:sp>
        <p:nvSpPr>
          <p:cNvPr id="114" name="Google Shape;114;p18"/>
          <p:cNvSpPr/>
          <p:nvPr/>
        </p:nvSpPr>
        <p:spPr>
          <a:xfrm>
            <a:off x="-29850" y="4879800"/>
            <a:ext cx="9203700" cy="2637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15" name="Google Shape;115;p18"/>
          <p:cNvSpPr txBox="1"/>
          <p:nvPr/>
        </p:nvSpPr>
        <p:spPr>
          <a:xfrm>
            <a:off x="678113" y="874441"/>
            <a:ext cx="8115112" cy="3541560"/>
          </a:xfrm>
          <a:prstGeom prst="rect">
            <a:avLst/>
          </a:prstGeom>
          <a:noFill/>
          <a:ln>
            <a:noFill/>
          </a:ln>
        </p:spPr>
        <p:txBody>
          <a:bodyPr spcFirstLastPara="1" wrap="square" lIns="91425" tIns="45700" rIns="91425" bIns="45700" anchor="t" anchorCtr="0">
            <a:noAutofit/>
          </a:bodyPr>
          <a:lstStyle/>
          <a:p>
            <a:pPr marL="228600" lvl="0" indent="-171450" algn="l" rtl="0">
              <a:lnSpc>
                <a:spcPct val="90000"/>
              </a:lnSpc>
              <a:spcBef>
                <a:spcPts val="0"/>
              </a:spcBef>
              <a:spcAft>
                <a:spcPts val="0"/>
              </a:spcAft>
              <a:buClr>
                <a:schemeClr val="dk1"/>
              </a:buClr>
              <a:buSzPts val="1900"/>
              <a:buFont typeface="Open Sans"/>
              <a:buChar char="●"/>
            </a:pPr>
            <a:r>
              <a:rPr lang="en" sz="1900" dirty="0">
                <a:solidFill>
                  <a:schemeClr val="dk1"/>
                </a:solidFill>
                <a:latin typeface="Open Sans"/>
                <a:ea typeface="Open Sans"/>
                <a:cs typeface="Open Sans"/>
                <a:sym typeface="Open Sans"/>
              </a:rPr>
              <a:t>The parent or legal guardian shall be notified </a:t>
            </a:r>
            <a:r>
              <a:rPr lang="en" sz="1900" b="1" dirty="0">
                <a:solidFill>
                  <a:schemeClr val="dk1"/>
                </a:solidFill>
                <a:latin typeface="Open Sans"/>
                <a:ea typeface="Open Sans"/>
                <a:cs typeface="Open Sans"/>
                <a:sym typeface="Open Sans"/>
              </a:rPr>
              <a:t>in their home language </a:t>
            </a:r>
            <a:r>
              <a:rPr lang="en" sz="1900" dirty="0">
                <a:solidFill>
                  <a:schemeClr val="dk1"/>
                </a:solidFill>
                <a:latin typeface="Open Sans"/>
                <a:ea typeface="Open Sans"/>
                <a:cs typeface="Open Sans"/>
                <a:sym typeface="Open Sans"/>
              </a:rPr>
              <a:t>and English of the following:</a:t>
            </a:r>
            <a:endParaRPr sz="1900" dirty="0">
              <a:solidFill>
                <a:schemeClr val="dk1"/>
              </a:solidFill>
              <a:latin typeface="Open Sans"/>
              <a:ea typeface="Open Sans"/>
              <a:cs typeface="Open Sans"/>
              <a:sym typeface="Open Sans"/>
            </a:endParaRPr>
          </a:p>
          <a:p>
            <a:pPr marL="685800" lvl="1" indent="-196850" algn="l" rtl="0">
              <a:lnSpc>
                <a:spcPct val="90000"/>
              </a:lnSpc>
              <a:spcBef>
                <a:spcPts val="12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Their child’s classification as an emergent bilingual student.</a:t>
            </a:r>
            <a:endParaRPr sz="1800" dirty="0">
              <a:solidFill>
                <a:schemeClr val="dk1"/>
              </a:solidFill>
              <a:latin typeface="Open Sans"/>
              <a:ea typeface="Open Sans"/>
              <a:cs typeface="Open Sans"/>
              <a:sym typeface="Open Sans"/>
            </a:endParaRPr>
          </a:p>
          <a:p>
            <a:pPr marL="685800" lvl="1" indent="-196850" algn="l" rtl="0">
              <a:lnSpc>
                <a:spcPct val="90000"/>
              </a:lnSpc>
              <a:spcBef>
                <a:spcPts val="12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The recommendation for placement of their child in the required bilingual English as a second language (ESL) program. </a:t>
            </a:r>
            <a:endParaRPr sz="1800" dirty="0">
              <a:solidFill>
                <a:schemeClr val="dk1"/>
              </a:solidFill>
              <a:latin typeface="Open Sans"/>
              <a:ea typeface="Open Sans"/>
              <a:cs typeface="Open Sans"/>
              <a:sym typeface="Open Sans"/>
            </a:endParaRPr>
          </a:p>
          <a:p>
            <a:pPr marL="685800" lvl="1" indent="-196850" algn="l" rtl="0">
              <a:lnSpc>
                <a:spcPct val="90000"/>
              </a:lnSpc>
              <a:spcBef>
                <a:spcPts val="12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The purpose, content, and benefits to the student of the recommended bilingual/ESL program.</a:t>
            </a:r>
            <a:endParaRPr sz="1800" dirty="0">
              <a:solidFill>
                <a:schemeClr val="dk1"/>
              </a:solidFill>
              <a:latin typeface="Open Sans"/>
              <a:ea typeface="Open Sans"/>
              <a:cs typeface="Open Sans"/>
              <a:sym typeface="Open Sans"/>
            </a:endParaRPr>
          </a:p>
          <a:p>
            <a:pPr marL="685800" lvl="1" indent="-196850" algn="l" rtl="0">
              <a:lnSpc>
                <a:spcPct val="90000"/>
              </a:lnSpc>
              <a:spcBef>
                <a:spcPts val="1200"/>
              </a:spcBef>
              <a:spcAft>
                <a:spcPts val="0"/>
              </a:spcAft>
              <a:buClr>
                <a:schemeClr val="dk1"/>
              </a:buClr>
              <a:buSzPts val="1900"/>
              <a:buChar char="○"/>
            </a:pPr>
            <a:r>
              <a:rPr lang="en" sz="1800" dirty="0">
                <a:solidFill>
                  <a:schemeClr val="dk1"/>
                </a:solidFill>
                <a:latin typeface="Open Sans"/>
                <a:ea typeface="Open Sans"/>
                <a:cs typeface="Open Sans"/>
                <a:sym typeface="Open Sans"/>
              </a:rPr>
              <a:t>The fact that the recommended bilingual/ESL program is an integral part of the general school program.</a:t>
            </a:r>
            <a:br>
              <a:rPr lang="en" sz="1900" dirty="0">
                <a:solidFill>
                  <a:schemeClr val="dk1"/>
                </a:solidFill>
                <a:latin typeface="Open Sans"/>
                <a:ea typeface="Open Sans"/>
                <a:cs typeface="Open Sans"/>
                <a:sym typeface="Open Sans"/>
              </a:rPr>
            </a:br>
            <a:r>
              <a:rPr lang="en" sz="1900" dirty="0">
                <a:solidFill>
                  <a:schemeClr val="dk1"/>
                </a:solidFill>
                <a:latin typeface="Open Sans"/>
                <a:ea typeface="Open Sans"/>
                <a:cs typeface="Open Sans"/>
                <a:sym typeface="Open Sans"/>
              </a:rPr>
              <a:t>					</a:t>
            </a:r>
            <a:endParaRPr sz="1900" i="1" dirty="0">
              <a:solidFill>
                <a:schemeClr val="dk1"/>
              </a:solidFill>
              <a:latin typeface="Open Sans"/>
              <a:ea typeface="Open Sans"/>
              <a:cs typeface="Open Sans"/>
              <a:sym typeface="Open Sans"/>
            </a:endParaRPr>
          </a:p>
          <a:p>
            <a:pPr marL="228600" lvl="0" indent="-76200" algn="l" rtl="0">
              <a:lnSpc>
                <a:spcPct val="90000"/>
              </a:lnSpc>
              <a:spcBef>
                <a:spcPts val="2200"/>
              </a:spcBef>
              <a:spcAft>
                <a:spcPts val="0"/>
              </a:spcAft>
              <a:buNone/>
            </a:pPr>
            <a:endParaRPr sz="1900" i="1" dirty="0">
              <a:solidFill>
                <a:schemeClr val="dk1"/>
              </a:solidFill>
              <a:latin typeface="Open Sans"/>
              <a:ea typeface="Open Sans"/>
              <a:cs typeface="Open Sans"/>
              <a:sym typeface="Open Sans"/>
            </a:endParaRPr>
          </a:p>
        </p:txBody>
      </p:sp>
      <p:pic>
        <p:nvPicPr>
          <p:cNvPr id="116" name="Google Shape;116;p18" title="LPAC Logo Updated.png"/>
          <p:cNvPicPr preferRelativeResize="0"/>
          <p:nvPr/>
        </p:nvPicPr>
        <p:blipFill>
          <a:blip r:embed="rId4">
            <a:alphaModFix/>
          </a:blip>
          <a:stretch>
            <a:fillRect/>
          </a:stretch>
        </p:blipFill>
        <p:spPr>
          <a:xfrm>
            <a:off x="7043352" y="54148"/>
            <a:ext cx="2062949" cy="586500"/>
          </a:xfrm>
          <a:prstGeom prst="rect">
            <a:avLst/>
          </a:prstGeom>
          <a:noFill/>
          <a:ln>
            <a:noFill/>
          </a:ln>
        </p:spPr>
      </p:pic>
      <p:sp>
        <p:nvSpPr>
          <p:cNvPr id="117" name="Google Shape;117;p18"/>
          <p:cNvSpPr txBox="1"/>
          <p:nvPr/>
        </p:nvSpPr>
        <p:spPr>
          <a:xfrm>
            <a:off x="0" y="4853129"/>
            <a:ext cx="3562500" cy="25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a:solidFill>
                  <a:srgbClr val="FFFFFF"/>
                </a:solidFill>
                <a:latin typeface="Open Sans"/>
                <a:ea typeface="Open Sans"/>
                <a:cs typeface="Open Sans"/>
                <a:sym typeface="Open Sans"/>
              </a:rPr>
              <a:t>Copyright © 2025. Texas Education Agency.</a:t>
            </a:r>
            <a:endParaRPr sz="600">
              <a:solidFill>
                <a:srgbClr val="FFFFFF"/>
              </a:solidFill>
              <a:latin typeface="Open Sans"/>
              <a:ea typeface="Open Sans"/>
              <a:cs typeface="Open Sans"/>
              <a:sym typeface="Open Sans"/>
            </a:endParaRPr>
          </a:p>
        </p:txBody>
      </p:sp>
      <p:sp>
        <p:nvSpPr>
          <p:cNvPr id="118" name="Google Shape;118;p18"/>
          <p:cNvSpPr txBox="1">
            <a:spLocks noGrp="1"/>
          </p:cNvSpPr>
          <p:nvPr>
            <p:ph type="sldNum" idx="12"/>
          </p:nvPr>
        </p:nvSpPr>
        <p:spPr>
          <a:xfrm>
            <a:off x="8472458" y="4815617"/>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sz="900">
                <a:solidFill>
                  <a:schemeClr val="lt1"/>
                </a:solidFill>
                <a:latin typeface="Open Sans"/>
                <a:ea typeface="Open Sans"/>
                <a:cs typeface="Open Sans"/>
                <a:sym typeface="Open Sans"/>
              </a:rPr>
              <a:t>6</a:t>
            </a:fld>
            <a:endParaRPr sz="900">
              <a:solidFill>
                <a:schemeClr val="lt1"/>
              </a:solidFill>
              <a:latin typeface="Open Sans"/>
              <a:ea typeface="Open Sans"/>
              <a:cs typeface="Open Sans"/>
              <a:sym typeface="Open Sans"/>
            </a:endParaRPr>
          </a:p>
        </p:txBody>
      </p:sp>
      <p:sp>
        <p:nvSpPr>
          <p:cNvPr id="3" name="Google Shape;145;p21">
            <a:extLst>
              <a:ext uri="{FF2B5EF4-FFF2-40B4-BE49-F238E27FC236}">
                <a16:creationId xmlns:a16="http://schemas.microsoft.com/office/drawing/2014/main" id="{CCFD148C-2A33-F946-9BBD-4A90AE93DC0D}"/>
              </a:ext>
            </a:extLst>
          </p:cNvPr>
          <p:cNvSpPr/>
          <p:nvPr/>
        </p:nvSpPr>
        <p:spPr>
          <a:xfrm>
            <a:off x="0" y="-23675"/>
            <a:ext cx="4911299" cy="821733"/>
          </a:xfrm>
          <a:prstGeom prst="round2DiagRect">
            <a:avLst>
              <a:gd name="adj1" fmla="val 16667"/>
              <a:gd name="adj2" fmla="val 0"/>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 name="Google Shape;113;p18">
            <a:extLst>
              <a:ext uri="{FF2B5EF4-FFF2-40B4-BE49-F238E27FC236}">
                <a16:creationId xmlns:a16="http://schemas.microsoft.com/office/drawing/2014/main" id="{D2423BF9-CC4D-BB29-2145-37A1F0091606}"/>
              </a:ext>
            </a:extLst>
          </p:cNvPr>
          <p:cNvSpPr txBox="1"/>
          <p:nvPr/>
        </p:nvSpPr>
        <p:spPr>
          <a:xfrm>
            <a:off x="0" y="-25504"/>
            <a:ext cx="4776788" cy="821733"/>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 sz="2300" b="1" dirty="0">
                <a:solidFill>
                  <a:schemeClr val="lt1"/>
                </a:solidFill>
                <a:latin typeface="Open Sans"/>
                <a:ea typeface="Open Sans"/>
                <a:cs typeface="Open Sans"/>
                <a:sym typeface="Open Sans"/>
              </a:rPr>
              <a:t>Parent or Guardian Rights and </a:t>
            </a:r>
            <a:br>
              <a:rPr lang="en" sz="2300" b="1" dirty="0">
                <a:solidFill>
                  <a:schemeClr val="lt1"/>
                </a:solidFill>
                <a:latin typeface="Open Sans"/>
                <a:ea typeface="Open Sans"/>
                <a:cs typeface="Open Sans"/>
                <a:sym typeface="Open Sans"/>
              </a:rPr>
            </a:br>
            <a:r>
              <a:rPr lang="en" sz="2300" b="1" dirty="0">
                <a:solidFill>
                  <a:schemeClr val="lt1"/>
                </a:solidFill>
                <a:latin typeface="Open Sans"/>
                <a:ea typeface="Open Sans"/>
                <a:cs typeface="Open Sans"/>
                <a:sym typeface="Open Sans"/>
              </a:rPr>
              <a:t>Responsibilities: Notification</a:t>
            </a:r>
            <a:endParaRPr sz="2300" b="1" dirty="0">
              <a:solidFill>
                <a:schemeClr val="lt1"/>
              </a:solidFill>
              <a:latin typeface="Open Sans"/>
              <a:ea typeface="Open Sans"/>
              <a:cs typeface="Open Sans"/>
              <a:sym typeface="Open San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pic>
        <p:nvPicPr>
          <p:cNvPr id="2" name="Google Shape;54;p13">
            <a:extLst>
              <a:ext uri="{FF2B5EF4-FFF2-40B4-BE49-F238E27FC236}">
                <a16:creationId xmlns:a16="http://schemas.microsoft.com/office/drawing/2014/main" id="{1CC3FC34-407E-C2CC-57D7-B57DF7A5EC37}"/>
              </a:ext>
            </a:extLst>
          </p:cNvPr>
          <p:cNvPicPr preferRelativeResize="0"/>
          <p:nvPr/>
        </p:nvPicPr>
        <p:blipFill rotWithShape="1">
          <a:blip r:embed="rId3">
            <a:alphaModFix/>
          </a:blip>
          <a:srcRect l="12535" t="88209" r="31775"/>
          <a:stretch/>
        </p:blipFill>
        <p:spPr>
          <a:xfrm rot="-5400000">
            <a:off x="-2286337" y="2262662"/>
            <a:ext cx="5190850" cy="618176"/>
          </a:xfrm>
          <a:prstGeom prst="rect">
            <a:avLst/>
          </a:prstGeom>
          <a:noFill/>
          <a:ln>
            <a:noFill/>
          </a:ln>
        </p:spPr>
      </p:pic>
      <p:sp>
        <p:nvSpPr>
          <p:cNvPr id="7" name="Google Shape;145;p21">
            <a:extLst>
              <a:ext uri="{FF2B5EF4-FFF2-40B4-BE49-F238E27FC236}">
                <a16:creationId xmlns:a16="http://schemas.microsoft.com/office/drawing/2014/main" id="{C197B198-D155-FB6F-814B-678CB460D628}"/>
              </a:ext>
            </a:extLst>
          </p:cNvPr>
          <p:cNvSpPr/>
          <p:nvPr/>
        </p:nvSpPr>
        <p:spPr>
          <a:xfrm>
            <a:off x="0" y="-23675"/>
            <a:ext cx="4911299" cy="821733"/>
          </a:xfrm>
          <a:prstGeom prst="round2DiagRect">
            <a:avLst>
              <a:gd name="adj1" fmla="val 16667"/>
              <a:gd name="adj2" fmla="val 0"/>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23" name="Google Shape;123;p19"/>
          <p:cNvSpPr/>
          <p:nvPr/>
        </p:nvSpPr>
        <p:spPr>
          <a:xfrm>
            <a:off x="-29850" y="4879800"/>
            <a:ext cx="9203700" cy="2637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24" name="Google Shape;124;p19"/>
          <p:cNvSpPr txBox="1"/>
          <p:nvPr/>
        </p:nvSpPr>
        <p:spPr>
          <a:xfrm>
            <a:off x="678112" y="867751"/>
            <a:ext cx="8038287" cy="3528299"/>
          </a:xfrm>
          <a:prstGeom prst="rect">
            <a:avLst/>
          </a:prstGeom>
          <a:noFill/>
          <a:ln>
            <a:noFill/>
          </a:ln>
        </p:spPr>
        <p:txBody>
          <a:bodyPr spcFirstLastPara="1" wrap="square" lIns="91425" tIns="45700" rIns="91425" bIns="45700" anchor="t" anchorCtr="0">
            <a:noAutofit/>
          </a:bodyPr>
          <a:lstStyle/>
          <a:p>
            <a:pPr marL="228600" lvl="0" indent="-171450" algn="l" rtl="0">
              <a:lnSpc>
                <a:spcPct val="90000"/>
              </a:lnSpc>
              <a:spcBef>
                <a:spcPts val="0"/>
              </a:spcBef>
              <a:spcAft>
                <a:spcPts val="0"/>
              </a:spcAft>
              <a:buClr>
                <a:schemeClr val="dk1"/>
              </a:buClr>
              <a:buSzPts val="1900"/>
              <a:buFont typeface="Open Sans"/>
              <a:buChar char="●"/>
            </a:pPr>
            <a:r>
              <a:rPr lang="en" sz="1900" dirty="0">
                <a:solidFill>
                  <a:schemeClr val="dk1"/>
                </a:solidFill>
                <a:latin typeface="Open Sans"/>
                <a:ea typeface="Open Sans"/>
                <a:cs typeface="Open Sans"/>
                <a:sym typeface="Open Sans"/>
              </a:rPr>
              <a:t>The parent or legal guardian shall:</a:t>
            </a:r>
            <a:endParaRPr sz="1900" dirty="0">
              <a:solidFill>
                <a:schemeClr val="dk1"/>
              </a:solidFill>
              <a:latin typeface="Open Sans"/>
              <a:ea typeface="Open Sans"/>
              <a:cs typeface="Open Sans"/>
              <a:sym typeface="Open Sans"/>
            </a:endParaRPr>
          </a:p>
          <a:p>
            <a:pPr marL="685800" lvl="1" indent="-196850" algn="l" rtl="0">
              <a:lnSpc>
                <a:spcPct val="90000"/>
              </a:lnSpc>
              <a:spcBef>
                <a:spcPts val="12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Receive </a:t>
            </a:r>
            <a:r>
              <a:rPr lang="en" sz="1800" b="1" dirty="0">
                <a:solidFill>
                  <a:schemeClr val="dk1"/>
                </a:solidFill>
                <a:latin typeface="Open Sans"/>
                <a:ea typeface="Open Sans"/>
                <a:cs typeface="Open Sans"/>
                <a:sym typeface="Open Sans"/>
              </a:rPr>
              <a:t>written notice of the student's classification as an emergent bilingual student </a:t>
            </a:r>
            <a:r>
              <a:rPr lang="en" sz="1800" dirty="0">
                <a:solidFill>
                  <a:schemeClr val="dk1"/>
                </a:solidFill>
                <a:latin typeface="Open Sans"/>
                <a:ea typeface="Open Sans"/>
                <a:cs typeface="Open Sans"/>
                <a:sym typeface="Open Sans"/>
              </a:rPr>
              <a:t>and the LPAC </a:t>
            </a:r>
            <a:r>
              <a:rPr lang="en" sz="1800" b="1" dirty="0">
                <a:solidFill>
                  <a:schemeClr val="dk1"/>
                </a:solidFill>
                <a:latin typeface="Open Sans"/>
                <a:ea typeface="Open Sans"/>
                <a:cs typeface="Open Sans"/>
                <a:sym typeface="Open Sans"/>
              </a:rPr>
              <a:t>request for approval of placement </a:t>
            </a:r>
            <a:r>
              <a:rPr lang="en" sz="1800" dirty="0">
                <a:solidFill>
                  <a:schemeClr val="dk1"/>
                </a:solidFill>
                <a:latin typeface="Open Sans"/>
                <a:ea typeface="Open Sans"/>
                <a:cs typeface="Open Sans"/>
                <a:sym typeface="Open Sans"/>
              </a:rPr>
              <a:t>of their child in the recommended bilingual or ESL program not later than the 10th calendar day after the date of the student's classification. </a:t>
            </a:r>
            <a:endParaRPr sz="1800" dirty="0">
              <a:solidFill>
                <a:schemeClr val="dk1"/>
              </a:solidFill>
              <a:latin typeface="Open Sans"/>
              <a:ea typeface="Open Sans"/>
              <a:cs typeface="Open Sans"/>
              <a:sym typeface="Open Sans"/>
            </a:endParaRPr>
          </a:p>
          <a:p>
            <a:pPr marL="685800" lvl="1" indent="-196850" algn="l" rtl="0">
              <a:lnSpc>
                <a:spcPct val="90000"/>
              </a:lnSpc>
              <a:spcBef>
                <a:spcPts val="1200"/>
              </a:spcBef>
              <a:spcAft>
                <a:spcPts val="0"/>
              </a:spcAft>
              <a:buClr>
                <a:schemeClr val="dk1"/>
              </a:buClr>
              <a:buSzPts val="1900"/>
              <a:buChar char="○"/>
            </a:pPr>
            <a:r>
              <a:rPr lang="en" sz="1800" dirty="0">
                <a:solidFill>
                  <a:schemeClr val="dk1"/>
                </a:solidFill>
                <a:latin typeface="Open Sans"/>
                <a:ea typeface="Open Sans"/>
                <a:cs typeface="Open Sans"/>
                <a:sym typeface="Open Sans"/>
              </a:rPr>
              <a:t>Provide </a:t>
            </a:r>
            <a:r>
              <a:rPr lang="en" sz="1800" b="1" dirty="0">
                <a:solidFill>
                  <a:schemeClr val="dk1"/>
                </a:solidFill>
                <a:latin typeface="Open Sans"/>
                <a:ea typeface="Open Sans"/>
                <a:cs typeface="Open Sans"/>
                <a:sym typeface="Open Sans"/>
              </a:rPr>
              <a:t>written approval or denial of placement </a:t>
            </a:r>
            <a:r>
              <a:rPr lang="en" sz="1800" dirty="0">
                <a:solidFill>
                  <a:schemeClr val="dk1"/>
                </a:solidFill>
                <a:latin typeface="Open Sans"/>
                <a:ea typeface="Open Sans"/>
                <a:cs typeface="Open Sans"/>
                <a:sym typeface="Open Sans"/>
              </a:rPr>
              <a:t>of their child in the recommended program services.</a:t>
            </a:r>
            <a:br>
              <a:rPr lang="en" sz="1900" dirty="0">
                <a:solidFill>
                  <a:schemeClr val="dk1"/>
                </a:solidFill>
                <a:latin typeface="Open Sans"/>
                <a:ea typeface="Open Sans"/>
                <a:cs typeface="Open Sans"/>
                <a:sym typeface="Open Sans"/>
              </a:rPr>
            </a:br>
            <a:r>
              <a:rPr lang="en" sz="1900" dirty="0">
                <a:solidFill>
                  <a:schemeClr val="dk1"/>
                </a:solidFill>
                <a:latin typeface="Open Sans"/>
                <a:ea typeface="Open Sans"/>
                <a:cs typeface="Open Sans"/>
                <a:sym typeface="Open Sans"/>
              </a:rPr>
              <a:t>					</a:t>
            </a:r>
            <a:endParaRPr sz="1900" i="1" dirty="0">
              <a:solidFill>
                <a:schemeClr val="dk1"/>
              </a:solidFill>
              <a:latin typeface="Open Sans"/>
              <a:ea typeface="Open Sans"/>
              <a:cs typeface="Open Sans"/>
              <a:sym typeface="Open Sans"/>
            </a:endParaRPr>
          </a:p>
          <a:p>
            <a:pPr marL="228600" lvl="0" indent="-50800" algn="l" rtl="0">
              <a:lnSpc>
                <a:spcPct val="90000"/>
              </a:lnSpc>
              <a:spcBef>
                <a:spcPts val="2200"/>
              </a:spcBef>
              <a:spcAft>
                <a:spcPts val="0"/>
              </a:spcAft>
              <a:buNone/>
            </a:pPr>
            <a:endParaRPr sz="1900" dirty="0">
              <a:solidFill>
                <a:schemeClr val="dk1"/>
              </a:solidFill>
              <a:latin typeface="Open Sans"/>
              <a:ea typeface="Open Sans"/>
              <a:cs typeface="Open Sans"/>
              <a:sym typeface="Open Sans"/>
            </a:endParaRPr>
          </a:p>
        </p:txBody>
      </p:sp>
      <p:pic>
        <p:nvPicPr>
          <p:cNvPr id="125" name="Google Shape;125;p19" title="LPAC Logo Updated.png"/>
          <p:cNvPicPr preferRelativeResize="0"/>
          <p:nvPr/>
        </p:nvPicPr>
        <p:blipFill>
          <a:blip r:embed="rId4">
            <a:alphaModFix/>
          </a:blip>
          <a:stretch>
            <a:fillRect/>
          </a:stretch>
        </p:blipFill>
        <p:spPr>
          <a:xfrm>
            <a:off x="7043352" y="54148"/>
            <a:ext cx="2062949" cy="586500"/>
          </a:xfrm>
          <a:prstGeom prst="rect">
            <a:avLst/>
          </a:prstGeom>
          <a:noFill/>
          <a:ln>
            <a:noFill/>
          </a:ln>
        </p:spPr>
      </p:pic>
      <p:sp>
        <p:nvSpPr>
          <p:cNvPr id="128" name="Google Shape;128;p19"/>
          <p:cNvSpPr txBox="1"/>
          <p:nvPr/>
        </p:nvSpPr>
        <p:spPr>
          <a:xfrm>
            <a:off x="0" y="4853129"/>
            <a:ext cx="3562500" cy="25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a:solidFill>
                  <a:srgbClr val="FFFFFF"/>
                </a:solidFill>
                <a:latin typeface="Open Sans"/>
                <a:ea typeface="Open Sans"/>
                <a:cs typeface="Open Sans"/>
                <a:sym typeface="Open Sans"/>
              </a:rPr>
              <a:t>Copyright © 2025. Texas Education Agency.</a:t>
            </a:r>
            <a:endParaRPr sz="600">
              <a:solidFill>
                <a:srgbClr val="FFFFFF"/>
              </a:solidFill>
              <a:latin typeface="Open Sans"/>
              <a:ea typeface="Open Sans"/>
              <a:cs typeface="Open Sans"/>
              <a:sym typeface="Open Sans"/>
            </a:endParaRPr>
          </a:p>
        </p:txBody>
      </p:sp>
      <p:sp>
        <p:nvSpPr>
          <p:cNvPr id="129" name="Google Shape;129;p19"/>
          <p:cNvSpPr txBox="1">
            <a:spLocks noGrp="1"/>
          </p:cNvSpPr>
          <p:nvPr>
            <p:ph type="sldNum" idx="12"/>
          </p:nvPr>
        </p:nvSpPr>
        <p:spPr>
          <a:xfrm>
            <a:off x="8472458" y="4815617"/>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sz="900">
                <a:solidFill>
                  <a:schemeClr val="lt1"/>
                </a:solidFill>
                <a:latin typeface="Open Sans"/>
                <a:ea typeface="Open Sans"/>
                <a:cs typeface="Open Sans"/>
                <a:sym typeface="Open Sans"/>
              </a:rPr>
              <a:t>7</a:t>
            </a:fld>
            <a:endParaRPr sz="900">
              <a:solidFill>
                <a:schemeClr val="lt1"/>
              </a:solidFill>
              <a:latin typeface="Open Sans"/>
              <a:ea typeface="Open Sans"/>
              <a:cs typeface="Open Sans"/>
              <a:sym typeface="Open Sans"/>
            </a:endParaRPr>
          </a:p>
        </p:txBody>
      </p:sp>
      <p:sp>
        <p:nvSpPr>
          <p:cNvPr id="5" name="Google Shape;113;p18">
            <a:extLst>
              <a:ext uri="{FF2B5EF4-FFF2-40B4-BE49-F238E27FC236}">
                <a16:creationId xmlns:a16="http://schemas.microsoft.com/office/drawing/2014/main" id="{6D2486AA-FF5E-92C9-F2D8-BB41B3DFA7D6}"/>
              </a:ext>
            </a:extLst>
          </p:cNvPr>
          <p:cNvSpPr txBox="1"/>
          <p:nvPr/>
        </p:nvSpPr>
        <p:spPr>
          <a:xfrm>
            <a:off x="-1" y="-19699"/>
            <a:ext cx="4911299" cy="821733"/>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 sz="2300" b="1" dirty="0">
                <a:solidFill>
                  <a:schemeClr val="lt1"/>
                </a:solidFill>
                <a:latin typeface="Open Sans"/>
                <a:ea typeface="Open Sans"/>
                <a:cs typeface="Open Sans"/>
                <a:sym typeface="Open Sans"/>
              </a:rPr>
              <a:t>Parent or Guardian Rights and </a:t>
            </a:r>
            <a:br>
              <a:rPr lang="en" sz="2300" b="1" dirty="0">
                <a:solidFill>
                  <a:schemeClr val="lt1"/>
                </a:solidFill>
                <a:latin typeface="Open Sans"/>
                <a:ea typeface="Open Sans"/>
                <a:cs typeface="Open Sans"/>
                <a:sym typeface="Open Sans"/>
              </a:rPr>
            </a:br>
            <a:r>
              <a:rPr lang="en" sz="2300" b="1" dirty="0">
                <a:solidFill>
                  <a:schemeClr val="lt1"/>
                </a:solidFill>
                <a:latin typeface="Open Sans"/>
                <a:ea typeface="Open Sans"/>
                <a:cs typeface="Open Sans"/>
                <a:sym typeface="Open Sans"/>
              </a:rPr>
              <a:t>Responsibilities: Notification</a:t>
            </a:r>
            <a:endParaRPr sz="2300" b="1" dirty="0">
              <a:solidFill>
                <a:schemeClr val="lt1"/>
              </a:solidFill>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pic>
        <p:nvPicPr>
          <p:cNvPr id="2" name="Google Shape;54;p13">
            <a:extLst>
              <a:ext uri="{FF2B5EF4-FFF2-40B4-BE49-F238E27FC236}">
                <a16:creationId xmlns:a16="http://schemas.microsoft.com/office/drawing/2014/main" id="{DBF0A16D-394C-E409-DE61-1241B81C69ED}"/>
              </a:ext>
            </a:extLst>
          </p:cNvPr>
          <p:cNvPicPr preferRelativeResize="0"/>
          <p:nvPr/>
        </p:nvPicPr>
        <p:blipFill rotWithShape="1">
          <a:blip r:embed="rId3">
            <a:alphaModFix/>
          </a:blip>
          <a:srcRect l="12535" t="88209" r="31775"/>
          <a:stretch/>
        </p:blipFill>
        <p:spPr>
          <a:xfrm rot="-5400000">
            <a:off x="-2286337" y="2262662"/>
            <a:ext cx="5190850" cy="618176"/>
          </a:xfrm>
          <a:prstGeom prst="rect">
            <a:avLst/>
          </a:prstGeom>
          <a:noFill/>
          <a:ln>
            <a:noFill/>
          </a:ln>
        </p:spPr>
      </p:pic>
      <p:sp>
        <p:nvSpPr>
          <p:cNvPr id="136" name="Google Shape;136;p20"/>
          <p:cNvSpPr/>
          <p:nvPr/>
        </p:nvSpPr>
        <p:spPr>
          <a:xfrm>
            <a:off x="-29850" y="4879800"/>
            <a:ext cx="9203700" cy="2637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7" name="Google Shape;137;p20"/>
          <p:cNvSpPr txBox="1"/>
          <p:nvPr/>
        </p:nvSpPr>
        <p:spPr>
          <a:xfrm>
            <a:off x="678113" y="867751"/>
            <a:ext cx="8213994" cy="4734716"/>
          </a:xfrm>
          <a:prstGeom prst="rect">
            <a:avLst/>
          </a:prstGeom>
          <a:noFill/>
          <a:ln>
            <a:noFill/>
          </a:ln>
        </p:spPr>
        <p:txBody>
          <a:bodyPr spcFirstLastPara="1" wrap="square" lIns="91425" tIns="45700" rIns="91425" bIns="45700" anchor="t" anchorCtr="0">
            <a:noAutofit/>
          </a:bodyPr>
          <a:lstStyle/>
          <a:p>
            <a:pPr marL="228600" lvl="0" indent="-171450" algn="l" rtl="0">
              <a:lnSpc>
                <a:spcPct val="90000"/>
              </a:lnSpc>
              <a:spcBef>
                <a:spcPts val="0"/>
              </a:spcBef>
              <a:spcAft>
                <a:spcPts val="0"/>
              </a:spcAft>
              <a:buClr>
                <a:schemeClr val="dk1"/>
              </a:buClr>
              <a:buSzPts val="1900"/>
              <a:buFont typeface="Open Sans"/>
              <a:buChar char="●"/>
            </a:pPr>
            <a:r>
              <a:rPr lang="en" sz="1900" dirty="0">
                <a:solidFill>
                  <a:schemeClr val="dk1"/>
                </a:solidFill>
                <a:latin typeface="Open Sans"/>
                <a:ea typeface="Open Sans"/>
                <a:cs typeface="Open Sans"/>
                <a:sym typeface="Open Sans"/>
              </a:rPr>
              <a:t>Parental approval shall be considered valid for the student's continued participation in the required bilingual or ESL program until </a:t>
            </a:r>
            <a:endParaRPr sz="1900" dirty="0">
              <a:solidFill>
                <a:schemeClr val="dk1"/>
              </a:solidFill>
              <a:latin typeface="Open Sans"/>
              <a:ea typeface="Open Sans"/>
              <a:cs typeface="Open Sans"/>
              <a:sym typeface="Open Sans"/>
            </a:endParaRPr>
          </a:p>
          <a:p>
            <a:pPr marL="914400" lvl="1" indent="-349250" algn="l" rtl="0">
              <a:lnSpc>
                <a:spcPct val="90000"/>
              </a:lnSpc>
              <a:spcBef>
                <a:spcPts val="5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the student meets the reclassification criteria described in §89.1226(i) of this title (relating to Testing and Classification of Students), or</a:t>
            </a:r>
            <a:endParaRPr sz="1800" dirty="0">
              <a:solidFill>
                <a:schemeClr val="dk1"/>
              </a:solidFill>
              <a:latin typeface="Open Sans"/>
              <a:ea typeface="Open Sans"/>
              <a:cs typeface="Open Sans"/>
              <a:sym typeface="Open Sans"/>
            </a:endParaRPr>
          </a:p>
          <a:p>
            <a:pPr marL="914400" lvl="1" indent="-349250" algn="l" rtl="0">
              <a:lnSpc>
                <a:spcPct val="90000"/>
              </a:lnSpc>
              <a:spcBef>
                <a:spcPts val="5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the student graduates from high school, or </a:t>
            </a:r>
            <a:endParaRPr sz="1800" dirty="0">
              <a:solidFill>
                <a:schemeClr val="dk1"/>
              </a:solidFill>
              <a:latin typeface="Open Sans"/>
              <a:ea typeface="Open Sans"/>
              <a:cs typeface="Open Sans"/>
              <a:sym typeface="Open Sans"/>
            </a:endParaRPr>
          </a:p>
          <a:p>
            <a:pPr marL="914400" lvl="1" indent="-349250" algn="l" rtl="0">
              <a:lnSpc>
                <a:spcPct val="100000"/>
              </a:lnSpc>
              <a:spcBef>
                <a:spcPts val="5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a change occurs in program placement.</a:t>
            </a:r>
            <a:endParaRPr sz="1800" dirty="0">
              <a:solidFill>
                <a:schemeClr val="dk1"/>
              </a:solidFill>
              <a:latin typeface="Open Sans"/>
              <a:ea typeface="Open Sans"/>
              <a:cs typeface="Open Sans"/>
              <a:sym typeface="Open Sans"/>
            </a:endParaRPr>
          </a:p>
          <a:p>
            <a:pPr marL="228600" lvl="0" indent="-171450" algn="l" rtl="0">
              <a:lnSpc>
                <a:spcPct val="90000"/>
              </a:lnSpc>
              <a:spcBef>
                <a:spcPts val="1000"/>
              </a:spcBef>
              <a:spcAft>
                <a:spcPts val="0"/>
              </a:spcAft>
              <a:buClr>
                <a:schemeClr val="dk1"/>
              </a:buClr>
              <a:buSzPts val="1900"/>
              <a:buFont typeface="Open Sans"/>
              <a:buChar char="●"/>
            </a:pPr>
            <a:r>
              <a:rPr lang="en" sz="1900" dirty="0">
                <a:solidFill>
                  <a:schemeClr val="dk1"/>
                </a:solidFill>
                <a:latin typeface="Open Sans"/>
                <a:ea typeface="Open Sans"/>
                <a:cs typeface="Open Sans"/>
                <a:sym typeface="Open Sans"/>
              </a:rPr>
              <a:t>Pending parental approval of an emergent bilingual students entry into services, the school district shall place the student in the recommended program.</a:t>
            </a:r>
            <a:endParaRPr sz="1900" dirty="0">
              <a:solidFill>
                <a:schemeClr val="dk1"/>
              </a:solidFill>
              <a:latin typeface="Open Sans"/>
              <a:ea typeface="Open Sans"/>
              <a:cs typeface="Open Sans"/>
              <a:sym typeface="Open Sans"/>
            </a:endParaRPr>
          </a:p>
        </p:txBody>
      </p:sp>
      <p:pic>
        <p:nvPicPr>
          <p:cNvPr id="138" name="Google Shape;138;p20" title="LPAC Logo Updated.png"/>
          <p:cNvPicPr preferRelativeResize="0"/>
          <p:nvPr/>
        </p:nvPicPr>
        <p:blipFill>
          <a:blip r:embed="rId4">
            <a:alphaModFix/>
          </a:blip>
          <a:stretch>
            <a:fillRect/>
          </a:stretch>
        </p:blipFill>
        <p:spPr>
          <a:xfrm>
            <a:off x="7043352" y="54148"/>
            <a:ext cx="2062949" cy="586500"/>
          </a:xfrm>
          <a:prstGeom prst="rect">
            <a:avLst/>
          </a:prstGeom>
          <a:noFill/>
          <a:ln>
            <a:noFill/>
          </a:ln>
        </p:spPr>
      </p:pic>
      <p:sp>
        <p:nvSpPr>
          <p:cNvPr id="139" name="Google Shape;139;p20"/>
          <p:cNvSpPr txBox="1"/>
          <p:nvPr/>
        </p:nvSpPr>
        <p:spPr>
          <a:xfrm>
            <a:off x="0" y="4853129"/>
            <a:ext cx="3562500" cy="25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a:solidFill>
                  <a:srgbClr val="FFFFFF"/>
                </a:solidFill>
                <a:latin typeface="Open Sans"/>
                <a:ea typeface="Open Sans"/>
                <a:cs typeface="Open Sans"/>
                <a:sym typeface="Open Sans"/>
              </a:rPr>
              <a:t>Copyright © 2025. Texas Education Agency.</a:t>
            </a:r>
            <a:endParaRPr sz="600">
              <a:solidFill>
                <a:srgbClr val="FFFFFF"/>
              </a:solidFill>
              <a:latin typeface="Open Sans"/>
              <a:ea typeface="Open Sans"/>
              <a:cs typeface="Open Sans"/>
              <a:sym typeface="Open Sans"/>
            </a:endParaRPr>
          </a:p>
        </p:txBody>
      </p:sp>
      <p:sp>
        <p:nvSpPr>
          <p:cNvPr id="140" name="Google Shape;140;p20"/>
          <p:cNvSpPr txBox="1">
            <a:spLocks noGrp="1"/>
          </p:cNvSpPr>
          <p:nvPr>
            <p:ph type="sldNum" idx="12"/>
          </p:nvPr>
        </p:nvSpPr>
        <p:spPr>
          <a:xfrm>
            <a:off x="8472458" y="4815617"/>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sz="900">
                <a:solidFill>
                  <a:schemeClr val="lt1"/>
                </a:solidFill>
                <a:latin typeface="Open Sans"/>
                <a:ea typeface="Open Sans"/>
                <a:cs typeface="Open Sans"/>
                <a:sym typeface="Open Sans"/>
              </a:rPr>
              <a:t>8</a:t>
            </a:fld>
            <a:endParaRPr sz="900">
              <a:solidFill>
                <a:schemeClr val="lt1"/>
              </a:solidFill>
              <a:latin typeface="Open Sans"/>
              <a:ea typeface="Open Sans"/>
              <a:cs typeface="Open Sans"/>
              <a:sym typeface="Open Sans"/>
            </a:endParaRPr>
          </a:p>
        </p:txBody>
      </p:sp>
      <p:sp>
        <p:nvSpPr>
          <p:cNvPr id="4" name="Google Shape;67;p14">
            <a:extLst>
              <a:ext uri="{FF2B5EF4-FFF2-40B4-BE49-F238E27FC236}">
                <a16:creationId xmlns:a16="http://schemas.microsoft.com/office/drawing/2014/main" id="{9F231673-51E6-05DB-F570-A6043BFD7D50}"/>
              </a:ext>
            </a:extLst>
          </p:cNvPr>
          <p:cNvSpPr/>
          <p:nvPr/>
        </p:nvSpPr>
        <p:spPr>
          <a:xfrm>
            <a:off x="0" y="0"/>
            <a:ext cx="4911300" cy="586500"/>
          </a:xfrm>
          <a:prstGeom prst="round2DiagRect">
            <a:avLst>
              <a:gd name="adj1" fmla="val 16667"/>
              <a:gd name="adj2" fmla="val 0"/>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5" name="Google Shape;135;p20"/>
          <p:cNvSpPr txBox="1"/>
          <p:nvPr/>
        </p:nvSpPr>
        <p:spPr>
          <a:xfrm>
            <a:off x="0" y="36271"/>
            <a:ext cx="6294300" cy="5034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 sz="2300" b="1" dirty="0">
                <a:solidFill>
                  <a:schemeClr val="lt1"/>
                </a:solidFill>
                <a:latin typeface="Open Sans"/>
                <a:ea typeface="Open Sans"/>
                <a:cs typeface="Open Sans"/>
                <a:sym typeface="Open Sans"/>
              </a:rPr>
              <a:t>Parent or Guardian Approval</a:t>
            </a:r>
            <a:endParaRPr sz="2300" b="1" dirty="0">
              <a:solidFill>
                <a:schemeClr val="lt1"/>
              </a:solidFill>
              <a:latin typeface="Open Sans"/>
              <a:ea typeface="Open Sans"/>
              <a:cs typeface="Open Sans"/>
              <a:sym typeface="Open San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pic>
        <p:nvPicPr>
          <p:cNvPr id="2" name="Google Shape;54;p13">
            <a:extLst>
              <a:ext uri="{FF2B5EF4-FFF2-40B4-BE49-F238E27FC236}">
                <a16:creationId xmlns:a16="http://schemas.microsoft.com/office/drawing/2014/main" id="{C1E64665-8D8E-D4C5-07E0-D1D655F7A7A1}"/>
              </a:ext>
            </a:extLst>
          </p:cNvPr>
          <p:cNvPicPr preferRelativeResize="0"/>
          <p:nvPr/>
        </p:nvPicPr>
        <p:blipFill rotWithShape="1">
          <a:blip r:embed="rId3">
            <a:alphaModFix/>
          </a:blip>
          <a:srcRect l="12535" t="88209" r="31775"/>
          <a:stretch/>
        </p:blipFill>
        <p:spPr>
          <a:xfrm rot="-5400000">
            <a:off x="-2286337" y="2262662"/>
            <a:ext cx="5190850" cy="618176"/>
          </a:xfrm>
          <a:prstGeom prst="rect">
            <a:avLst/>
          </a:prstGeom>
          <a:noFill/>
          <a:ln>
            <a:noFill/>
          </a:ln>
        </p:spPr>
      </p:pic>
      <p:sp>
        <p:nvSpPr>
          <p:cNvPr id="147" name="Google Shape;147;p21"/>
          <p:cNvSpPr/>
          <p:nvPr/>
        </p:nvSpPr>
        <p:spPr>
          <a:xfrm>
            <a:off x="-29850" y="4879800"/>
            <a:ext cx="9203700" cy="263700"/>
          </a:xfrm>
          <a:prstGeom prst="rect">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48" name="Google Shape;148;p21"/>
          <p:cNvSpPr txBox="1"/>
          <p:nvPr/>
        </p:nvSpPr>
        <p:spPr>
          <a:xfrm>
            <a:off x="678114" y="885916"/>
            <a:ext cx="8266836" cy="3839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23F4F"/>
              </a:buClr>
              <a:buSzPts val="2400"/>
              <a:buFont typeface="Arial"/>
              <a:buNone/>
            </a:pPr>
            <a:r>
              <a:rPr lang="en" sz="1900" dirty="0">
                <a:solidFill>
                  <a:schemeClr val="dk1"/>
                </a:solidFill>
                <a:latin typeface="Open Sans"/>
                <a:ea typeface="Open Sans"/>
                <a:cs typeface="Open Sans"/>
                <a:sym typeface="Open Sans"/>
              </a:rPr>
              <a:t>A school district may place in or exit a student from a program without written approval of the student’s parent or guardian if:</a:t>
            </a:r>
            <a:endParaRPr sz="1900" dirty="0">
              <a:solidFill>
                <a:schemeClr val="dk1"/>
              </a:solidFill>
              <a:latin typeface="Open Sans"/>
              <a:ea typeface="Open Sans"/>
              <a:cs typeface="Open Sans"/>
              <a:sym typeface="Open Sans"/>
            </a:endParaRPr>
          </a:p>
          <a:p>
            <a:pPr marL="228600" lvl="0" indent="-196850" algn="l" rtl="0">
              <a:lnSpc>
                <a:spcPct val="90000"/>
              </a:lnSpc>
              <a:spcBef>
                <a:spcPts val="12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the student is 18 years of age or has had the disabilities of minority removed;</a:t>
            </a:r>
            <a:endParaRPr sz="1800" dirty="0">
              <a:solidFill>
                <a:schemeClr val="dk1"/>
              </a:solidFill>
              <a:latin typeface="Open Sans"/>
              <a:ea typeface="Open Sans"/>
              <a:cs typeface="Open Sans"/>
              <a:sym typeface="Open Sans"/>
            </a:endParaRPr>
          </a:p>
          <a:p>
            <a:pPr marL="228600" lvl="0" indent="-196850" algn="l" rtl="0">
              <a:lnSpc>
                <a:spcPct val="90000"/>
              </a:lnSpc>
              <a:spcBef>
                <a:spcPts val="12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the parent or legal guardian provides approval through a phone conversation or e-mail that is documented in writing and retained; or</a:t>
            </a:r>
            <a:endParaRPr sz="1800" dirty="0">
              <a:solidFill>
                <a:schemeClr val="dk1"/>
              </a:solidFill>
              <a:latin typeface="Open Sans"/>
              <a:ea typeface="Open Sans"/>
              <a:cs typeface="Open Sans"/>
              <a:sym typeface="Open Sans"/>
            </a:endParaRPr>
          </a:p>
          <a:p>
            <a:pPr marL="228600" lvl="0" indent="-196850" algn="l" rtl="0">
              <a:lnSpc>
                <a:spcPct val="90000"/>
              </a:lnSpc>
              <a:spcBef>
                <a:spcPts val="1200"/>
              </a:spcBef>
              <a:spcAft>
                <a:spcPts val="0"/>
              </a:spcAft>
              <a:buClr>
                <a:schemeClr val="dk1"/>
              </a:buClr>
              <a:buSzPts val="1900"/>
              <a:buFont typeface="Open Sans"/>
              <a:buChar char="•"/>
            </a:pPr>
            <a:r>
              <a:rPr lang="en" sz="1800" dirty="0">
                <a:solidFill>
                  <a:schemeClr val="dk1"/>
                </a:solidFill>
                <a:latin typeface="Open Sans"/>
                <a:ea typeface="Open Sans"/>
                <a:cs typeface="Open Sans"/>
                <a:sym typeface="Open Sans"/>
              </a:rPr>
              <a:t>an adult who the school district recognizes as standing in parental relation to the student provides written approval. This may include a foster parent or employee of a state or local governmental agency with temporary possession or control of the student.</a:t>
            </a:r>
            <a:endParaRPr sz="1800" dirty="0">
              <a:solidFill>
                <a:schemeClr val="dk1"/>
              </a:solidFill>
              <a:latin typeface="Open Sans"/>
              <a:ea typeface="Open Sans"/>
              <a:cs typeface="Open Sans"/>
              <a:sym typeface="Open Sans"/>
            </a:endParaRPr>
          </a:p>
        </p:txBody>
      </p:sp>
      <p:pic>
        <p:nvPicPr>
          <p:cNvPr id="149" name="Google Shape;149;p21" title="LPAC Logo Updated.png"/>
          <p:cNvPicPr preferRelativeResize="0"/>
          <p:nvPr/>
        </p:nvPicPr>
        <p:blipFill>
          <a:blip r:embed="rId4">
            <a:alphaModFix/>
          </a:blip>
          <a:stretch>
            <a:fillRect/>
          </a:stretch>
        </p:blipFill>
        <p:spPr>
          <a:xfrm>
            <a:off x="7043352" y="54148"/>
            <a:ext cx="2062949" cy="586500"/>
          </a:xfrm>
          <a:prstGeom prst="rect">
            <a:avLst/>
          </a:prstGeom>
          <a:noFill/>
          <a:ln>
            <a:noFill/>
          </a:ln>
        </p:spPr>
      </p:pic>
      <p:sp>
        <p:nvSpPr>
          <p:cNvPr id="150" name="Google Shape;150;p21"/>
          <p:cNvSpPr txBox="1"/>
          <p:nvPr/>
        </p:nvSpPr>
        <p:spPr>
          <a:xfrm>
            <a:off x="0" y="4853129"/>
            <a:ext cx="3562500" cy="25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900">
                <a:solidFill>
                  <a:srgbClr val="FFFFFF"/>
                </a:solidFill>
                <a:latin typeface="Open Sans"/>
                <a:ea typeface="Open Sans"/>
                <a:cs typeface="Open Sans"/>
                <a:sym typeface="Open Sans"/>
              </a:rPr>
              <a:t>Copyright © 2025. Texas Education Agency.</a:t>
            </a:r>
            <a:endParaRPr sz="600">
              <a:solidFill>
                <a:srgbClr val="FFFFFF"/>
              </a:solidFill>
              <a:latin typeface="Open Sans"/>
              <a:ea typeface="Open Sans"/>
              <a:cs typeface="Open Sans"/>
              <a:sym typeface="Open Sans"/>
            </a:endParaRPr>
          </a:p>
        </p:txBody>
      </p:sp>
      <p:sp>
        <p:nvSpPr>
          <p:cNvPr id="151" name="Google Shape;151;p21"/>
          <p:cNvSpPr txBox="1">
            <a:spLocks noGrp="1"/>
          </p:cNvSpPr>
          <p:nvPr>
            <p:ph type="sldNum" idx="12"/>
          </p:nvPr>
        </p:nvSpPr>
        <p:spPr>
          <a:xfrm>
            <a:off x="8472458" y="4815617"/>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sz="900">
                <a:solidFill>
                  <a:schemeClr val="lt1"/>
                </a:solidFill>
                <a:latin typeface="Open Sans"/>
                <a:ea typeface="Open Sans"/>
                <a:cs typeface="Open Sans"/>
                <a:sym typeface="Open Sans"/>
              </a:rPr>
              <a:t>9</a:t>
            </a:fld>
            <a:endParaRPr sz="900">
              <a:solidFill>
                <a:schemeClr val="lt1"/>
              </a:solidFill>
              <a:latin typeface="Open Sans"/>
              <a:ea typeface="Open Sans"/>
              <a:cs typeface="Open Sans"/>
              <a:sym typeface="Open Sans"/>
            </a:endParaRPr>
          </a:p>
        </p:txBody>
      </p:sp>
      <p:sp>
        <p:nvSpPr>
          <p:cNvPr id="152" name="Google Shape;152;p21"/>
          <p:cNvSpPr txBox="1"/>
          <p:nvPr/>
        </p:nvSpPr>
        <p:spPr>
          <a:xfrm>
            <a:off x="678114" y="4332298"/>
            <a:ext cx="1800900" cy="393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dk1"/>
                </a:solidFill>
                <a:latin typeface="Open Sans"/>
                <a:ea typeface="Open Sans"/>
                <a:cs typeface="Open Sans"/>
                <a:sym typeface="Open Sans"/>
              </a:rPr>
              <a:t>§89.1240</a:t>
            </a:r>
            <a:endParaRPr dirty="0">
              <a:solidFill>
                <a:schemeClr val="dk1"/>
              </a:solidFill>
              <a:latin typeface="Open Sans"/>
              <a:ea typeface="Open Sans"/>
              <a:cs typeface="Open Sans"/>
              <a:sym typeface="Open Sans"/>
            </a:endParaRPr>
          </a:p>
        </p:txBody>
      </p:sp>
      <p:sp>
        <p:nvSpPr>
          <p:cNvPr id="3" name="Google Shape;145;p21">
            <a:extLst>
              <a:ext uri="{FF2B5EF4-FFF2-40B4-BE49-F238E27FC236}">
                <a16:creationId xmlns:a16="http://schemas.microsoft.com/office/drawing/2014/main" id="{C960B803-A40A-555B-451F-808423F66A7B}"/>
              </a:ext>
            </a:extLst>
          </p:cNvPr>
          <p:cNvSpPr/>
          <p:nvPr/>
        </p:nvSpPr>
        <p:spPr>
          <a:xfrm>
            <a:off x="0" y="0"/>
            <a:ext cx="4911299" cy="821733"/>
          </a:xfrm>
          <a:prstGeom prst="round2DiagRect">
            <a:avLst>
              <a:gd name="adj1" fmla="val 16667"/>
              <a:gd name="adj2" fmla="val 0"/>
            </a:avLst>
          </a:prstGeom>
          <a:solidFill>
            <a:srgbClr val="DA412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46" name="Google Shape;146;p21"/>
          <p:cNvSpPr txBox="1"/>
          <p:nvPr/>
        </p:nvSpPr>
        <p:spPr>
          <a:xfrm>
            <a:off x="0" y="0"/>
            <a:ext cx="4723254" cy="821733"/>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 sz="2300" b="1" dirty="0">
                <a:solidFill>
                  <a:schemeClr val="lt1"/>
                </a:solidFill>
                <a:latin typeface="Open Sans"/>
                <a:ea typeface="Open Sans"/>
                <a:cs typeface="Open Sans"/>
                <a:sym typeface="Open Sans"/>
              </a:rPr>
              <a:t>Program Placement, Without </a:t>
            </a:r>
            <a:endParaRPr sz="2300" b="1" dirty="0">
              <a:solidFill>
                <a:schemeClr val="lt1"/>
              </a:solidFill>
              <a:latin typeface="Open Sans"/>
              <a:ea typeface="Open Sans"/>
              <a:cs typeface="Open Sans"/>
              <a:sym typeface="Open Sans"/>
            </a:endParaRPr>
          </a:p>
          <a:p>
            <a:pPr marL="0" lvl="0" indent="0" algn="l" rtl="0">
              <a:lnSpc>
                <a:spcPct val="90000"/>
              </a:lnSpc>
              <a:spcBef>
                <a:spcPts val="0"/>
              </a:spcBef>
              <a:spcAft>
                <a:spcPts val="0"/>
              </a:spcAft>
              <a:buNone/>
            </a:pPr>
            <a:r>
              <a:rPr lang="en" sz="2300" b="1" dirty="0">
                <a:solidFill>
                  <a:schemeClr val="lt1"/>
                </a:solidFill>
                <a:latin typeface="Open Sans"/>
                <a:ea typeface="Open Sans"/>
                <a:cs typeface="Open Sans"/>
                <a:sym typeface="Open Sans"/>
              </a:rPr>
              <a:t>Written Approval</a:t>
            </a:r>
            <a:endParaRPr sz="300" b="1" dirty="0">
              <a:solidFill>
                <a:schemeClr val="lt1"/>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1304</Words>
  <Application>Microsoft Office PowerPoint</Application>
  <PresentationFormat>On-screen Show (16:9)</PresentationFormat>
  <Paragraphs>114</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Open Sans</vt:lpstr>
      <vt:lpstr>Arial</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Sharon Santo</cp:lastModifiedBy>
  <cp:revision>3</cp:revision>
  <dcterms:modified xsi:type="dcterms:W3CDTF">2025-05-12T14:07:42Z</dcterms:modified>
</cp:coreProperties>
</file>