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Ope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49" autoAdjust="0"/>
  </p:normalViewPr>
  <p:slideViewPr>
    <p:cSldViewPr snapToGrid="0">
      <p:cViewPr varScale="1">
        <p:scale>
          <a:sx n="74" d="100"/>
          <a:sy n="74" d="100"/>
        </p:scale>
        <p:origin x="355" y="91"/>
      </p:cViewPr>
      <p:guideLst/>
    </p:cSldViewPr>
  </p:slideViewPr>
  <p:outlineViewPr>
    <p:cViewPr>
      <p:scale>
        <a:sx n="33" d="100"/>
        <a:sy n="33" d="100"/>
      </p:scale>
      <p:origin x="0" y="-8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a.texas.gov/academics/special-student-populations/bilingual-esl-edu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10</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solidFill>
                  <a:schemeClr val="dk1"/>
                </a:solidFill>
                <a:latin typeface="Arial"/>
                <a:ea typeface="Arial"/>
                <a:cs typeface="Arial"/>
                <a:sym typeface="Arial"/>
              </a:rPr>
              <a:t>Review the following information about a student whose parent or guardian denied services.</a:t>
            </a:r>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176213" lvl="2" indent="-17621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The student is an English learner and is coded as LEP/EL in PEIMS.</a:t>
            </a:r>
            <a:endParaRPr/>
          </a:p>
          <a:p>
            <a:pPr marL="176213" lvl="2" indent="-17621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The LPAC should inform teachers which students are parent or guardian denials. </a:t>
            </a:r>
            <a:endParaRPr/>
          </a:p>
          <a:p>
            <a:pPr marL="176213" lvl="2" indent="-17621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Teachers should be provided TELPAS information on each student, if available, and implement the ELPS in the classroom.   </a:t>
            </a:r>
            <a:endParaRPr/>
          </a:p>
          <a:p>
            <a:pPr marL="176213" lvl="2" indent="-17621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The student will be assessed through TELPAS.</a:t>
            </a:r>
            <a:endParaRPr/>
          </a:p>
          <a:p>
            <a:pPr marL="176213" lvl="2" indent="-17621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The LPAC must annually review the progress of the student.</a:t>
            </a:r>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485" name="Google Shape;485;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86" name="Google Shape;4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3" name="Google Shape;493;p11:notes"/>
          <p:cNvSpPr txBox="1">
            <a:spLocks noGrp="1"/>
          </p:cNvSpPr>
          <p:nvPr>
            <p:ph type="body" idx="1"/>
          </p:nvPr>
        </p:nvSpPr>
        <p:spPr>
          <a:xfrm>
            <a:off x="719217" y="4502314"/>
            <a:ext cx="5753740" cy="36472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11</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p:txBody>
      </p:sp>
      <p:sp>
        <p:nvSpPr>
          <p:cNvPr id="494" name="Google Shape;494;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95" name="Google Shape;4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Slide 2</a:t>
            </a:r>
            <a:endParaRPr b="1"/>
          </a:p>
        </p:txBody>
      </p:sp>
      <p:sp>
        <p:nvSpPr>
          <p:cNvPr id="414" name="Google Shape;4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3</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p:txBody>
      </p:sp>
      <p:sp>
        <p:nvSpPr>
          <p:cNvPr id="421" name="Google Shape;421;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22" name="Google Shape;4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latin typeface="Arial"/>
                <a:ea typeface="Arial"/>
                <a:cs typeface="Arial"/>
                <a:sym typeface="Arial"/>
              </a:rPr>
              <a:t>Slide 4</a:t>
            </a: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p:txBody>
      </p:sp>
      <p:sp>
        <p:nvSpPr>
          <p:cNvPr id="430" name="Google Shape;430;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31" name="Google Shape;4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5</a:t>
            </a:r>
            <a:endParaRPr sz="1100">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439" name="Google Shape;439;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0" name="Google Shape;4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8" name="Google Shape;448;p6:notes"/>
          <p:cNvSpPr txBox="1">
            <a:spLocks noGrp="1"/>
          </p:cNvSpPr>
          <p:nvPr>
            <p:ph type="body" idx="1"/>
          </p:nvPr>
        </p:nvSpPr>
        <p:spPr>
          <a:xfrm>
            <a:off x="702310" y="4480004"/>
            <a:ext cx="5618480" cy="41315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6</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The letter the district sends to obtain parent or guardian approval for placement in the program must contain the following:</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171450" lvl="2" indent="-171450" algn="l" rtl="0">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Level of English proficiency</a:t>
            </a:r>
            <a:endParaRPr/>
          </a:p>
          <a:p>
            <a:pPr marL="171450" lvl="2" indent="-171450" algn="l" rtl="0">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Description of the program</a:t>
            </a:r>
            <a:endParaRPr/>
          </a:p>
          <a:p>
            <a:pPr marL="171450" lvl="2" indent="-171450" algn="l" rtl="0">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Benefits of the program</a:t>
            </a:r>
            <a:endParaRPr/>
          </a:p>
          <a:p>
            <a:pPr marL="294729" lvl="1" indent="-100637" algn="l" rtl="0">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It is also important to </a:t>
            </a:r>
            <a:r>
              <a:rPr lang="en-US">
                <a:latin typeface="Arial"/>
                <a:ea typeface="Arial"/>
                <a:cs typeface="Arial"/>
                <a:sym typeface="Arial"/>
              </a:rPr>
              <a:t>explain </a:t>
            </a:r>
            <a:r>
              <a:rPr lang="en-US">
                <a:solidFill>
                  <a:schemeClr val="dk1"/>
                </a:solidFill>
                <a:latin typeface="Arial"/>
                <a:ea typeface="Arial"/>
                <a:cs typeface="Arial"/>
                <a:sym typeface="Arial"/>
              </a:rPr>
              <a:t>why the program recommendation is offered, and what the parent or guardian can expect of instruction and other services, as per the Elementary and Secondary Education Act of 1965 Public Law 115-141, as amended by the Every Student Succeeds Act (ESSA), section 1112 (2015). </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A plan for when the student may graduate and be reclassified, according to the Personal Graduation Plan (PGP) for English learners at high school, may be included along with the benefits of the program. </a:t>
            </a: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Parent bilingual and ESL program benefits brochures are available in English, Spanish and Vietnamese at https://www.txel.org/parents-and-families/.</a:t>
            </a:r>
            <a:endParaRPr/>
          </a:p>
          <a:p>
            <a:pPr marL="0" lvl="0" indent="0" algn="l" rtl="0">
              <a:spcBef>
                <a:spcPts val="0"/>
              </a:spcBef>
              <a:spcAft>
                <a:spcPts val="0"/>
              </a:spcAft>
              <a:buNone/>
            </a:pPr>
            <a:endParaRPr>
              <a:solidFill>
                <a:schemeClr val="dk1"/>
              </a:solidFill>
              <a:latin typeface="Arial"/>
              <a:ea typeface="Arial"/>
              <a:cs typeface="Arial"/>
              <a:sym typeface="Arial"/>
            </a:endParaRPr>
          </a:p>
        </p:txBody>
      </p:sp>
      <p:sp>
        <p:nvSpPr>
          <p:cNvPr id="449" name="Google Shape;449;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0" name="Google Shape;4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p7:notes"/>
          <p:cNvSpPr txBox="1">
            <a:spLocks noGrp="1"/>
          </p:cNvSpPr>
          <p:nvPr>
            <p:ph type="body" idx="1"/>
          </p:nvPr>
        </p:nvSpPr>
        <p:spPr>
          <a:xfrm>
            <a:off x="702310" y="4480004"/>
            <a:ext cx="5618480" cy="40273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7</a:t>
            </a:r>
            <a:endParaRPr b="1">
              <a:solidFill>
                <a:schemeClr val="dk1"/>
              </a:solidFill>
              <a:latin typeface="Arial"/>
              <a:ea typeface="Arial"/>
              <a:cs typeface="Arial"/>
              <a:sym typeface="Arial"/>
            </a:endParaRPr>
          </a:p>
          <a:p>
            <a:pPr marL="0" lvl="0" indent="0" algn="l" rtl="0">
              <a:spcBef>
                <a:spcPts val="0"/>
              </a:spcBef>
              <a:spcAft>
                <a:spcPts val="0"/>
              </a:spcAft>
              <a:buNone/>
            </a:pPr>
            <a:endParaRPr b="1">
              <a:solidFill>
                <a:schemeClr val="dk1"/>
              </a:solidFill>
              <a:latin typeface="Arial"/>
              <a:ea typeface="Arial"/>
              <a:cs typeface="Arial"/>
              <a:sym typeface="Arial"/>
            </a:endParaRPr>
          </a:p>
          <a:p>
            <a:pPr marL="0" lvl="0" indent="0" algn="l" rtl="0">
              <a:spcBef>
                <a:spcPts val="0"/>
              </a:spcBef>
              <a:spcAft>
                <a:spcPts val="0"/>
              </a:spcAft>
              <a:buNone/>
            </a:pPr>
            <a:endParaRPr b="1">
              <a:solidFill>
                <a:schemeClr val="dk1"/>
              </a:solidFill>
              <a:latin typeface="Arial"/>
              <a:ea typeface="Arial"/>
              <a:cs typeface="Arial"/>
              <a:sym typeface="Arial"/>
            </a:endParaRPr>
          </a:p>
        </p:txBody>
      </p:sp>
      <p:sp>
        <p:nvSpPr>
          <p:cNvPr id="458" name="Google Shape;458;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9" name="Google Shape;4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8:notes"/>
          <p:cNvSpPr txBox="1">
            <a:spLocks noGrp="1"/>
          </p:cNvSpPr>
          <p:nvPr>
            <p:ph type="body" idx="1"/>
          </p:nvPr>
        </p:nvSpPr>
        <p:spPr>
          <a:xfrm>
            <a:off x="702310" y="4480003"/>
            <a:ext cx="5618480" cy="40624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8</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b="0">
                <a:solidFill>
                  <a:schemeClr val="dk1"/>
                </a:solidFill>
                <a:latin typeface="Arial"/>
                <a:ea typeface="Arial"/>
                <a:cs typeface="Arial"/>
                <a:sym typeface="Arial"/>
              </a:rPr>
              <a:t>For information on PEIMS codes, please review the following resources on the TEA Bilingual/ESL webpage (</a:t>
            </a:r>
            <a:r>
              <a:rPr lang="en-US" u="sng">
                <a:solidFill>
                  <a:schemeClr val="hlink"/>
                </a:solidFill>
                <a:hlinkClick r:id="rId3"/>
              </a:rPr>
              <a:t>https://tea.texas.gov/academics/special-student-populations/bilingual-esl-education</a:t>
            </a:r>
            <a:r>
              <a:rPr lang="en-US"/>
              <a:t>) under Program Requirement Resources:</a:t>
            </a:r>
            <a:endParaRPr/>
          </a:p>
          <a:p>
            <a:pPr marL="0" lvl="0" indent="0" algn="l" rtl="0">
              <a:lnSpc>
                <a:spcPct val="100000"/>
              </a:lnSpc>
              <a:spcBef>
                <a:spcPts val="0"/>
              </a:spcBef>
              <a:spcAft>
                <a:spcPts val="0"/>
              </a:spcAft>
              <a:buNone/>
            </a:pPr>
            <a:endParaRPr sz="1100" b="0">
              <a:solidFill>
                <a:schemeClr val="dk1"/>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100"/>
              <a:buFont typeface="Arial"/>
              <a:buChar char="•"/>
            </a:pPr>
            <a:r>
              <a:rPr lang="en-US" sz="1100" b="0">
                <a:solidFill>
                  <a:schemeClr val="dk1"/>
                </a:solidFill>
                <a:latin typeface="Arial"/>
                <a:ea typeface="Arial"/>
                <a:cs typeface="Arial"/>
                <a:sym typeface="Arial"/>
              </a:rPr>
              <a:t>LEP/EL Decision Chart for LPAC with PEIMS codes</a:t>
            </a:r>
            <a:endParaRPr/>
          </a:p>
          <a:p>
            <a:pPr marL="171450" lvl="0" indent="-171450" algn="l" rtl="0">
              <a:lnSpc>
                <a:spcPct val="100000"/>
              </a:lnSpc>
              <a:spcBef>
                <a:spcPts val="0"/>
              </a:spcBef>
              <a:spcAft>
                <a:spcPts val="0"/>
              </a:spcAft>
              <a:buClr>
                <a:schemeClr val="dk1"/>
              </a:buClr>
              <a:buSzPts val="1100"/>
              <a:buFont typeface="Arial"/>
              <a:buChar char="•"/>
            </a:pPr>
            <a:r>
              <a:rPr lang="en-US" sz="1100" b="0">
                <a:solidFill>
                  <a:schemeClr val="dk1"/>
                </a:solidFill>
                <a:latin typeface="Arial"/>
                <a:ea typeface="Arial"/>
                <a:cs typeface="Arial"/>
                <a:sym typeface="Arial"/>
              </a:rPr>
              <a:t>Code Guide for Bilingual and ESL Program Association</a:t>
            </a:r>
            <a:endParaRPr/>
          </a:p>
          <a:p>
            <a:pPr marL="171450" lvl="0" indent="-171450" algn="l" rtl="0">
              <a:lnSpc>
                <a:spcPct val="100000"/>
              </a:lnSpc>
              <a:spcBef>
                <a:spcPts val="0"/>
              </a:spcBef>
              <a:spcAft>
                <a:spcPts val="0"/>
              </a:spcAft>
              <a:buClr>
                <a:schemeClr val="dk1"/>
              </a:buClr>
              <a:buSzPts val="1100"/>
              <a:buFont typeface="Arial"/>
              <a:buChar char="•"/>
            </a:pPr>
            <a:r>
              <a:rPr lang="en-US" sz="1100" b="0">
                <a:solidFill>
                  <a:schemeClr val="dk1"/>
                </a:solidFill>
                <a:latin typeface="Arial"/>
                <a:ea typeface="Arial"/>
                <a:cs typeface="Arial"/>
                <a:sym typeface="Arial"/>
              </a:rPr>
              <a:t>Texas Education Data Standards (TEDS) Section 4 – Description of codes related to English learners</a:t>
            </a:r>
            <a:endParaRPr/>
          </a:p>
          <a:p>
            <a:pPr marL="0" lvl="0" indent="0" algn="l" rtl="0">
              <a:lnSpc>
                <a:spcPct val="100000"/>
              </a:lnSpc>
              <a:spcBef>
                <a:spcPts val="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0">
              <a:solidFill>
                <a:schemeClr val="dk1"/>
              </a:solidFill>
              <a:latin typeface="Arial"/>
              <a:ea typeface="Arial"/>
              <a:cs typeface="Arial"/>
              <a:sym typeface="Arial"/>
            </a:endParaRPr>
          </a:p>
        </p:txBody>
      </p:sp>
      <p:sp>
        <p:nvSpPr>
          <p:cNvPr id="467" name="Google Shape;467;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68" name="Google Shape;4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9</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The LEA must ensure the verbal or email approval is obtained from a verified source.</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For students for whom written approval is not immediately obtained, districts should use caution when temporarily coding a student in PEIMS with a </a:t>
            </a:r>
            <a:r>
              <a:rPr lang="en-US" sz="1100" i="1">
                <a:solidFill>
                  <a:schemeClr val="dk1"/>
                </a:solidFill>
                <a:latin typeface="Arial"/>
                <a:ea typeface="Arial"/>
                <a:cs typeface="Arial"/>
                <a:sym typeface="Arial"/>
              </a:rPr>
              <a:t>7 – Parent or Guardian did not respond. </a:t>
            </a:r>
            <a:r>
              <a:rPr lang="en-US" sz="1100" i="0">
                <a:solidFill>
                  <a:schemeClr val="dk1"/>
                </a:solidFill>
                <a:latin typeface="Arial"/>
                <a:ea typeface="Arial"/>
                <a:cs typeface="Arial"/>
                <a:sym typeface="Arial"/>
              </a:rPr>
              <a:t>Without continuous follow up to ensure parental approval has been obtained, a student’s access to program services may be affected, and the district would not generate bilingual education allotment (BEA) funding for that student. </a:t>
            </a:r>
            <a:endParaRPr sz="1100" i="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76" name="Google Shape;476;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77" name="Google Shape;4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3" name="Google Shape;113;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7"/>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7"/>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1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4" name="Google Shape;144;p2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1" name="Google Shape;151;p2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4"/>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9" name="Google Shape;179;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1" name="Google Shape;191;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9"/>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9"/>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3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3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3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2" name="Google Shape;222;p3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9" name="Google Shape;229;p3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4"/>
        <p:cNvGrpSpPr/>
        <p:nvPr/>
      </p:nvGrpSpPr>
      <p:grpSpPr>
        <a:xfrm>
          <a:off x="0" y="0"/>
          <a:ext cx="0" cy="0"/>
          <a:chOff x="0" y="0"/>
          <a:chExt cx="0" cy="0"/>
        </a:xfrm>
      </p:grpSpPr>
      <p:sp>
        <p:nvSpPr>
          <p:cNvPr id="255" name="Google Shape;255;p3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7" name="Google Shape;257;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9" name="Google Shape;269;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4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4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2" name="Google Shape;282;p4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4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4" name="Google Shape;284;p4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0" name="Google Shape;300;p4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1" name="Google Shape;301;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4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7" name="Google Shape;307;p4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8" name="Google Shape;308;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4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48"/>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2"/>
        <p:cNvGrpSpPr/>
        <p:nvPr/>
      </p:nvGrpSpPr>
      <p:grpSpPr>
        <a:xfrm>
          <a:off x="0" y="0"/>
          <a:ext cx="0" cy="0"/>
          <a:chOff x="0" y="0"/>
          <a:chExt cx="0" cy="0"/>
        </a:xfrm>
      </p:grpSpPr>
      <p:sp>
        <p:nvSpPr>
          <p:cNvPr id="333" name="Google Shape;333;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5" name="Google Shape;335;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5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7" name="Google Shape;347;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7"/>
        <p:cNvGrpSpPr/>
        <p:nvPr/>
      </p:nvGrpSpPr>
      <p:grpSpPr>
        <a:xfrm>
          <a:off x="0" y="0"/>
          <a:ext cx="0" cy="0"/>
          <a:chOff x="0" y="0"/>
          <a:chExt cx="0" cy="0"/>
        </a:xfrm>
      </p:grpSpPr>
      <p:sp>
        <p:nvSpPr>
          <p:cNvPr id="358" name="Google Shape;358;p5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0" name="Google Shape;360;p5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2" name="Google Shape;362;p5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1"/>
        <p:cNvGrpSpPr/>
        <p:nvPr/>
      </p:nvGrpSpPr>
      <p:grpSpPr>
        <a:xfrm>
          <a:off x="0" y="0"/>
          <a:ext cx="0" cy="0"/>
          <a:chOff x="0" y="0"/>
          <a:chExt cx="0" cy="0"/>
        </a:xfrm>
      </p:grpSpPr>
      <p:sp>
        <p:nvSpPr>
          <p:cNvPr id="372" name="Google Shape;372;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5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8" name="Google Shape;378;p5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9" name="Google Shape;379;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5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5" name="Google Shape;385;p5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6" name="Google Shape;386;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9"/>
        <p:cNvGrpSpPr/>
        <p:nvPr/>
      </p:nvGrpSpPr>
      <p:grpSpPr>
        <a:xfrm>
          <a:off x="0" y="0"/>
          <a:ext cx="0" cy="0"/>
          <a:chOff x="0" y="0"/>
          <a:chExt cx="0" cy="0"/>
        </a:xfrm>
      </p:grpSpPr>
      <p:sp>
        <p:nvSpPr>
          <p:cNvPr id="390" name="Google Shape;390;p5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5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6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6" name="Google Shape;16;p1"/>
          <p:cNvSpPr/>
          <p:nvPr/>
        </p:nvSpPr>
        <p:spPr>
          <a:xfrm>
            <a:off x="0" y="0"/>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3"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94" name="Google Shape;94;p13"/>
          <p:cNvSpPr/>
          <p:nvPr/>
        </p:nvSpPr>
        <p:spPr>
          <a:xfrm>
            <a:off x="-11289" y="340321"/>
            <a:ext cx="7405511" cy="999595"/>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86E"/>
              </a:solidFill>
              <a:latin typeface="Calibri"/>
              <a:ea typeface="Calibri"/>
              <a:cs typeface="Calibri"/>
              <a:sym typeface="Calibri"/>
            </a:endParaRPr>
          </a:p>
        </p:txBody>
      </p:sp>
      <p:sp>
        <p:nvSpPr>
          <p:cNvPr id="95" name="Google Shape;95;p13"/>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3" descr="A close up of a sign&#10;&#10;Description automatically generated"/>
          <p:cNvPicPr preferRelativeResize="0"/>
          <p:nvPr/>
        </p:nvPicPr>
        <p:blipFill rotWithShape="1">
          <a:blip r:embed="rId14">
            <a:alphaModFix/>
          </a:blip>
          <a:srcRect/>
          <a:stretch/>
        </p:blipFill>
        <p:spPr>
          <a:xfrm>
            <a:off x="7745766" y="102576"/>
            <a:ext cx="1007945" cy="997335"/>
          </a:xfrm>
          <a:prstGeom prst="rect">
            <a:avLst/>
          </a:prstGeom>
          <a:noFill/>
          <a:ln>
            <a:noFill/>
          </a:ln>
        </p:spPr>
      </p:pic>
      <p:pic>
        <p:nvPicPr>
          <p:cNvPr id="97" name="Google Shape;97;p13" descr="A picture containing food, drawing&#10;&#10;Description automatically generated"/>
          <p:cNvPicPr preferRelativeResize="0"/>
          <p:nvPr/>
        </p:nvPicPr>
        <p:blipFill rotWithShape="1">
          <a:blip r:embed="rId15">
            <a:alphaModFix/>
          </a:blip>
          <a:srcRect/>
          <a:stretch/>
        </p:blipFill>
        <p:spPr>
          <a:xfrm>
            <a:off x="7357916" y="805016"/>
            <a:ext cx="1783644" cy="1148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5"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74" name="Google Shape;174;p25"/>
          <p:cNvSpPr/>
          <p:nvPr/>
        </p:nvSpPr>
        <p:spPr>
          <a:xfrm>
            <a:off x="0" y="0"/>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25"/>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7" name="Google Shape;247;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1" name="Google Shape;251;p37"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52" name="Google Shape;252;p37"/>
          <p:cNvSpPr/>
          <p:nvPr/>
        </p:nvSpPr>
        <p:spPr>
          <a:xfrm>
            <a:off x="0" y="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37"/>
          <p:cNvSpPr/>
          <p:nvPr/>
        </p:nvSpPr>
        <p:spPr>
          <a:xfrm>
            <a:off x="0" y="641350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5" name="Google Shape;325;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9" name="Google Shape;329;p49"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330" name="Google Shape;330;p49"/>
          <p:cNvSpPr/>
          <p:nvPr/>
        </p:nvSpPr>
        <p:spPr>
          <a:xfrm>
            <a:off x="0" y="0"/>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49"/>
          <p:cNvSpPr/>
          <p:nvPr/>
        </p:nvSpPr>
        <p:spPr>
          <a:xfrm>
            <a:off x="0" y="6406444"/>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itle 1" hidden="1">
            <a:extLst>
              <a:ext uri="{FF2B5EF4-FFF2-40B4-BE49-F238E27FC236}">
                <a16:creationId xmlns:a16="http://schemas.microsoft.com/office/drawing/2014/main" id="{0CF7C392-F609-4C27-BE26-D516FA6C1C84}"/>
              </a:ext>
            </a:extLst>
          </p:cNvPr>
          <p:cNvSpPr>
            <a:spLocks noGrp="1"/>
          </p:cNvSpPr>
          <p:nvPr>
            <p:ph type="ctrTitle"/>
          </p:nvPr>
        </p:nvSpPr>
        <p:spPr/>
        <p:txBody>
          <a:bodyPr/>
          <a:lstStyle/>
          <a:p>
            <a:r>
              <a:rPr lang="en-US" dirty="0"/>
              <a:t>Placement</a:t>
            </a:r>
          </a:p>
        </p:txBody>
      </p:sp>
      <p:pic>
        <p:nvPicPr>
          <p:cNvPr id="407" name="Google Shape;407;p61" descr="LPAC logo "/>
          <p:cNvPicPr preferRelativeResize="0"/>
          <p:nvPr/>
        </p:nvPicPr>
        <p:blipFill rotWithShape="1">
          <a:blip r:embed="rId3">
            <a:alphaModFix/>
          </a:blip>
          <a:srcRect/>
          <a:stretch/>
        </p:blipFill>
        <p:spPr>
          <a:xfrm>
            <a:off x="134392" y="380939"/>
            <a:ext cx="8844741" cy="3565419"/>
          </a:xfrm>
          <a:prstGeom prst="rect">
            <a:avLst/>
          </a:prstGeom>
          <a:noFill/>
          <a:ln>
            <a:noFill/>
          </a:ln>
        </p:spPr>
      </p:pic>
      <p:sp>
        <p:nvSpPr>
          <p:cNvPr id="410" name="Google Shape;410;p61"/>
          <p:cNvSpPr txBox="1">
            <a:spLocks noGrp="1"/>
          </p:cNvSpPr>
          <p:nvPr>
            <p:ph type="subTitle" idx="1"/>
          </p:nvPr>
        </p:nvSpPr>
        <p:spPr>
          <a:xfrm>
            <a:off x="0" y="3655260"/>
            <a:ext cx="6677526" cy="380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486E"/>
              </a:buClr>
              <a:buSzPts val="2000"/>
              <a:buNone/>
            </a:pPr>
            <a:r>
              <a:rPr lang="en-US" sz="2000" b="1">
                <a:solidFill>
                  <a:srgbClr val="00486E"/>
                </a:solidFill>
                <a:latin typeface="Open Sans"/>
                <a:ea typeface="Open Sans"/>
                <a:cs typeface="Open Sans"/>
                <a:sym typeface="Open Sans"/>
              </a:rPr>
              <a:t>FRAMEWORK</a:t>
            </a:r>
            <a:endParaRPr sz="2000" b="1">
              <a:solidFill>
                <a:srgbClr val="00486E"/>
              </a:solidFill>
              <a:latin typeface="Open Sans"/>
              <a:ea typeface="Open Sans"/>
              <a:cs typeface="Open Sans"/>
              <a:sym typeface="Open Sans"/>
            </a:endParaRPr>
          </a:p>
        </p:txBody>
      </p:sp>
      <p:sp>
        <p:nvSpPr>
          <p:cNvPr id="408" name="Google Shape;408;p61"/>
          <p:cNvSpPr txBox="1"/>
          <p:nvPr/>
        </p:nvSpPr>
        <p:spPr>
          <a:xfrm>
            <a:off x="0" y="4730412"/>
            <a:ext cx="9144001" cy="5293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86E"/>
              </a:buClr>
              <a:buSzPts val="3600"/>
              <a:buFont typeface="Arial"/>
              <a:buNone/>
            </a:pPr>
            <a:r>
              <a:rPr lang="en-US" sz="3600" b="1" i="0" u="none" strike="noStrike" cap="none">
                <a:solidFill>
                  <a:srgbClr val="00486E"/>
                </a:solidFill>
                <a:latin typeface="Calibri"/>
                <a:ea typeface="Calibri"/>
                <a:cs typeface="Calibri"/>
                <a:sym typeface="Calibri"/>
              </a:rPr>
              <a:t>Placement</a:t>
            </a:r>
            <a:endParaRPr/>
          </a:p>
        </p:txBody>
      </p:sp>
      <p:sp>
        <p:nvSpPr>
          <p:cNvPr id="409" name="Google Shape;409;p61">
            <a:extLst>
              <a:ext uri="{C183D7F6-B498-43B3-948B-1728B52AA6E4}">
                <adec:decorative xmlns:adec="http://schemas.microsoft.com/office/drawing/2017/decorative" val="1"/>
              </a:ext>
            </a:extLst>
          </p:cNvPr>
          <p:cNvSpPr/>
          <p:nvPr/>
        </p:nvSpPr>
        <p:spPr>
          <a:xfrm>
            <a:off x="2934924" y="4656221"/>
            <a:ext cx="3274151" cy="711868"/>
          </a:xfrm>
          <a:prstGeom prst="rect">
            <a:avLst/>
          </a:prstGeom>
          <a:noFill/>
          <a:ln w="50800" cap="flat" cmpd="sng">
            <a:solidFill>
              <a:srgbClr val="DA40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6" name="Google Shape;406;p61" descr="Texas Education Agency"/>
          <p:cNvPicPr preferRelativeResize="0"/>
          <p:nvPr/>
        </p:nvPicPr>
        <p:blipFill rotWithShape="1">
          <a:blip r:embed="rId4">
            <a:alphaModFix/>
          </a:blip>
          <a:srcRect/>
          <a:stretch/>
        </p:blipFill>
        <p:spPr>
          <a:xfrm>
            <a:off x="7304664" y="5581011"/>
            <a:ext cx="133350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0"/>
          <p:cNvSpPr txBox="1">
            <a:spLocks noGrp="1"/>
          </p:cNvSpPr>
          <p:nvPr>
            <p:ph type="title"/>
          </p:nvPr>
        </p:nvSpPr>
        <p:spPr>
          <a:xfrm>
            <a:off x="121920" y="461204"/>
            <a:ext cx="787363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 Denial</a:t>
            </a:r>
            <a:endParaRPr dirty="0"/>
          </a:p>
        </p:txBody>
      </p:sp>
      <p:sp>
        <p:nvSpPr>
          <p:cNvPr id="489" name="Google Shape;489;p70"/>
          <p:cNvSpPr txBox="1">
            <a:spLocks noGrp="1"/>
          </p:cNvSpPr>
          <p:nvPr>
            <p:ph type="body" idx="1"/>
          </p:nvPr>
        </p:nvSpPr>
        <p:spPr>
          <a:xfrm>
            <a:off x="376518" y="1492624"/>
            <a:ext cx="8310281" cy="40461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In cases where a parent or guardian denies placement in bilingual education or ESL services, the student: </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Is identified in PEIMS as an English learner with a parental denial and remains classified as an English learner until the student meets reclassification criteria.</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Participates in annual the TELPAS assessment until the student meets reclassification criteria.</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It is the responsibility of the LPAC to monitor the progress of all English learners, including those whose parents have denied program services.</a:t>
            </a:r>
            <a:endParaRPr/>
          </a:p>
          <a:p>
            <a:pPr marL="0" lvl="0" indent="0" algn="l" rtl="0">
              <a:lnSpc>
                <a:spcPct val="90000"/>
              </a:lnSpc>
              <a:spcBef>
                <a:spcPts val="1200"/>
              </a:spcBef>
              <a:spcAft>
                <a:spcPts val="0"/>
              </a:spcAft>
              <a:buClr>
                <a:schemeClr val="dk1"/>
              </a:buClr>
              <a:buSzPts val="3200"/>
              <a:buNone/>
            </a:pPr>
            <a:endParaRPr sz="3200">
              <a:solidFill>
                <a:srgbClr val="323F4F"/>
              </a:solidFill>
              <a:latin typeface="Arial"/>
              <a:ea typeface="Arial"/>
              <a:cs typeface="Arial"/>
              <a:sym typeface="Arial"/>
            </a:endParaRPr>
          </a:p>
        </p:txBody>
      </p:sp>
      <p:sp>
        <p:nvSpPr>
          <p:cNvPr id="490" name="Google Shape;490;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1"/>
          <p:cNvSpPr txBox="1">
            <a:spLocks noGrp="1"/>
          </p:cNvSpPr>
          <p:nvPr>
            <p:ph type="title"/>
          </p:nvPr>
        </p:nvSpPr>
        <p:spPr>
          <a:xfrm>
            <a:off x="112348" y="473297"/>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Dual-Identified Students</a:t>
            </a:r>
            <a:endParaRPr dirty="0"/>
          </a:p>
        </p:txBody>
      </p:sp>
      <p:sp>
        <p:nvSpPr>
          <p:cNvPr id="498" name="Google Shape;498;p71"/>
          <p:cNvSpPr txBox="1">
            <a:spLocks noGrp="1"/>
          </p:cNvSpPr>
          <p:nvPr>
            <p:ph type="body" idx="1"/>
          </p:nvPr>
        </p:nvSpPr>
        <p:spPr>
          <a:xfrm>
            <a:off x="221227" y="1669600"/>
            <a:ext cx="8701548" cy="43034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400"/>
              <a:buNone/>
            </a:pPr>
            <a:r>
              <a:rPr lang="en-US" sz="2400">
                <a:solidFill>
                  <a:srgbClr val="17365D"/>
                </a:solidFill>
                <a:latin typeface="Arial"/>
                <a:ea typeface="Arial"/>
                <a:cs typeface="Arial"/>
                <a:sym typeface="Arial"/>
              </a:rPr>
              <a:t>When recommending program services for an English learner who is also served through special education, the LPAC in conjunction with the ARD committee shall:</a:t>
            </a:r>
            <a:endParaRPr/>
          </a:p>
          <a:p>
            <a:pPr marL="228600" lvl="0" indent="-228600" algn="l" rtl="0">
              <a:lnSpc>
                <a:spcPct val="90000"/>
              </a:lnSpc>
              <a:spcBef>
                <a:spcPts val="1200"/>
              </a:spcBef>
              <a:spcAft>
                <a:spcPts val="0"/>
              </a:spcAft>
              <a:buClr>
                <a:srgbClr val="17365D"/>
              </a:buClr>
              <a:buSzPts val="2400"/>
              <a:buFont typeface="Arial"/>
              <a:buChar char="•"/>
            </a:pPr>
            <a:r>
              <a:rPr lang="en-US" sz="2400">
                <a:solidFill>
                  <a:srgbClr val="17365D"/>
                </a:solidFill>
                <a:latin typeface="Arial"/>
                <a:ea typeface="Arial"/>
                <a:cs typeface="Arial"/>
                <a:sym typeface="Arial"/>
              </a:rPr>
              <a:t>establish placement procedures that ensure that placement in a bilingual education or ESL program is not refused solely because a student has a disability.</a:t>
            </a:r>
            <a:endParaRPr/>
          </a:p>
          <a:p>
            <a:pPr marL="228600" lvl="0" indent="-228600" algn="l" rtl="0">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facilitate student participation in other special programs (Advanced Academics/Gifted and Talented, Special Education, Career and Technical Education, Dyslexia, etc.) while ensuring full access to the language program services.</a:t>
            </a:r>
            <a:endParaRPr/>
          </a:p>
          <a:p>
            <a:pPr marL="228600" lvl="0" indent="-76200" algn="l" rtl="0">
              <a:lnSpc>
                <a:spcPct val="90000"/>
              </a:lnSpc>
              <a:spcBef>
                <a:spcPts val="1200"/>
              </a:spcBef>
              <a:spcAft>
                <a:spcPts val="0"/>
              </a:spcAft>
              <a:buClr>
                <a:schemeClr val="dk1"/>
              </a:buClr>
              <a:buSzPts val="2400"/>
              <a:buFont typeface="Arial"/>
              <a:buNone/>
            </a:pPr>
            <a:endParaRPr sz="2400">
              <a:solidFill>
                <a:srgbClr val="17365D"/>
              </a:solidFill>
              <a:latin typeface="Arial"/>
              <a:ea typeface="Arial"/>
              <a:cs typeface="Arial"/>
              <a:sym typeface="Arial"/>
            </a:endParaRPr>
          </a:p>
        </p:txBody>
      </p:sp>
      <p:sp>
        <p:nvSpPr>
          <p:cNvPr id="499" name="Google Shape;499;p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2"/>
          <p:cNvSpPr txBox="1">
            <a:spLocks noGrp="1"/>
          </p:cNvSpPr>
          <p:nvPr>
            <p:ph type="title"/>
          </p:nvPr>
        </p:nvSpPr>
        <p:spPr>
          <a:xfrm>
            <a:off x="115696" y="365126"/>
            <a:ext cx="7886700" cy="10176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Copyright © Notice</a:t>
            </a:r>
            <a:endParaRPr dirty="0"/>
          </a:p>
        </p:txBody>
      </p:sp>
      <p:sp>
        <p:nvSpPr>
          <p:cNvPr id="417" name="Google Shape;417;p62"/>
          <p:cNvSpPr txBox="1">
            <a:spLocks noGrp="1"/>
          </p:cNvSpPr>
          <p:nvPr>
            <p:ph type="body" idx="1"/>
          </p:nvPr>
        </p:nvSpPr>
        <p:spPr>
          <a:xfrm>
            <a:off x="182602" y="1825625"/>
            <a:ext cx="88052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23F4F"/>
              </a:buClr>
              <a:buSzPts val="2200"/>
              <a:buNone/>
            </a:pPr>
            <a:r>
              <a:rPr lang="en-US" sz="2200">
                <a:solidFill>
                  <a:srgbClr val="323F4F"/>
                </a:solidFill>
                <a:latin typeface="Arial"/>
                <a:ea typeface="Arial"/>
                <a:cs typeface="Arial"/>
                <a:sym typeface="Arial"/>
              </a:rPr>
              <a:t>Copyright © 2020. Texas Education Agency.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All Rights Reserved.</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For more information, please contact: copyrights@tea.texas.gov</a:t>
            </a:r>
            <a:endParaRPr/>
          </a:p>
          <a:p>
            <a:pPr marL="0" lvl="0" indent="0" algn="l" rtl="0">
              <a:lnSpc>
                <a:spcPct val="90000"/>
              </a:lnSpc>
              <a:spcBef>
                <a:spcPts val="1000"/>
              </a:spcBef>
              <a:spcAft>
                <a:spcPts val="0"/>
              </a:spcAft>
              <a:buClr>
                <a:schemeClr val="dk1"/>
              </a:buClr>
              <a:buSzPts val="2200"/>
              <a:buNone/>
            </a:pPr>
            <a:endParaRPr sz="2200">
              <a:solidFill>
                <a:srgbClr val="323F4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title"/>
          </p:nvPr>
        </p:nvSpPr>
        <p:spPr>
          <a:xfrm>
            <a:off x="121920" y="433062"/>
            <a:ext cx="778947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Training Agenda</a:t>
            </a:r>
            <a:endParaRPr dirty="0"/>
          </a:p>
        </p:txBody>
      </p:sp>
      <p:sp>
        <p:nvSpPr>
          <p:cNvPr id="425" name="Google Shape;425;p63"/>
          <p:cNvSpPr txBox="1">
            <a:spLocks noGrp="1"/>
          </p:cNvSpPr>
          <p:nvPr>
            <p:ph type="body" idx="1"/>
          </p:nvPr>
        </p:nvSpPr>
        <p:spPr>
          <a:xfrm>
            <a:off x="348323" y="1654852"/>
            <a:ext cx="7891929" cy="387578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7F7F7F"/>
              </a:buClr>
              <a:buSzPts val="3600"/>
              <a:buChar char="•"/>
            </a:pPr>
            <a:r>
              <a:rPr lang="en-US" sz="3600">
                <a:solidFill>
                  <a:srgbClr val="7F7F7F"/>
                </a:solidFill>
                <a:latin typeface="Arial"/>
                <a:ea typeface="Arial"/>
                <a:cs typeface="Arial"/>
                <a:sym typeface="Arial"/>
              </a:rPr>
              <a:t>Introduction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Identification</a:t>
            </a:r>
            <a:endParaRPr/>
          </a:p>
          <a:p>
            <a:pPr marL="228600" lvl="0" indent="-228600" algn="l" rtl="0">
              <a:lnSpc>
                <a:spcPct val="90000"/>
              </a:lnSpc>
              <a:spcBef>
                <a:spcPts val="600"/>
              </a:spcBef>
              <a:spcAft>
                <a:spcPts val="0"/>
              </a:spcAft>
              <a:buClr>
                <a:srgbClr val="323F4F"/>
              </a:buClr>
              <a:buSzPts val="3600"/>
              <a:buChar char="•"/>
            </a:pPr>
            <a:r>
              <a:rPr lang="en-US" sz="3600" b="1">
                <a:solidFill>
                  <a:srgbClr val="323F4F"/>
                </a:solidFill>
                <a:latin typeface="Arial"/>
                <a:ea typeface="Arial"/>
                <a:cs typeface="Arial"/>
                <a:sym typeface="Arial"/>
              </a:rPr>
              <a:t>Placement</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English Learner Services</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Review and Reclassification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Monitoring and Evaluation</a:t>
            </a:r>
            <a:endParaRPr/>
          </a:p>
        </p:txBody>
      </p:sp>
      <p:sp>
        <p:nvSpPr>
          <p:cNvPr id="426" name="Google Shape;426;p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3</a:t>
            </a:fld>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4"/>
          <p:cNvSpPr txBox="1">
            <a:spLocks noGrp="1"/>
          </p:cNvSpPr>
          <p:nvPr>
            <p:ph type="title"/>
          </p:nvPr>
        </p:nvSpPr>
        <p:spPr>
          <a:xfrm>
            <a:off x="106680" y="432893"/>
            <a:ext cx="787680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Placement Section Objective</a:t>
            </a:r>
            <a:endParaRPr dirty="0"/>
          </a:p>
        </p:txBody>
      </p:sp>
      <p:sp>
        <p:nvSpPr>
          <p:cNvPr id="434" name="Google Shape;434;p64"/>
          <p:cNvSpPr txBox="1">
            <a:spLocks noGrp="1"/>
          </p:cNvSpPr>
          <p:nvPr>
            <p:ph type="body" idx="1"/>
          </p:nvPr>
        </p:nvSpPr>
        <p:spPr>
          <a:xfrm>
            <a:off x="191622" y="1672638"/>
            <a:ext cx="8323728" cy="3020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b="1">
                <a:solidFill>
                  <a:srgbClr val="323F4F"/>
                </a:solidFill>
                <a:latin typeface="Arial"/>
                <a:ea typeface="Arial"/>
                <a:cs typeface="Arial"/>
                <a:sym typeface="Arial"/>
              </a:rPr>
              <a:t>Content Objective</a:t>
            </a:r>
            <a:endParaRPr/>
          </a:p>
          <a:p>
            <a:pPr marL="0" lvl="0" indent="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We will be able to explain the rights of parents and guardians regarding the process of placement, benefits of program services, and approval for program participation.</a:t>
            </a:r>
            <a:endParaRPr/>
          </a:p>
        </p:txBody>
      </p:sp>
      <p:sp>
        <p:nvSpPr>
          <p:cNvPr id="435" name="Google Shape;435;p6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5"/>
          <p:cNvSpPr txBox="1">
            <a:spLocks noGrp="1"/>
          </p:cNvSpPr>
          <p:nvPr>
            <p:ph type="title"/>
          </p:nvPr>
        </p:nvSpPr>
        <p:spPr>
          <a:xfrm>
            <a:off x="119843" y="437525"/>
            <a:ext cx="7644599"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 Approval</a:t>
            </a:r>
            <a:endParaRPr dirty="0"/>
          </a:p>
        </p:txBody>
      </p:sp>
      <p:pic>
        <p:nvPicPr>
          <p:cNvPr id="444" name="Google Shape;444;p65" descr="LPAC meeting If English Proficient then general education classroom. if EL then Parent notification and approval and Placement in either a Bilingual program or ESL program with parent approval.  If Parent approves bilingual program then bilingual program services begin. If parent does not approve a parent conference is held and results in EL with Parent Denial  (no bilingual services). &#10; If Parent approves English as a second language (ESL) program then ESL program services begin. If parent does not approve a parent conference is held and results in EL with Parent Denial (no ESL program services). "/>
          <p:cNvPicPr preferRelativeResize="0"/>
          <p:nvPr/>
        </p:nvPicPr>
        <p:blipFill rotWithShape="1">
          <a:blip r:embed="rId3">
            <a:alphaModFix/>
          </a:blip>
          <a:srcRect t="1423"/>
          <a:stretch/>
        </p:blipFill>
        <p:spPr>
          <a:xfrm>
            <a:off x="271462" y="1528196"/>
            <a:ext cx="7781157" cy="4796404"/>
          </a:xfrm>
          <a:prstGeom prst="rect">
            <a:avLst/>
          </a:prstGeom>
          <a:noFill/>
          <a:ln>
            <a:noFill/>
          </a:ln>
        </p:spPr>
      </p:pic>
      <p:sp>
        <p:nvSpPr>
          <p:cNvPr id="445" name="Google Shape;445;p65">
            <a:extLst>
              <a:ext uri="{C183D7F6-B498-43B3-948B-1728B52AA6E4}">
                <adec:decorative xmlns:adec="http://schemas.microsoft.com/office/drawing/2017/decorative" val="1"/>
              </a:ext>
            </a:extLst>
          </p:cNvPr>
          <p:cNvSpPr/>
          <p:nvPr/>
        </p:nvSpPr>
        <p:spPr>
          <a:xfrm>
            <a:off x="1991031" y="4925962"/>
            <a:ext cx="4343400" cy="139171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3" name="Google Shape;443;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60960" y="477470"/>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 Rights and Responsibilities: Notification</a:t>
            </a:r>
            <a:endParaRPr dirty="0"/>
          </a:p>
        </p:txBody>
      </p:sp>
      <p:sp>
        <p:nvSpPr>
          <p:cNvPr id="453" name="Google Shape;453;p66"/>
          <p:cNvSpPr txBox="1">
            <a:spLocks noGrp="1"/>
          </p:cNvSpPr>
          <p:nvPr>
            <p:ph type="body" idx="1"/>
          </p:nvPr>
        </p:nvSpPr>
        <p:spPr>
          <a:xfrm>
            <a:off x="191621" y="1860455"/>
            <a:ext cx="8642663" cy="419937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The parent or legal guardian shall be notified </a:t>
            </a:r>
            <a:r>
              <a:rPr lang="en-US" u="sng">
                <a:solidFill>
                  <a:srgbClr val="323F4F"/>
                </a:solidFill>
                <a:latin typeface="Arial"/>
                <a:ea typeface="Arial"/>
                <a:cs typeface="Arial"/>
                <a:sym typeface="Arial"/>
              </a:rPr>
              <a:t>in their primary language</a:t>
            </a:r>
            <a:r>
              <a:rPr lang="en-US">
                <a:solidFill>
                  <a:srgbClr val="323F4F"/>
                </a:solidFill>
                <a:latin typeface="Arial"/>
                <a:ea typeface="Arial"/>
                <a:cs typeface="Arial"/>
                <a:sym typeface="Arial"/>
              </a:rPr>
              <a:t> and English of the following:</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Their child’s classification as an English learner.</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The recommendation for placement of their child in the required bilingual education or English as a second language (ESL) program. </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The purpose, content, and benefits to the student of the recommended bilingual/ESL program.</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The fact that the recommended bilingual/ESL program is an integral part of the general school program.</a:t>
            </a:r>
            <a:br>
              <a:rPr lang="en-US" sz="2800"/>
            </a:br>
            <a:r>
              <a:rPr lang="en-US" sz="2800"/>
              <a:t>					</a:t>
            </a:r>
            <a:endParaRPr i="1"/>
          </a:p>
          <a:p>
            <a:pPr marL="228600" lvl="0" indent="-76200" algn="l" rtl="0">
              <a:lnSpc>
                <a:spcPct val="90000"/>
              </a:lnSpc>
              <a:spcBef>
                <a:spcPts val="2200"/>
              </a:spcBef>
              <a:spcAft>
                <a:spcPts val="0"/>
              </a:spcAft>
              <a:buClr>
                <a:schemeClr val="dk1"/>
              </a:buClr>
              <a:buSzPts val="2400"/>
              <a:buNone/>
            </a:pPr>
            <a:endParaRPr sz="2400" i="1"/>
          </a:p>
        </p:txBody>
      </p:sp>
      <p:sp>
        <p:nvSpPr>
          <p:cNvPr id="454" name="Google Shape;454;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title"/>
          </p:nvPr>
        </p:nvSpPr>
        <p:spPr>
          <a:xfrm>
            <a:off x="30480" y="192708"/>
            <a:ext cx="8702459" cy="13126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 Rights and Responsibilities: Approval</a:t>
            </a:r>
            <a:endParaRPr sz="3600" b="1" dirty="0">
              <a:solidFill>
                <a:schemeClr val="lt1"/>
              </a:solidFill>
              <a:latin typeface="Arial"/>
              <a:ea typeface="Arial"/>
              <a:cs typeface="Arial"/>
              <a:sym typeface="Arial"/>
            </a:endParaRPr>
          </a:p>
        </p:txBody>
      </p:sp>
      <p:sp>
        <p:nvSpPr>
          <p:cNvPr id="462" name="Google Shape;462;p67"/>
          <p:cNvSpPr txBox="1">
            <a:spLocks noGrp="1"/>
          </p:cNvSpPr>
          <p:nvPr>
            <p:ph type="body" idx="1"/>
          </p:nvPr>
        </p:nvSpPr>
        <p:spPr>
          <a:xfrm>
            <a:off x="112355" y="1624776"/>
            <a:ext cx="8633440" cy="419937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The parent or legal guardian shall:</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Receive </a:t>
            </a:r>
            <a:r>
              <a:rPr lang="en-US" u="sng">
                <a:solidFill>
                  <a:srgbClr val="323F4F"/>
                </a:solidFill>
                <a:latin typeface="Arial"/>
                <a:ea typeface="Arial"/>
                <a:cs typeface="Arial"/>
                <a:sym typeface="Arial"/>
              </a:rPr>
              <a:t>written notice of the student's classification as an English learner</a:t>
            </a:r>
            <a:r>
              <a:rPr lang="en-US">
                <a:solidFill>
                  <a:srgbClr val="323F4F"/>
                </a:solidFill>
                <a:latin typeface="Arial"/>
                <a:ea typeface="Arial"/>
                <a:cs typeface="Arial"/>
                <a:sym typeface="Arial"/>
              </a:rPr>
              <a:t> and the LPAC </a:t>
            </a:r>
            <a:r>
              <a:rPr lang="en-US" u="sng">
                <a:solidFill>
                  <a:srgbClr val="323F4F"/>
                </a:solidFill>
                <a:latin typeface="Arial"/>
                <a:ea typeface="Arial"/>
                <a:cs typeface="Arial"/>
                <a:sym typeface="Arial"/>
              </a:rPr>
              <a:t>request for approval of placement </a:t>
            </a:r>
            <a:r>
              <a:rPr lang="en-US">
                <a:solidFill>
                  <a:srgbClr val="323F4F"/>
                </a:solidFill>
                <a:latin typeface="Arial"/>
                <a:ea typeface="Arial"/>
                <a:cs typeface="Arial"/>
                <a:sym typeface="Arial"/>
              </a:rPr>
              <a:t>of their child in the recommended bilingual education or ESL program not later than the 10th calendar day after the date of the student's classification. </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Provide </a:t>
            </a:r>
            <a:r>
              <a:rPr lang="en-US" u="sng">
                <a:solidFill>
                  <a:srgbClr val="323F4F"/>
                </a:solidFill>
                <a:latin typeface="Arial"/>
                <a:ea typeface="Arial"/>
                <a:cs typeface="Arial"/>
                <a:sym typeface="Arial"/>
              </a:rPr>
              <a:t>written approval or denial of placement</a:t>
            </a:r>
            <a:r>
              <a:rPr lang="en-US">
                <a:solidFill>
                  <a:srgbClr val="323F4F"/>
                </a:solidFill>
                <a:latin typeface="Arial"/>
                <a:ea typeface="Arial"/>
                <a:cs typeface="Arial"/>
                <a:sym typeface="Arial"/>
              </a:rPr>
              <a:t> of their child in the recommended program services.</a:t>
            </a:r>
            <a:br>
              <a:rPr lang="en-US" sz="3200"/>
            </a:br>
            <a:r>
              <a:rPr lang="en-US" sz="3200"/>
              <a:t>					</a:t>
            </a:r>
            <a:endParaRPr sz="2800" i="1"/>
          </a:p>
          <a:p>
            <a:pPr marL="228600" lvl="0" indent="-50800" algn="l" rtl="0">
              <a:lnSpc>
                <a:spcPct val="90000"/>
              </a:lnSpc>
              <a:spcBef>
                <a:spcPts val="2200"/>
              </a:spcBef>
              <a:spcAft>
                <a:spcPts val="0"/>
              </a:spcAft>
              <a:buClr>
                <a:schemeClr val="dk1"/>
              </a:buClr>
              <a:buSzPts val="2800"/>
              <a:buNone/>
            </a:pPr>
            <a:endParaRPr i="1"/>
          </a:p>
        </p:txBody>
      </p:sp>
      <p:sp>
        <p:nvSpPr>
          <p:cNvPr id="463" name="Google Shape;463;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8"/>
          <p:cNvSpPr txBox="1">
            <a:spLocks noGrp="1"/>
          </p:cNvSpPr>
          <p:nvPr>
            <p:ph type="title"/>
          </p:nvPr>
        </p:nvSpPr>
        <p:spPr>
          <a:xfrm>
            <a:off x="76200" y="453506"/>
            <a:ext cx="787363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Parent or Guardian Approval</a:t>
            </a:r>
            <a:endParaRPr dirty="0"/>
          </a:p>
        </p:txBody>
      </p:sp>
      <p:sp>
        <p:nvSpPr>
          <p:cNvPr id="471" name="Google Shape;471;p68"/>
          <p:cNvSpPr txBox="1">
            <a:spLocks noGrp="1"/>
          </p:cNvSpPr>
          <p:nvPr>
            <p:ph type="body" idx="1"/>
          </p:nvPr>
        </p:nvSpPr>
        <p:spPr>
          <a:xfrm>
            <a:off x="162232" y="1728592"/>
            <a:ext cx="8745794" cy="47859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Parental approval shall be considered valid for the student's continued participation in the required bilingual education or ESL program until </a:t>
            </a:r>
            <a:endParaRPr/>
          </a:p>
          <a:p>
            <a:pPr marL="685800" lvl="1" indent="-228600" algn="l" rtl="0">
              <a:lnSpc>
                <a:spcPct val="90000"/>
              </a:lnSpc>
              <a:spcBef>
                <a:spcPts val="500"/>
              </a:spcBef>
              <a:spcAft>
                <a:spcPts val="0"/>
              </a:spcAft>
              <a:buClr>
                <a:srgbClr val="323F4F"/>
              </a:buClr>
              <a:buSzPts val="2400"/>
              <a:buChar char="•"/>
            </a:pPr>
            <a:r>
              <a:rPr lang="en-US">
                <a:solidFill>
                  <a:srgbClr val="323F4F"/>
                </a:solidFill>
                <a:latin typeface="Arial"/>
                <a:ea typeface="Arial"/>
                <a:cs typeface="Arial"/>
                <a:sym typeface="Arial"/>
              </a:rPr>
              <a:t>the student meets the reclassification criteria described in §89.1226(i) of this title (relating to Testing and Classification of Students), or</a:t>
            </a:r>
            <a:endParaRPr/>
          </a:p>
          <a:p>
            <a:pPr marL="685800" lvl="1" indent="-228600" algn="l" rtl="0">
              <a:lnSpc>
                <a:spcPct val="90000"/>
              </a:lnSpc>
              <a:spcBef>
                <a:spcPts val="500"/>
              </a:spcBef>
              <a:spcAft>
                <a:spcPts val="0"/>
              </a:spcAft>
              <a:buClr>
                <a:srgbClr val="323F4F"/>
              </a:buClr>
              <a:buSzPts val="2400"/>
              <a:buChar char="•"/>
            </a:pPr>
            <a:r>
              <a:rPr lang="en-US">
                <a:solidFill>
                  <a:srgbClr val="323F4F"/>
                </a:solidFill>
                <a:latin typeface="Arial"/>
                <a:ea typeface="Arial"/>
                <a:cs typeface="Arial"/>
                <a:sym typeface="Arial"/>
              </a:rPr>
              <a:t>the student graduates from high school, or </a:t>
            </a:r>
            <a:endParaRPr/>
          </a:p>
          <a:p>
            <a:pPr marL="685800" lvl="1" indent="-228600" algn="l" rtl="0">
              <a:lnSpc>
                <a:spcPct val="90000"/>
              </a:lnSpc>
              <a:spcBef>
                <a:spcPts val="500"/>
              </a:spcBef>
              <a:spcAft>
                <a:spcPts val="0"/>
              </a:spcAft>
              <a:buClr>
                <a:srgbClr val="323F4F"/>
              </a:buClr>
              <a:buSzPts val="2400"/>
              <a:buChar char="•"/>
            </a:pPr>
            <a:r>
              <a:rPr lang="en-US">
                <a:solidFill>
                  <a:srgbClr val="323F4F"/>
                </a:solidFill>
                <a:latin typeface="Arial"/>
                <a:ea typeface="Arial"/>
                <a:cs typeface="Arial"/>
                <a:sym typeface="Arial"/>
              </a:rPr>
              <a:t>a change occurs in program placement.</a:t>
            </a:r>
            <a:endParaRPr/>
          </a:p>
          <a:p>
            <a:pPr marL="228600" lvl="0" indent="-228600" algn="l" rtl="0">
              <a:lnSpc>
                <a:spcPct val="90000"/>
              </a:lnSpc>
              <a:spcBef>
                <a:spcPts val="1000"/>
              </a:spcBef>
              <a:spcAft>
                <a:spcPts val="0"/>
              </a:spcAft>
              <a:buClr>
                <a:srgbClr val="323F4F"/>
              </a:buClr>
              <a:buSzPts val="2800"/>
              <a:buChar char="•"/>
            </a:pPr>
            <a:r>
              <a:rPr lang="en-US">
                <a:solidFill>
                  <a:srgbClr val="323F4F"/>
                </a:solidFill>
                <a:latin typeface="Arial"/>
                <a:ea typeface="Arial"/>
                <a:cs typeface="Arial"/>
                <a:sym typeface="Arial"/>
              </a:rPr>
              <a:t>Pending parental approval of an English learner's entry into services, the school district shall place the student in the recommended program.</a:t>
            </a:r>
            <a:endParaRPr/>
          </a:p>
        </p:txBody>
      </p:sp>
      <p:sp>
        <p:nvSpPr>
          <p:cNvPr id="472" name="Google Shape;472;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9"/>
          <p:cNvSpPr txBox="1">
            <a:spLocks noGrp="1"/>
          </p:cNvSpPr>
          <p:nvPr>
            <p:ph type="title"/>
          </p:nvPr>
        </p:nvSpPr>
        <p:spPr>
          <a:xfrm>
            <a:off x="135192" y="466169"/>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Program Placement,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Without Written Approval</a:t>
            </a:r>
            <a:endParaRPr dirty="0"/>
          </a:p>
        </p:txBody>
      </p:sp>
      <p:sp>
        <p:nvSpPr>
          <p:cNvPr id="480" name="Google Shape;480;p69"/>
          <p:cNvSpPr txBox="1">
            <a:spLocks noGrp="1"/>
          </p:cNvSpPr>
          <p:nvPr>
            <p:ph type="body" idx="1"/>
          </p:nvPr>
        </p:nvSpPr>
        <p:spPr>
          <a:xfrm>
            <a:off x="363071" y="1492623"/>
            <a:ext cx="8323729" cy="47722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A school district may place in or exit a student from a program without written approval of the student’s parent or guardian if:</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the student is 18 years of age or has had the disabilities of minority removed;</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the parent or legal guardian provides approval through a phone conversation or e-mail that is documented in writing  and retained; or</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an adult who the school district recognizes as standing in parental relation to the student provides written approval.   This may include a foster parent or employee of a state or local governmental agency with temporary possession or control of the student.</a:t>
            </a:r>
            <a:endParaRPr/>
          </a:p>
          <a:p>
            <a:pPr marL="457200" lvl="1" indent="0" algn="l" rtl="0">
              <a:lnSpc>
                <a:spcPct val="90000"/>
              </a:lnSpc>
              <a:spcBef>
                <a:spcPts val="1200"/>
              </a:spcBef>
              <a:spcAft>
                <a:spcPts val="0"/>
              </a:spcAft>
              <a:buClr>
                <a:schemeClr val="dk1"/>
              </a:buClr>
              <a:buSzPts val="2800"/>
              <a:buNone/>
            </a:pPr>
            <a:endParaRPr sz="2800">
              <a:solidFill>
                <a:srgbClr val="323F4F"/>
              </a:solidFill>
            </a:endParaRPr>
          </a:p>
        </p:txBody>
      </p:sp>
      <p:sp>
        <p:nvSpPr>
          <p:cNvPr id="481" name="Google Shape;481;p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ECE0420D00984F94015CC33D548079" ma:contentTypeVersion="2" ma:contentTypeDescription="Create a new document." ma:contentTypeScope="" ma:versionID="26b6b07c7da30a93bcf7d707035accef">
  <xsd:schema xmlns:xsd="http://www.w3.org/2001/XMLSchema" xmlns:xs="http://www.w3.org/2001/XMLSchema" xmlns:p="http://schemas.microsoft.com/office/2006/metadata/properties" xmlns:ns2="fa291688-7b94-413f-a08a-8e6829ef0ae0" targetNamespace="http://schemas.microsoft.com/office/2006/metadata/properties" ma:root="true" ma:fieldsID="45de990023e6e6c3a0d78a10e7017a72" ns2:_="">
    <xsd:import namespace="fa291688-7b94-413f-a08a-8e6829ef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91688-7b94-413f-a08a-8e6829ef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18253-0985-45AC-8EAB-3827CB12D77F}"/>
</file>

<file path=customXml/itemProps2.xml><?xml version="1.0" encoding="utf-8"?>
<ds:datastoreItem xmlns:ds="http://schemas.openxmlformats.org/officeDocument/2006/customXml" ds:itemID="{C0298904-4C8A-4CFB-8A1E-A1211C00C4E3}"/>
</file>

<file path=customXml/itemProps3.xml><?xml version="1.0" encoding="utf-8"?>
<ds:datastoreItem xmlns:ds="http://schemas.openxmlformats.org/officeDocument/2006/customXml" ds:itemID="{BBDBD2D8-0031-48D7-8D7E-30AC19B38645}"/>
</file>

<file path=docProps/app.xml><?xml version="1.0" encoding="utf-8"?>
<Properties xmlns="http://schemas.openxmlformats.org/officeDocument/2006/extended-properties" xmlns:vt="http://schemas.openxmlformats.org/officeDocument/2006/docPropsVTypes">
  <TotalTime>6</TotalTime>
  <Words>1263</Words>
  <Application>Microsoft Office PowerPoint</Application>
  <PresentationFormat>On-screen Show (4:3)</PresentationFormat>
  <Paragraphs>123</Paragraphs>
  <Slides>11</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Calibri</vt:lpstr>
      <vt:lpstr>Open Sans</vt:lpstr>
      <vt:lpstr>Arial</vt:lpstr>
      <vt:lpstr>2_Custom Design</vt:lpstr>
      <vt:lpstr>7_Custom Design</vt:lpstr>
      <vt:lpstr>1_Custom Design</vt:lpstr>
      <vt:lpstr>3_Custom Design</vt:lpstr>
      <vt:lpstr>4_Custom Design</vt:lpstr>
      <vt:lpstr>Placement</vt:lpstr>
      <vt:lpstr>Copyright © Notice</vt:lpstr>
      <vt:lpstr>Training Agenda</vt:lpstr>
      <vt:lpstr>Placement Section Objective</vt:lpstr>
      <vt:lpstr>Parent or Guardian Approval</vt:lpstr>
      <vt:lpstr>Parent or Guardian Rights and Responsibilities: Notification</vt:lpstr>
      <vt:lpstr>Parent or Guardian Rights and Responsibilities: Approval</vt:lpstr>
      <vt:lpstr>Parent or Guardian Approval</vt:lpstr>
      <vt:lpstr>Program Placement,  Without Written Approval</vt:lpstr>
      <vt:lpstr>Parent or Guardian Denial</vt:lpstr>
      <vt:lpstr>Dual-Identified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LPAC Framework 2020-21 Placement</dc:title>
  <cp:lastModifiedBy>Mary Slater</cp:lastModifiedBy>
  <cp:revision>4</cp:revision>
  <dcterms:modified xsi:type="dcterms:W3CDTF">2021-04-02T14:49:04Z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0x010100D4ECE0420D00984F94015CC33D548079</vt:lpwstr>
  </property>
</Properties>
</file>