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6" r:id="rId3"/>
    <p:sldMasterId id="214748367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embeddedFontLs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6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5.xml"/><Relationship Id="rId21" Type="http://schemas.openxmlformats.org/officeDocument/2006/relationships/font" Target="fonts/OpenSans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457a0b5576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4" name="Google Shape;304;g1457a0b5576_0_6:notes"/>
          <p:cNvSpPr txBox="1"/>
          <p:nvPr>
            <p:ph idx="1" type="body"/>
          </p:nvPr>
        </p:nvSpPr>
        <p:spPr>
          <a:xfrm>
            <a:off x="702310" y="4480003"/>
            <a:ext cx="5618400" cy="40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10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LPAC has no direct responsibility for students in monitoring years 5 and beyond.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data is collected to facilitate analysis of longitudinal student outcomes, in answer to the question: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How are reclassified English learners in Texas doing in the long-term?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is not a state or a federal requirement; it is for data analysis purposes only. The LPAC’s sole responsibility for former LEP/ELs is to coordinate with PEIMS to ensure that students are coded appropriately.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code was introduced for the first time in the 2019-2020 school year, and it is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not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retroactive, meaning districts should not go back to code students who have completed four years of monitoring after reclassification as “Former LEP/EL.” Data collection of this code has only begun in the 2019-2020 school year for students who were coded as a monitor year 4 in the 2018-2019 school year.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1457a0b5576_0_6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306" name="Google Shape;306;g1457a0b5576_0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fld id="{00000000-1234-1234-1234-123412341234}" type="slidenum">
              <a:rPr b="0" i="0" lang="en-US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457a0b5576_0_15:notes"/>
          <p:cNvSpPr/>
          <p:nvPr>
            <p:ph idx="2" type="sldImg"/>
          </p:nvPr>
        </p:nvSpPr>
        <p:spPr>
          <a:xfrm>
            <a:off x="1417638" y="1163638"/>
            <a:ext cx="4187700" cy="314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14" name="Google Shape;314;g1457a0b5576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11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District policy shall determine whether a district is required to present a written report ONLY, or to also make a presentation of the written report to the board.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1457a0b5576_0_15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316" name="Google Shape;316;g1457a0b5576_0_1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457a0b5576_0_23:notes"/>
          <p:cNvSpPr/>
          <p:nvPr>
            <p:ph idx="2" type="sldImg"/>
          </p:nvPr>
        </p:nvSpPr>
        <p:spPr>
          <a:xfrm>
            <a:off x="1417638" y="1163638"/>
            <a:ext cx="4187700" cy="314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3" name="Google Shape;323;g1457a0b5576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12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g1457a0b5576_0_23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325" name="Google Shape;325;g1457a0b5576_0_2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457a0b5576_0_31:notes"/>
          <p:cNvSpPr/>
          <p:nvPr>
            <p:ph idx="2" type="sldImg"/>
          </p:nvPr>
        </p:nvSpPr>
        <p:spPr>
          <a:xfrm>
            <a:off x="1417638" y="1163638"/>
            <a:ext cx="4187700" cy="314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2" name="Google Shape;332;g1457a0b5576_0_3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13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g1457a0b5576_0_31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334" name="Google Shape;334;g1457a0b5576_0_3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7" name="Google Shape;21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Slide 2</a:t>
            </a:r>
            <a:endParaRPr b="1"/>
          </a:p>
        </p:txBody>
      </p:sp>
      <p:sp>
        <p:nvSpPr>
          <p:cNvPr id="218" name="Google Shape;218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3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226" name="Google Shape;226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3" name="Google Shape;23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4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4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235" name="Google Shape;235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2" name="Google Shape;24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5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5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244" name="Google Shape;244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6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8" name="Google Shape;26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6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6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270" name="Google Shape;270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7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7" name="Google Shape;27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7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Continues on next slide</a:t>
            </a:r>
            <a:endParaRPr/>
          </a:p>
        </p:txBody>
      </p:sp>
      <p:sp>
        <p:nvSpPr>
          <p:cNvPr id="278" name="Google Shape;278;p7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279" name="Google Shape;279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8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6" name="Google Shape;28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8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After an evaluation under this section, the language proficiency assessment committee may require intensive instruction for the student or reenroll the student in a bilingual education or special language program.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8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288" name="Google Shape;288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9:notes"/>
          <p:cNvSpPr/>
          <p:nvPr>
            <p:ph idx="2" type="sldImg"/>
          </p:nvPr>
        </p:nvSpPr>
        <p:spPr>
          <a:xfrm>
            <a:off x="1417638" y="1163638"/>
            <a:ext cx="4187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5" name="Google Shape;29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Slide 9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LPAC’s sole responsibility for students in monitored years 3 and 4 is to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coordinate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with PEIMS to ensure that students are coded appropriately (for accountability purposes).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/>
          </a:p>
        </p:txBody>
      </p:sp>
      <p:sp>
        <p:nvSpPr>
          <p:cNvPr id="296" name="Google Shape;296;p9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Texas Education Agency Division of English Learner Support 2019-2020                                                                                                   Slide</a:t>
            </a:r>
            <a:endParaRPr/>
          </a:p>
        </p:txBody>
      </p:sp>
      <p:sp>
        <p:nvSpPr>
          <p:cNvPr id="297" name="Google Shape;297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" type="body"/>
          </p:nvPr>
        </p:nvSpPr>
        <p:spPr>
          <a:xfrm rot="5400000">
            <a:off x="604044" y="389732"/>
            <a:ext cx="5811838" cy="5762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bject - text on right">
  <p:cSld name="1_Object - text on righ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2" name="Google Shape;92;p13"/>
          <p:cNvSpPr txBox="1"/>
          <p:nvPr>
            <p:ph idx="1" type="body"/>
          </p:nvPr>
        </p:nvSpPr>
        <p:spPr>
          <a:xfrm>
            <a:off x="289323" y="1563757"/>
            <a:ext cx="4150519" cy="4644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2" type="body"/>
          </p:nvPr>
        </p:nvSpPr>
        <p:spPr>
          <a:xfrm>
            <a:off x="4924549" y="1563757"/>
            <a:ext cx="3825791" cy="4644538"/>
          </a:xfrm>
          <a:prstGeom prst="rect">
            <a:avLst/>
          </a:prstGeom>
          <a:solidFill>
            <a:srgbClr val="0D6CB9"/>
          </a:solidFill>
          <a:ln>
            <a:noFill/>
          </a:ln>
        </p:spPr>
        <p:txBody>
          <a:bodyPr anchorCtr="0" anchor="t" bIns="365750" lIns="365750" spcFirstLastPara="1" rIns="365750" wrap="square" tIns="36575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Table of Contents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1316935" y="243951"/>
            <a:ext cx="7507025" cy="710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" name="Google Shape;99;p14"/>
          <p:cNvSpPr txBox="1"/>
          <p:nvPr>
            <p:ph idx="1" type="body"/>
          </p:nvPr>
        </p:nvSpPr>
        <p:spPr>
          <a:xfrm>
            <a:off x="778427" y="1881360"/>
            <a:ext cx="3703321" cy="4023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3E26"/>
              </a:buClr>
              <a:buSzPts val="2800"/>
              <a:buFont typeface="Arial"/>
              <a:buChar char="•"/>
              <a:defRPr b="1" i="1">
                <a:solidFill>
                  <a:srgbClr val="DA3E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2" type="body"/>
          </p:nvPr>
        </p:nvSpPr>
        <p:spPr>
          <a:xfrm>
            <a:off x="4662253" y="1881360"/>
            <a:ext cx="3703320" cy="4023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A3E26"/>
              </a:buClr>
              <a:buSzPts val="2800"/>
              <a:buFont typeface="Arial"/>
              <a:buChar char="•"/>
              <a:defRPr b="1" i="1">
                <a:solidFill>
                  <a:srgbClr val="DA3E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ar - Section">
  <p:cSld name="Title Bar - Section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0" y="3329052"/>
            <a:ext cx="9144000" cy="906065"/>
          </a:xfrm>
          <a:prstGeom prst="rect">
            <a:avLst/>
          </a:prstGeom>
          <a:gradFill>
            <a:gsLst>
              <a:gs pos="0">
                <a:srgbClr val="4472C4"/>
              </a:gs>
              <a:gs pos="66000">
                <a:srgbClr val="4472C4"/>
              </a:gs>
              <a:gs pos="100000">
                <a:srgbClr val="203864"/>
              </a:gs>
            </a:gsLst>
            <a:lin ang="1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 List">
  <p:cSld name="Bullet Lis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628650" y="1825626"/>
            <a:ext cx="7886699" cy="43024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1"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3E26"/>
              </a:buClr>
              <a:buSzPts val="2400"/>
              <a:buFont typeface="Noto Sans Symbols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472C4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Noto Sans Symbols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DA3E26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Object - text on right">
  <p:cSld name="3_Object - text on righ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7" name="Google Shape;117;p17"/>
          <p:cNvSpPr txBox="1"/>
          <p:nvPr>
            <p:ph idx="1" type="body"/>
          </p:nvPr>
        </p:nvSpPr>
        <p:spPr>
          <a:xfrm>
            <a:off x="4386524" y="1563757"/>
            <a:ext cx="4150519" cy="4644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17"/>
          <p:cNvSpPr txBox="1"/>
          <p:nvPr>
            <p:ph idx="2" type="body"/>
          </p:nvPr>
        </p:nvSpPr>
        <p:spPr>
          <a:xfrm>
            <a:off x="291217" y="1563757"/>
            <a:ext cx="3825791" cy="4644538"/>
          </a:xfrm>
          <a:prstGeom prst="rect">
            <a:avLst/>
          </a:prstGeom>
          <a:solidFill>
            <a:srgbClr val="0D6CB9"/>
          </a:solidFill>
          <a:ln>
            <a:noFill/>
          </a:ln>
        </p:spPr>
        <p:txBody>
          <a:bodyPr anchorCtr="0" anchor="t" bIns="365750" lIns="365750" spcFirstLastPara="1" rIns="365750" wrap="square" tIns="36575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3" name="Google Shape;133;p1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0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39" name="Google Shape;139;p20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5" name="Google Shape;145;p2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2"/>
          <p:cNvSpPr txBox="1"/>
          <p:nvPr>
            <p:ph idx="1" type="body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22"/>
          <p:cNvSpPr txBox="1"/>
          <p:nvPr>
            <p:ph idx="2" type="body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22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2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2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3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58" name="Google Shape;158;p23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9" name="Google Shape;159;p23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0" name="Google Shape;160;p23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1" name="Google Shape;161;p23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3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2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2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2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26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76" name="Google Shape;176;p26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77" name="Google Shape;177;p2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2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27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3" name="Google Shape;183;p27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84" name="Google Shape;184;p2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2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2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8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28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0" name="Google Shape;190;p2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2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2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9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9"/>
          <p:cNvSpPr txBox="1"/>
          <p:nvPr>
            <p:ph idx="1" type="body"/>
          </p:nvPr>
        </p:nvSpPr>
        <p:spPr>
          <a:xfrm rot="5400000">
            <a:off x="604044" y="389732"/>
            <a:ext cx="5811838" cy="5762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6" name="Google Shape;196;p2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2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2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Object - text on right">
  <p:cSld name="1_Object - text on right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0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3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3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3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4" name="Google Shape;204;p30"/>
          <p:cNvSpPr txBox="1"/>
          <p:nvPr>
            <p:ph idx="1" type="body"/>
          </p:nvPr>
        </p:nvSpPr>
        <p:spPr>
          <a:xfrm>
            <a:off x="289323" y="1563757"/>
            <a:ext cx="4150500" cy="46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5" name="Google Shape;205;p30"/>
          <p:cNvSpPr txBox="1"/>
          <p:nvPr>
            <p:ph idx="2" type="body"/>
          </p:nvPr>
        </p:nvSpPr>
        <p:spPr>
          <a:xfrm>
            <a:off x="4924549" y="1563757"/>
            <a:ext cx="3825900" cy="4644600"/>
          </a:xfrm>
          <a:prstGeom prst="rect">
            <a:avLst/>
          </a:prstGeom>
          <a:solidFill>
            <a:srgbClr val="0D6CB9"/>
          </a:solidFill>
          <a:ln>
            <a:noFill/>
          </a:ln>
        </p:spPr>
        <p:txBody>
          <a:bodyPr anchorCtr="0" anchor="t" bIns="365750" lIns="365750" spcFirstLastPara="1" rIns="365750" wrap="square" tIns="365750">
            <a:no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2" type="body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6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9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10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" Type="http://schemas.openxmlformats.org/officeDocument/2006/relationships/image" Target="../media/image1.png"/><Relationship Id="rId2" Type="http://schemas.openxmlformats.org/officeDocument/2006/relationships/image" Target="../media/image5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picture containing white&#10;&#10;Description automatically generated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/>
          <p:nvPr/>
        </p:nvSpPr>
        <p:spPr>
          <a:xfrm>
            <a:off x="0" y="0"/>
            <a:ext cx="9144000" cy="451556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0" y="6406444"/>
            <a:ext cx="9144000" cy="451556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18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18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1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picture containing white&#10;&#10;Description automatically generated" id="125" name="Google Shape;125;p1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8"/>
          <p:cNvSpPr/>
          <p:nvPr/>
        </p:nvSpPr>
        <p:spPr>
          <a:xfrm>
            <a:off x="-11289" y="340321"/>
            <a:ext cx="7405511" cy="999595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486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8"/>
          <p:cNvSpPr/>
          <p:nvPr/>
        </p:nvSpPr>
        <p:spPr>
          <a:xfrm>
            <a:off x="0" y="6406444"/>
            <a:ext cx="9144000" cy="451556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close up of a sign&#10;&#10;Description automatically generated" id="128" name="Google Shape;128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45766" y="102576"/>
            <a:ext cx="1007945" cy="9973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food, drawing&#10;&#10;Description automatically generated" id="129" name="Google Shape;12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57916" y="805016"/>
            <a:ext cx="1783644" cy="11482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 sign&#10;&#10;Description automatically generated" id="210" name="Google Shape;210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4664" y="5570620"/>
            <a:ext cx="1333500" cy="635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11" name="Google Shape;211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4392" y="380939"/>
            <a:ext cx="8844741" cy="3565419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31"/>
          <p:cNvSpPr txBox="1"/>
          <p:nvPr/>
        </p:nvSpPr>
        <p:spPr>
          <a:xfrm>
            <a:off x="0" y="4730412"/>
            <a:ext cx="9144001" cy="529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86E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486E"/>
                </a:solidFill>
                <a:latin typeface="Calibri"/>
                <a:ea typeface="Calibri"/>
                <a:cs typeface="Calibri"/>
                <a:sym typeface="Calibri"/>
              </a:rPr>
              <a:t>Monitoring and Evaluation</a:t>
            </a:r>
            <a:endParaRPr b="1" i="0" sz="3600" u="none" cap="none" strike="noStrike">
              <a:solidFill>
                <a:srgbClr val="00486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31"/>
          <p:cNvSpPr/>
          <p:nvPr/>
        </p:nvSpPr>
        <p:spPr>
          <a:xfrm>
            <a:off x="1950720" y="4656221"/>
            <a:ext cx="5353944" cy="711868"/>
          </a:xfrm>
          <a:prstGeom prst="rect">
            <a:avLst/>
          </a:prstGeom>
          <a:noFill/>
          <a:ln cap="flat" cmpd="sng" w="50800">
            <a:solidFill>
              <a:srgbClr val="00486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31"/>
          <p:cNvSpPr txBox="1"/>
          <p:nvPr>
            <p:ph idx="1" type="subTitle"/>
          </p:nvPr>
        </p:nvSpPr>
        <p:spPr>
          <a:xfrm>
            <a:off x="0" y="3655260"/>
            <a:ext cx="6677526" cy="380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86E"/>
              </a:buClr>
              <a:buSzPts val="2000"/>
              <a:buNone/>
            </a:pPr>
            <a:r>
              <a:rPr b="1" lang="en-US" sz="2000">
                <a:solidFill>
                  <a:srgbClr val="00486E"/>
                </a:solidFill>
                <a:latin typeface="Open Sans"/>
                <a:ea typeface="Open Sans"/>
                <a:cs typeface="Open Sans"/>
                <a:sym typeface="Open Sans"/>
              </a:rPr>
              <a:t>FRAMEWORK</a:t>
            </a:r>
            <a:endParaRPr b="1" sz="2000">
              <a:solidFill>
                <a:srgbClr val="00486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0"/>
          <p:cNvSpPr txBox="1"/>
          <p:nvPr>
            <p:ph type="title"/>
          </p:nvPr>
        </p:nvSpPr>
        <p:spPr>
          <a:xfrm>
            <a:off x="175432" y="471947"/>
            <a:ext cx="8229600" cy="73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Former LEP/EL</a:t>
            </a:r>
            <a:endParaRPr/>
          </a:p>
        </p:txBody>
      </p:sp>
      <p:sp>
        <p:nvSpPr>
          <p:cNvPr id="309" name="Google Shape;309;p40"/>
          <p:cNvSpPr txBox="1"/>
          <p:nvPr>
            <p:ph idx="1" type="body"/>
          </p:nvPr>
        </p:nvSpPr>
        <p:spPr>
          <a:xfrm>
            <a:off x="386598" y="1563757"/>
            <a:ext cx="4150500" cy="46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380"/>
              <a:buNone/>
            </a:pPr>
            <a:r>
              <a:rPr b="1" lang="en-US" sz="2380">
                <a:solidFill>
                  <a:srgbClr val="323F4F"/>
                </a:solidFill>
              </a:rPr>
              <a:t>Definition: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323F4F"/>
              </a:buClr>
              <a:buSzPts val="2380"/>
              <a:buNone/>
            </a:pPr>
            <a:r>
              <a:rPr i="1" lang="en-US" sz="2380">
                <a:solidFill>
                  <a:srgbClr val="323F4F"/>
                </a:solidFill>
              </a:rPr>
              <a:t>Student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380"/>
              <a:buFont typeface="Arial"/>
              <a:buChar char="•"/>
            </a:pPr>
            <a:r>
              <a:rPr i="1" lang="en-US" sz="2380">
                <a:solidFill>
                  <a:srgbClr val="323F4F"/>
                </a:solidFill>
              </a:rPr>
              <a:t>has previously been identified as an English learner (EL),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380"/>
              <a:buFont typeface="Arial"/>
              <a:buChar char="•"/>
            </a:pPr>
            <a:r>
              <a:rPr i="1" lang="en-US" sz="2380">
                <a:solidFill>
                  <a:srgbClr val="323F4F"/>
                </a:solidFill>
              </a:rPr>
              <a:t>has met reclassification criteria,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380"/>
              <a:buFont typeface="Arial"/>
              <a:buChar char="•"/>
            </a:pPr>
            <a:r>
              <a:rPr i="1" lang="en-US" sz="2380">
                <a:solidFill>
                  <a:srgbClr val="323F4F"/>
                </a:solidFill>
              </a:rPr>
              <a:t>and has completed four years of monitoring.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323F4F"/>
              </a:buClr>
              <a:buSzPts val="2380"/>
              <a:buNone/>
            </a:pPr>
            <a:r>
              <a:rPr i="1" lang="en-US" sz="2380">
                <a:solidFill>
                  <a:srgbClr val="323F4F"/>
                </a:solidFill>
              </a:rPr>
              <a:t>The student continues with this status through the remainder of his or her school years in Texas.  </a:t>
            </a:r>
            <a:endParaRPr/>
          </a:p>
        </p:txBody>
      </p:sp>
      <p:sp>
        <p:nvSpPr>
          <p:cNvPr id="310" name="Google Shape;310;p40"/>
          <p:cNvSpPr txBox="1"/>
          <p:nvPr>
            <p:ph idx="2" type="body"/>
          </p:nvPr>
        </p:nvSpPr>
        <p:spPr>
          <a:xfrm>
            <a:off x="4918987" y="1806306"/>
            <a:ext cx="3825900" cy="4069500"/>
          </a:xfrm>
          <a:prstGeom prst="rect">
            <a:avLst/>
          </a:prstGeom>
          <a:solidFill>
            <a:srgbClr val="3788C9"/>
          </a:solidFill>
          <a:ln>
            <a:noFill/>
          </a:ln>
        </p:spPr>
        <p:txBody>
          <a:bodyPr anchorCtr="0" anchor="t" bIns="365750" lIns="365750" spcFirstLastPara="1" rIns="365750" wrap="square" tIns="36575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 sz="2400"/>
              <a:t>Purpose: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400"/>
              <a:t>The Former LEP/EL code will facilitate data collection to track long-term success of students formerly classified as English learners (ELs) in Texas public schools. </a:t>
            </a:r>
            <a:endParaRPr/>
          </a:p>
        </p:txBody>
      </p:sp>
      <p:sp>
        <p:nvSpPr>
          <p:cNvPr id="311" name="Google Shape;311;p4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41"/>
          <p:cNvSpPr txBox="1"/>
          <p:nvPr>
            <p:ph type="title"/>
          </p:nvPr>
        </p:nvSpPr>
        <p:spPr>
          <a:xfrm>
            <a:off x="147466" y="454076"/>
            <a:ext cx="7897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Program Evaluation</a:t>
            </a:r>
            <a:endParaRPr/>
          </a:p>
        </p:txBody>
      </p:sp>
      <p:sp>
        <p:nvSpPr>
          <p:cNvPr id="319" name="Google Shape;319;p41"/>
          <p:cNvSpPr txBox="1"/>
          <p:nvPr>
            <p:ph idx="1" type="body"/>
          </p:nvPr>
        </p:nvSpPr>
        <p:spPr>
          <a:xfrm>
            <a:off x="168100" y="1668897"/>
            <a:ext cx="8666100" cy="42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All school districts required to conduct a bilingual education or English as a second language (ESL) program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shall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conduct an annual evaluation in accordance with Texas Education Code (TEC), §29.053, collecting a full range of data to determine program effectiveness to ensure student academic success.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annual evaluation report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shall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be presented to the board of trustees </a:t>
            </a:r>
            <a:r>
              <a:rPr b="1" lang="en-US" u="sng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before November 1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of each year and the report shall be retained at the school district level in accordance with TEC, §29.062.</a:t>
            </a:r>
            <a:endParaRPr/>
          </a:p>
        </p:txBody>
      </p:sp>
      <p:sp>
        <p:nvSpPr>
          <p:cNvPr id="320" name="Google Shape;320;p4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2"/>
          <p:cNvSpPr txBox="1"/>
          <p:nvPr>
            <p:ph type="title"/>
          </p:nvPr>
        </p:nvSpPr>
        <p:spPr>
          <a:xfrm>
            <a:off x="94596" y="472002"/>
            <a:ext cx="7897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Program Evaluation</a:t>
            </a:r>
            <a:endParaRPr/>
          </a:p>
        </p:txBody>
      </p:sp>
      <p:sp>
        <p:nvSpPr>
          <p:cNvPr id="328" name="Google Shape;328;p42"/>
          <p:cNvSpPr txBox="1"/>
          <p:nvPr>
            <p:ph idx="1" type="body"/>
          </p:nvPr>
        </p:nvSpPr>
        <p:spPr>
          <a:xfrm>
            <a:off x="352926" y="1631168"/>
            <a:ext cx="8334000" cy="48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400"/>
              <a:buNone/>
            </a:pPr>
            <a:r>
              <a:rPr lang="en-US" sz="24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Annual school district reports of educational performance shall reflect</a:t>
            </a:r>
            <a:endParaRPr/>
          </a:p>
          <a:p>
            <a:pPr indent="-512762" lvl="0" marL="512762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200"/>
              <a:buAutoNum type="arabicParenBoth"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academic progress in the language(s) of instruction for English learners;</a:t>
            </a:r>
            <a:endParaRPr/>
          </a:p>
          <a:p>
            <a:pPr indent="-512762" lvl="0" marL="512762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200"/>
              <a:buAutoNum type="arabicParenBoth"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extent to which English learners are becoming proficient in English;</a:t>
            </a:r>
            <a:endParaRPr/>
          </a:p>
          <a:p>
            <a:pPr indent="-512762" lvl="0" marL="512762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200"/>
              <a:buAutoNum type="arabicParenBoth"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number of students who have been exited from the bilingual education and ESL programs; and </a:t>
            </a:r>
            <a:endParaRPr/>
          </a:p>
          <a:p>
            <a:pPr indent="-512762" lvl="0" marL="512762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200"/>
              <a:buAutoNum type="arabicParenBoth"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number of teachers and aides trained and the frequency, scope, and results of the professional development in approaches and strategies that support second language acquisition. </a:t>
            </a:r>
            <a:endParaRPr/>
          </a:p>
        </p:txBody>
      </p:sp>
      <p:sp>
        <p:nvSpPr>
          <p:cNvPr id="329" name="Google Shape;329;p4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3"/>
          <p:cNvSpPr txBox="1"/>
          <p:nvPr>
            <p:ph type="title"/>
          </p:nvPr>
        </p:nvSpPr>
        <p:spPr>
          <a:xfrm>
            <a:off x="146448" y="475162"/>
            <a:ext cx="7897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Program Evaluation</a:t>
            </a:r>
            <a:endParaRPr/>
          </a:p>
        </p:txBody>
      </p:sp>
      <p:sp>
        <p:nvSpPr>
          <p:cNvPr id="337" name="Google Shape;337;p43"/>
          <p:cNvSpPr txBox="1"/>
          <p:nvPr>
            <p:ph idx="1" type="body"/>
          </p:nvPr>
        </p:nvSpPr>
        <p:spPr>
          <a:xfrm>
            <a:off x="308682" y="1670191"/>
            <a:ext cx="8569800" cy="4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635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200"/>
              <a:buNone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In addition, for school districts that filed in the previous year and/or will be filing a bilingual education exception and/or ESL waiver in the current year, the annual district report of educational performance shall also reflect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200"/>
              <a:buAutoNum type="arabicParenBoth"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number of teachers for whom an exception or waiver was/is being filed;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200"/>
              <a:buAutoNum type="arabicParenBoth"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number of teachers for whom an exception or waiver was filed  in the previous year who successfully obtained certification; and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200"/>
              <a:buAutoNum type="arabicParenBoth"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frequency and scope of a comprehensive professional development plan, implemented as required under §89.1207 of    this title (relating to Bilingual Education Exceptions and English as   a Second Language Waivers), and results of such plan if an exception and/or waiver was filed in the previous school year.</a:t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4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2"/>
          <p:cNvSpPr txBox="1"/>
          <p:nvPr>
            <p:ph type="title"/>
          </p:nvPr>
        </p:nvSpPr>
        <p:spPr>
          <a:xfrm>
            <a:off x="115696" y="365126"/>
            <a:ext cx="7886700" cy="10176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© Notice</a:t>
            </a:r>
            <a:endParaRPr/>
          </a:p>
        </p:txBody>
      </p:sp>
      <p:sp>
        <p:nvSpPr>
          <p:cNvPr id="221" name="Google Shape;221;p32"/>
          <p:cNvSpPr txBox="1"/>
          <p:nvPr>
            <p:ph idx="1" type="body"/>
          </p:nvPr>
        </p:nvSpPr>
        <p:spPr>
          <a:xfrm>
            <a:off x="182602" y="1825625"/>
            <a:ext cx="880528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200"/>
              <a:buNone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Copyright © 2019. Texas Education Agency.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3F4F"/>
              </a:buClr>
              <a:buSzPts val="2200"/>
              <a:buNone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All Rights Reserved.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3F4F"/>
              </a:buClr>
              <a:buSzPts val="2200"/>
              <a:buNone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Notwithstanding the foregoing, the right to reproduce the copyrighted work is granted to Texas public school districts, Texas charter schools, and Texas education service centers for non-profit educational use within the state of Texas, and to residents of the state of Texas for their own personal, non-profit educational use, and provided further that no charge is made for such reproduced materials other than to cover the out-of-pocket cost of reproduction and distribution. No other rights, express or implied, are granted hereby.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3F4F"/>
              </a:buClr>
              <a:buSzPts val="2200"/>
              <a:buNone/>
            </a:pPr>
            <a:r>
              <a:rPr lang="en-US" sz="2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For more information, please contact: copyrights@tea.texas.gov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solidFill>
                <a:srgbClr val="323F4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3"/>
          <p:cNvSpPr txBox="1"/>
          <p:nvPr>
            <p:ph type="title"/>
          </p:nvPr>
        </p:nvSpPr>
        <p:spPr>
          <a:xfrm>
            <a:off x="115658" y="425271"/>
            <a:ext cx="781566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Training Agenda</a:t>
            </a:r>
            <a:endParaRPr/>
          </a:p>
        </p:txBody>
      </p:sp>
      <p:sp>
        <p:nvSpPr>
          <p:cNvPr id="229" name="Google Shape;229;p33"/>
          <p:cNvSpPr txBox="1"/>
          <p:nvPr>
            <p:ph idx="1" type="body"/>
          </p:nvPr>
        </p:nvSpPr>
        <p:spPr>
          <a:xfrm>
            <a:off x="336884" y="1724233"/>
            <a:ext cx="7918116" cy="3983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Identification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Placement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English Learner Services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600"/>
              <a:buChar char="•"/>
            </a:pPr>
            <a:r>
              <a:rPr lang="en-US" sz="3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Review and Reclassification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23F4F"/>
              </a:buClr>
              <a:buSzPts val="3600"/>
              <a:buChar char="•"/>
            </a:pPr>
            <a:r>
              <a:rPr b="1" lang="en-US" sz="36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Monitoring and Evaluation</a:t>
            </a:r>
            <a:endParaRPr/>
          </a:p>
        </p:txBody>
      </p:sp>
      <p:sp>
        <p:nvSpPr>
          <p:cNvPr id="230" name="Google Shape;230;p33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 txBox="1"/>
          <p:nvPr>
            <p:ph type="title"/>
          </p:nvPr>
        </p:nvSpPr>
        <p:spPr>
          <a:xfrm>
            <a:off x="117987" y="446699"/>
            <a:ext cx="7794812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Monitoring and Evaluation </a:t>
            </a:r>
            <a:b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Section Objective</a:t>
            </a:r>
            <a:endParaRPr/>
          </a:p>
        </p:txBody>
      </p:sp>
      <p:sp>
        <p:nvSpPr>
          <p:cNvPr id="238" name="Google Shape;238;p34"/>
          <p:cNvSpPr txBox="1"/>
          <p:nvPr>
            <p:ph idx="1" type="body"/>
          </p:nvPr>
        </p:nvSpPr>
        <p:spPr>
          <a:xfrm>
            <a:off x="311286" y="1670190"/>
            <a:ext cx="8229600" cy="4484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3200"/>
              <a:buNone/>
            </a:pPr>
            <a:r>
              <a:rPr b="1" lang="en-US" sz="3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Content Objective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3200"/>
              <a:buNone/>
            </a:pPr>
            <a:r>
              <a:rPr lang="en-US" sz="3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We will be able to differentiate between state and federal monitoring requirements for reclassified students and outline key elements of the annual program evaluation.</a:t>
            </a:r>
            <a:endParaRPr/>
          </a:p>
        </p:txBody>
      </p:sp>
      <p:sp>
        <p:nvSpPr>
          <p:cNvPr id="239" name="Google Shape;239;p34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6" name="Google Shape;246;p35"/>
          <p:cNvCxnSpPr/>
          <p:nvPr/>
        </p:nvCxnSpPr>
        <p:spPr>
          <a:xfrm rot="5400000">
            <a:off x="6654006" y="4253603"/>
            <a:ext cx="304800" cy="1588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47" name="Google Shape;247;p35"/>
          <p:cNvCxnSpPr/>
          <p:nvPr/>
        </p:nvCxnSpPr>
        <p:spPr>
          <a:xfrm rot="5400000">
            <a:off x="2221535" y="4244147"/>
            <a:ext cx="304800" cy="1588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48" name="Google Shape;248;p35"/>
          <p:cNvCxnSpPr/>
          <p:nvPr/>
        </p:nvCxnSpPr>
        <p:spPr>
          <a:xfrm>
            <a:off x="3230270" y="2390482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49" name="Google Shape;249;p35"/>
          <p:cNvSpPr txBox="1"/>
          <p:nvPr/>
        </p:nvSpPr>
        <p:spPr>
          <a:xfrm>
            <a:off x="2379680" y="1854024"/>
            <a:ext cx="1694739" cy="52322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Bilingual Program Services</a:t>
            </a:r>
            <a:endParaRPr/>
          </a:p>
        </p:txBody>
      </p:sp>
      <p:cxnSp>
        <p:nvCxnSpPr>
          <p:cNvPr id="250" name="Google Shape;250;p35"/>
          <p:cNvCxnSpPr/>
          <p:nvPr/>
        </p:nvCxnSpPr>
        <p:spPr>
          <a:xfrm rot="5400000">
            <a:off x="2219693" y="3727815"/>
            <a:ext cx="304800" cy="1588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51" name="Google Shape;251;p35"/>
          <p:cNvSpPr txBox="1"/>
          <p:nvPr/>
        </p:nvSpPr>
        <p:spPr>
          <a:xfrm>
            <a:off x="1135206" y="3878280"/>
            <a:ext cx="2627049" cy="30777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English Proficient</a:t>
            </a:r>
            <a:endParaRPr/>
          </a:p>
        </p:txBody>
      </p:sp>
      <p:sp>
        <p:nvSpPr>
          <p:cNvPr id="252" name="Google Shape;252;p35"/>
          <p:cNvSpPr txBox="1"/>
          <p:nvPr/>
        </p:nvSpPr>
        <p:spPr>
          <a:xfrm>
            <a:off x="643649" y="3311562"/>
            <a:ext cx="3429000" cy="30777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Meets Reclassification Criteria</a:t>
            </a:r>
            <a:endParaRPr/>
          </a:p>
        </p:txBody>
      </p:sp>
      <p:cxnSp>
        <p:nvCxnSpPr>
          <p:cNvPr id="253" name="Google Shape;253;p35"/>
          <p:cNvCxnSpPr/>
          <p:nvPr/>
        </p:nvCxnSpPr>
        <p:spPr>
          <a:xfrm flipH="1">
            <a:off x="5745063" y="2363664"/>
            <a:ext cx="1589" cy="925513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54" name="Google Shape;254;p35"/>
          <p:cNvSpPr txBox="1"/>
          <p:nvPr/>
        </p:nvSpPr>
        <p:spPr>
          <a:xfrm>
            <a:off x="5090930" y="1862440"/>
            <a:ext cx="1447800" cy="52322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ESL Program Services</a:t>
            </a:r>
            <a:endParaRPr/>
          </a:p>
        </p:txBody>
      </p:sp>
      <p:cxnSp>
        <p:nvCxnSpPr>
          <p:cNvPr id="255" name="Google Shape;255;p35"/>
          <p:cNvCxnSpPr/>
          <p:nvPr/>
        </p:nvCxnSpPr>
        <p:spPr>
          <a:xfrm rot="5400000">
            <a:off x="6655594" y="3728340"/>
            <a:ext cx="304800" cy="1588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56" name="Google Shape;256;p35"/>
          <p:cNvSpPr txBox="1"/>
          <p:nvPr/>
        </p:nvSpPr>
        <p:spPr>
          <a:xfrm>
            <a:off x="5489905" y="3901161"/>
            <a:ext cx="2668589" cy="30777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English Proficient</a:t>
            </a:r>
            <a:endParaRPr/>
          </a:p>
        </p:txBody>
      </p:sp>
      <p:sp>
        <p:nvSpPr>
          <p:cNvPr id="257" name="Google Shape;257;p35"/>
          <p:cNvSpPr txBox="1"/>
          <p:nvPr/>
        </p:nvSpPr>
        <p:spPr>
          <a:xfrm>
            <a:off x="5092700" y="3293141"/>
            <a:ext cx="3429000" cy="30777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Meets Reclassification Criteria</a:t>
            </a:r>
            <a:endParaRPr/>
          </a:p>
        </p:txBody>
      </p:sp>
      <p:sp>
        <p:nvSpPr>
          <p:cNvPr id="258" name="Google Shape;258;p35"/>
          <p:cNvSpPr txBox="1"/>
          <p:nvPr/>
        </p:nvSpPr>
        <p:spPr>
          <a:xfrm>
            <a:off x="1612667" y="4423424"/>
            <a:ext cx="1542381" cy="138499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(Monitor)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F–(M1)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S–(M2)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----------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3–(M3)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4–(M4)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5 – Former LEP/EL</a:t>
            </a:r>
            <a:endParaRPr/>
          </a:p>
        </p:txBody>
      </p:sp>
      <p:sp>
        <p:nvSpPr>
          <p:cNvPr id="259" name="Google Shape;259;p35"/>
          <p:cNvSpPr txBox="1"/>
          <p:nvPr>
            <p:ph type="title"/>
          </p:nvPr>
        </p:nvSpPr>
        <p:spPr>
          <a:xfrm>
            <a:off x="0" y="446536"/>
            <a:ext cx="7805568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Monitoring After Reclassification</a:t>
            </a:r>
            <a:endParaRPr/>
          </a:p>
        </p:txBody>
      </p:sp>
      <p:sp>
        <p:nvSpPr>
          <p:cNvPr id="260" name="Google Shape;260;p35"/>
          <p:cNvSpPr txBox="1"/>
          <p:nvPr/>
        </p:nvSpPr>
        <p:spPr>
          <a:xfrm>
            <a:off x="5955849" y="4459575"/>
            <a:ext cx="1725576" cy="138499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(Monitor)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F–(M1)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S–(M2)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----------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3–(M3)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4–(M4)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5 – Former LEP/EL</a:t>
            </a:r>
            <a:endParaRPr/>
          </a:p>
        </p:txBody>
      </p:sp>
      <p:cxnSp>
        <p:nvCxnSpPr>
          <p:cNvPr id="261" name="Google Shape;261;p35"/>
          <p:cNvCxnSpPr>
            <a:stCxn id="262" idx="2"/>
          </p:cNvCxnSpPr>
          <p:nvPr/>
        </p:nvCxnSpPr>
        <p:spPr>
          <a:xfrm flipH="1">
            <a:off x="1386485" y="2808131"/>
            <a:ext cx="7500" cy="503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62" name="Google Shape;262;p35"/>
          <p:cNvSpPr txBox="1"/>
          <p:nvPr/>
        </p:nvSpPr>
        <p:spPr>
          <a:xfrm>
            <a:off x="532744" y="1854024"/>
            <a:ext cx="1722481" cy="95410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with Parent or Guardian Denial             (no bilingual program services)</a:t>
            </a:r>
            <a:endParaRPr/>
          </a:p>
        </p:txBody>
      </p:sp>
      <p:cxnSp>
        <p:nvCxnSpPr>
          <p:cNvPr id="263" name="Google Shape;263;p35"/>
          <p:cNvCxnSpPr/>
          <p:nvPr/>
        </p:nvCxnSpPr>
        <p:spPr>
          <a:xfrm>
            <a:off x="7649809" y="2819343"/>
            <a:ext cx="4446" cy="463985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64" name="Google Shape;264;p35"/>
          <p:cNvSpPr txBox="1"/>
          <p:nvPr/>
        </p:nvSpPr>
        <p:spPr>
          <a:xfrm>
            <a:off x="6720109" y="1865236"/>
            <a:ext cx="1801591" cy="95410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with 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Parent or Guardian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Denial                (no ESL program services)</a:t>
            </a:r>
            <a:endParaRPr/>
          </a:p>
        </p:txBody>
      </p:sp>
      <p:sp>
        <p:nvSpPr>
          <p:cNvPr id="265" name="Google Shape;265;p35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6"/>
          <p:cNvSpPr txBox="1"/>
          <p:nvPr>
            <p:ph type="title"/>
          </p:nvPr>
        </p:nvSpPr>
        <p:spPr>
          <a:xfrm>
            <a:off x="31532" y="442506"/>
            <a:ext cx="7892339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Monitoring After Reclassification</a:t>
            </a:r>
            <a:endParaRPr/>
          </a:p>
        </p:txBody>
      </p:sp>
      <p:sp>
        <p:nvSpPr>
          <p:cNvPr id="273" name="Google Shape;273;p36"/>
          <p:cNvSpPr txBox="1"/>
          <p:nvPr>
            <p:ph idx="1" type="body"/>
          </p:nvPr>
        </p:nvSpPr>
        <p:spPr>
          <a:xfrm>
            <a:off x="211894" y="1668541"/>
            <a:ext cx="8666635" cy="4786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LPAC shall monitor the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academic progress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of each student who has met criteria for reclassification in accordance with TEC, §29.056(g) for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first two years after reclassification.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Monitoring for the first two years after reclassification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includes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students who had a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parental denial.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PEIMS LEP/EL Indicator Codes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F (first year)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S (second year)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This is a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State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requirement.</a:t>
            </a:r>
            <a:endParaRPr/>
          </a:p>
        </p:txBody>
      </p:sp>
      <p:sp>
        <p:nvSpPr>
          <p:cNvPr id="274" name="Google Shape;274;p36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7"/>
          <p:cNvSpPr txBox="1"/>
          <p:nvPr>
            <p:ph type="title"/>
          </p:nvPr>
        </p:nvSpPr>
        <p:spPr>
          <a:xfrm>
            <a:off x="29758" y="474679"/>
            <a:ext cx="788118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Reclassified Students (F&amp;S Only)</a:t>
            </a:r>
            <a:endParaRPr/>
          </a:p>
        </p:txBody>
      </p:sp>
      <p:sp>
        <p:nvSpPr>
          <p:cNvPr id="282" name="Google Shape;282;p37"/>
          <p:cNvSpPr txBox="1"/>
          <p:nvPr>
            <p:ph idx="1" type="body"/>
          </p:nvPr>
        </p:nvSpPr>
        <p:spPr>
          <a:xfrm>
            <a:off x="368968" y="1491916"/>
            <a:ext cx="8317831" cy="4371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3175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175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In accordance with TEC, §29.0561, the language proficiency assessment committee shall review the student's performance and consider:</a:t>
            </a:r>
            <a:endParaRPr/>
          </a:p>
          <a:p>
            <a:pPr indent="-468313" lvl="0" marL="468313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(1) the total amount of time the student was enrolled in a bilingual education or special language program;</a:t>
            </a:r>
            <a:endParaRPr/>
          </a:p>
          <a:p>
            <a:pPr indent="-468313" lvl="0" marL="468313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(2) the student's grades each grading period in each subject in the foundation curriculum; </a:t>
            </a:r>
            <a:r>
              <a:rPr i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i="1" lang="en-US" sz="32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									</a:t>
            </a:r>
            <a:endParaRPr/>
          </a:p>
          <a:p>
            <a:pPr indent="-512763" lvl="0" marL="858838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2763" lvl="0" marL="858838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5663" lvl="0" marL="858838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323F4F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 i="1" sz="3200">
              <a:solidFill>
                <a:srgbClr val="323F4F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rgbClr val="323F4F"/>
              </a:solidFill>
            </a:endParaRPr>
          </a:p>
        </p:txBody>
      </p:sp>
      <p:sp>
        <p:nvSpPr>
          <p:cNvPr id="283" name="Google Shape;283;p37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8"/>
          <p:cNvSpPr txBox="1"/>
          <p:nvPr>
            <p:ph type="title"/>
          </p:nvPr>
        </p:nvSpPr>
        <p:spPr>
          <a:xfrm>
            <a:off x="16784" y="469658"/>
            <a:ext cx="789722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Reclassified Students (F&amp;S Only)</a:t>
            </a:r>
            <a:endParaRPr/>
          </a:p>
        </p:txBody>
      </p:sp>
      <p:sp>
        <p:nvSpPr>
          <p:cNvPr id="291" name="Google Shape;291;p38"/>
          <p:cNvSpPr txBox="1"/>
          <p:nvPr>
            <p:ph idx="1" type="body"/>
          </p:nvPr>
        </p:nvSpPr>
        <p:spPr>
          <a:xfrm>
            <a:off x="235973" y="1816378"/>
            <a:ext cx="8583561" cy="3493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68313" lvl="0" marL="468313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(3) the student's performance on State assessments;</a:t>
            </a:r>
            <a:endParaRPr/>
          </a:p>
          <a:p>
            <a:pPr indent="-468313" lvl="0" marL="468313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(4) the number of credits the student has earned toward high school graduation, if applicable; and</a:t>
            </a:r>
            <a:endParaRPr/>
          </a:p>
          <a:p>
            <a:pPr indent="-468313" lvl="0" marL="468313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None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(5) any disciplinary actions taken against the student under TEC, Chapter 37, Subchapter A (Alternative Settings for Behavior Management).</a:t>
            </a:r>
            <a:endParaRPr/>
          </a:p>
          <a:p>
            <a:pPr indent="-609600" lvl="0" marL="609600" rtl="0" algn="l">
              <a:lnSpc>
                <a:spcPct val="70000"/>
              </a:lnSpc>
              <a:spcBef>
                <a:spcPts val="1440"/>
              </a:spcBef>
              <a:spcAft>
                <a:spcPts val="0"/>
              </a:spcAft>
              <a:buClr>
                <a:srgbClr val="323F4F"/>
              </a:buClr>
              <a:buSzPts val="2400"/>
              <a:buNone/>
            </a:pPr>
            <a:r>
              <a:rPr lang="en-US" sz="24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609600" lvl="0" marL="609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323F4F"/>
              </a:buClr>
              <a:buSzPts val="2400"/>
              <a:buNone/>
            </a:pPr>
            <a:r>
              <a:rPr lang="en-US" sz="2400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</a:t>
            </a:r>
            <a:endParaRPr/>
          </a:p>
          <a:p>
            <a:pPr indent="-457200" lvl="0" marL="609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09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8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9"/>
          <p:cNvSpPr txBox="1"/>
          <p:nvPr>
            <p:ph type="title"/>
          </p:nvPr>
        </p:nvSpPr>
        <p:spPr>
          <a:xfrm>
            <a:off x="72708" y="458323"/>
            <a:ext cx="789722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Monitor Year (3) and (4) Students</a:t>
            </a:r>
            <a:endParaRPr/>
          </a:p>
        </p:txBody>
      </p:sp>
      <p:sp>
        <p:nvSpPr>
          <p:cNvPr id="300" name="Google Shape;300;p39"/>
          <p:cNvSpPr txBox="1"/>
          <p:nvPr>
            <p:ph idx="1" type="body"/>
          </p:nvPr>
        </p:nvSpPr>
        <p:spPr>
          <a:xfrm>
            <a:off x="116951" y="1713141"/>
            <a:ext cx="8864815" cy="4355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LPAC’s sole responsibility for students in monitoring years 3 and 4 is to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coordinate with PEIMS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to ensure that students are coded appropriately.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The LPAC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does not monitor academic progress 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of students in monitoring years 3 and 4.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ESEA requires this data collection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for accountability purposes only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323F4F"/>
              </a:buClr>
              <a:buSzPts val="2800"/>
              <a:buChar char="•"/>
            </a:pP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This is a </a:t>
            </a:r>
            <a:r>
              <a:rPr b="1"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federal requirement</a:t>
            </a:r>
            <a:r>
              <a:rPr lang="en-US">
                <a:solidFill>
                  <a:srgbClr val="323F4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>
              <a:solidFill>
                <a:srgbClr val="323F4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323F4F"/>
              </a:solidFill>
            </a:endParaRPr>
          </a:p>
        </p:txBody>
      </p:sp>
      <p:sp>
        <p:nvSpPr>
          <p:cNvPr id="301" name="Google Shape;301;p39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0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5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