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embeddedFontLst>
    <p:embeddedFont>
      <p:font typeface="Open Sans" panose="020B0606030504020204" pitchFamily="34"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498" autoAdjust="0"/>
  </p:normalViewPr>
  <p:slideViewPr>
    <p:cSldViewPr snapToGrid="0">
      <p:cViewPr varScale="1">
        <p:scale>
          <a:sx n="67" d="100"/>
          <a:sy n="67" d="100"/>
        </p:scale>
        <p:origin x="1834" y="43"/>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language-proficiency-assessment-committee-resource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language-proficiency-assessment-committee-resourc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language-proficiency-assessment-committee-resource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tea.texas.gov/academics/special-student-populations/special-education/programs-and-services/state-guidance/guidance-related-to-ard-committee-and-lpac-collaboration"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tea.texas.gov/academics/special-student-populations/bilingual-esl-education"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www.txel.org/media/0yuem344/alt-subjective-teacher-eval.pdf" TargetMode="External"/><Relationship Id="rId4" Type="http://schemas.openxmlformats.org/officeDocument/2006/relationships/hyperlink" Target="https://www.txel.org/media/0v3jdrds/subjective-teacher-evaluation-form.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tea.texas.gov/sites/default/files/LPAC%20ARD%20Collaboration%20Guidance%20and%20Process%20for%20Reclassification.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tea.texas.gov/academics/special-student-populations/bilingual-esl-education"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txel.org/media/lk3iuuwb/descriptor-table-guide-for-bilingual-and-english-as-a-second-language-esl-programs.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tea.texas.gov/academics/special-student-populations/bilingual-esl-education"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192352430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192352430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39e81e8e15_3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39e81e8e15_3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10</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b="1" dirty="0">
              <a:solidFill>
                <a:schemeClr val="dk1"/>
              </a:solidFill>
            </a:endParaRPr>
          </a:p>
          <a:p>
            <a:pPr marL="0" lvl="0" indent="0" algn="l" rtl="0">
              <a:spcBef>
                <a:spcPts val="0"/>
              </a:spcBef>
              <a:spcAft>
                <a:spcPts val="0"/>
              </a:spcAft>
              <a:buClr>
                <a:schemeClr val="dk1"/>
              </a:buClr>
              <a:buSzPts val="1400"/>
              <a:buFont typeface="Arial"/>
              <a:buNone/>
            </a:pPr>
            <a:r>
              <a:rPr lang="en" sz="1200" dirty="0">
                <a:solidFill>
                  <a:schemeClr val="dk1"/>
                </a:solidFill>
              </a:rPr>
              <a:t>Please visit the LPAC Decision-Making Resources located at the following link:</a:t>
            </a:r>
            <a:endParaRPr sz="12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r>
              <a:rPr lang="en" sz="1200" u="sng" dirty="0">
                <a:solidFill>
                  <a:schemeClr val="hlink"/>
                </a:solidFill>
                <a:hlinkClick r:id="rId3"/>
              </a:rPr>
              <a:t>https://tea.texas.gov/student-assessment/testing/student-assessment-overview/accommodation-resources/language-proficiency-assessment-committee-resources</a:t>
            </a:r>
            <a:r>
              <a:rPr lang="en" sz="1200" dirty="0">
                <a:solidFill>
                  <a:schemeClr val="dk1"/>
                </a:solidFill>
              </a:rPr>
              <a:t>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39e81e8e15_3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339e81e8e15_3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11</a:t>
            </a:r>
            <a:endParaRPr sz="12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Please visit the LPAC Decision-Making Resources located at the following link:</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 sz="1200" u="sng" dirty="0">
                <a:solidFill>
                  <a:schemeClr val="hlink"/>
                </a:solidFill>
                <a:hlinkClick r:id="rId3"/>
              </a:rPr>
              <a:t>https://tea.texas.gov/student-assessment/testing/student-assessment-overview/accommodation-resources/language-proficiency-assessment-committee-resources</a:t>
            </a:r>
            <a:r>
              <a:rPr lang="en" sz="1200" dirty="0">
                <a:solidFill>
                  <a:schemeClr val="dk1"/>
                </a:solidFill>
              </a:rPr>
              <a:t> </a:t>
            </a:r>
            <a:endParaRPr sz="1200" dirty="0">
              <a:solidFill>
                <a:schemeClr val="dk1"/>
              </a:solidFill>
              <a:latin typeface="Calibri"/>
              <a:ea typeface="Calibri"/>
              <a:cs typeface="Calibri"/>
              <a:sym typeface="Calibri"/>
            </a:endParaRPr>
          </a:p>
          <a:p>
            <a:pPr marL="0" lvl="0" indent="0" algn="l" rtl="0">
              <a:spcBef>
                <a:spcPts val="626"/>
              </a:spcBef>
              <a:spcAft>
                <a:spcPts val="0"/>
              </a:spcAft>
              <a:buNone/>
            </a:pPr>
            <a:endParaRPr sz="1200" b="1" dirty="0">
              <a:solidFill>
                <a:schemeClr val="dk1"/>
              </a:solidFill>
            </a:endParaRPr>
          </a:p>
          <a:p>
            <a:pPr marL="0" lvl="0" indent="0" algn="l" rtl="0">
              <a:spcBef>
                <a:spcPts val="0"/>
              </a:spcBef>
              <a:spcAft>
                <a:spcPts val="0"/>
              </a:spcAft>
              <a:buClr>
                <a:srgbClr val="323F4F"/>
              </a:buClr>
              <a:buSzPts val="1100"/>
              <a:buFont typeface="Arial"/>
              <a:buNone/>
            </a:pPr>
            <a:r>
              <a:rPr lang="en" dirty="0">
                <a:solidFill>
                  <a:srgbClr val="323F4F"/>
                </a:solidFill>
              </a:rPr>
              <a:t>LPACs are responsible for making and documenting TELPAS participation decisions.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endParaRPr sz="1200" b="1" dirty="0">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39e81e8e15_3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339e81e8e15_3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12</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b="1" dirty="0">
              <a:solidFill>
                <a:schemeClr val="dk1"/>
              </a:solidFill>
            </a:endParaRPr>
          </a:p>
          <a:p>
            <a:pPr marL="0" lvl="0" indent="0" algn="l" rtl="0">
              <a:spcBef>
                <a:spcPts val="0"/>
              </a:spcBef>
              <a:spcAft>
                <a:spcPts val="0"/>
              </a:spcAft>
              <a:buClr>
                <a:schemeClr val="dk1"/>
              </a:buClr>
              <a:buSzPts val="1400"/>
              <a:buFont typeface="Arial"/>
              <a:buNone/>
            </a:pPr>
            <a:r>
              <a:rPr lang="en" sz="1200" dirty="0">
                <a:solidFill>
                  <a:schemeClr val="dk1"/>
                </a:solidFill>
              </a:rPr>
              <a:t>Please visit the LPAC Decision-Making Resources located at the following link:</a:t>
            </a:r>
            <a:endParaRPr sz="12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r>
              <a:rPr lang="en" sz="1200" u="sng" dirty="0">
                <a:solidFill>
                  <a:schemeClr val="hlink"/>
                </a:solidFill>
                <a:hlinkClick r:id="rId3"/>
              </a:rPr>
              <a:t>https://tea.texas.gov/student-assessment/testing/student-assessment-overview/accommodation-resources/language-proficiency-assessment-committee-resources</a:t>
            </a:r>
            <a:r>
              <a:rPr lang="en" sz="1200" dirty="0">
                <a:solidFill>
                  <a:schemeClr val="dk1"/>
                </a:solidFill>
              </a:rPr>
              <a:t> </a:t>
            </a:r>
            <a:endParaRPr sz="1200" b="1" dirty="0">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39e81e8e15_3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39e81e8e15_3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13</a:t>
            </a:r>
            <a:endParaRPr sz="12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For more information please read the Guidance Related to ARD Committee and LPAC Collaboration located at the following link: </a:t>
            </a:r>
            <a:r>
              <a:rPr lang="en" sz="1200" u="sng" dirty="0">
                <a:solidFill>
                  <a:schemeClr val="hlink"/>
                </a:solidFill>
                <a:hlinkClick r:id="rId3"/>
              </a:rPr>
              <a:t>https://tea.texas.gov/academics/special-student-populations/special-education/programs-and-services/state-guidance/guidance-related-to-ard-committee-and-lpac-collaboration</a:t>
            </a:r>
            <a:r>
              <a:rPr lang="en" sz="1200" dirty="0">
                <a:solidFill>
                  <a:schemeClr val="dk1"/>
                </a:solidFill>
              </a:rPr>
              <a:t>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339e81e8e15_3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339e81e8e15_3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14</a:t>
            </a:r>
            <a:endParaRPr sz="1200" b="1" dirty="0">
              <a:solidFill>
                <a:schemeClr val="dk1"/>
              </a:solidFill>
            </a:endParaRPr>
          </a:p>
          <a:p>
            <a:pPr marL="0" lvl="0" indent="0" algn="l" rtl="0">
              <a:spcBef>
                <a:spcPts val="0"/>
              </a:spcBef>
              <a:spcAft>
                <a:spcPts val="0"/>
              </a:spcAft>
              <a:buNone/>
            </a:pPr>
            <a:r>
              <a:rPr lang="en" sz="1200" dirty="0">
                <a:solidFill>
                  <a:schemeClr val="dk1"/>
                </a:solidFill>
              </a:rPr>
              <a:t>A student should be designated as eligible for a special paper administration of an online assessment only if a required accommodation documented in the student’s individualized education program (IEP), individual accommodation plan (IAP), or section 504 plan paperwork cannot be delivered in an online format. Careful consideration should be given to whether the paper mode offers the supports necessary to allow the student to successfully demonstrate his or her understanding of the assessed content. If the student has previous experience receiving instruction or taking assessments online (e.g., STAAR Interim Assessments), it may be more appropriate to maintain consistency by providing the student with an online administration.</a:t>
            </a:r>
            <a:endParaRPr sz="1200"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For more information please visit the Accommodation Resources webpage:</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 sz="1200" u="sng" dirty="0">
                <a:solidFill>
                  <a:schemeClr val="hlink"/>
                </a:solidFill>
                <a:hlinkClick r:id="rId3"/>
              </a:rPr>
              <a:t>https://tea.texas.gov/student-assessment/testing/student-assessment-overview/accommodation-resources</a:t>
            </a:r>
            <a:r>
              <a:rPr lang="en" sz="1200" dirty="0">
                <a:solidFill>
                  <a:schemeClr val="dk1"/>
                </a:solidFill>
              </a:rPr>
              <a:t>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339e81e8e15_3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339e81e8e15_3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15</a:t>
            </a:r>
            <a:endParaRPr sz="1200" b="1" dirty="0">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39e81e8e15_3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339e81e8e15_3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16</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dirty="0">
              <a:solidFill>
                <a:schemeClr val="dk1"/>
              </a:solidFill>
            </a:endParaRPr>
          </a:p>
          <a:p>
            <a:pPr marL="0" lvl="0" indent="0" algn="l" rtl="0">
              <a:spcBef>
                <a:spcPts val="0"/>
              </a:spcBef>
              <a:spcAft>
                <a:spcPts val="0"/>
              </a:spcAft>
              <a:buClr>
                <a:schemeClr val="dk1"/>
              </a:buClr>
              <a:buSzPts val="1400"/>
              <a:buFont typeface="Arial"/>
              <a:buNone/>
            </a:pPr>
            <a:r>
              <a:rPr lang="en" sz="1200" dirty="0">
                <a:solidFill>
                  <a:schemeClr val="dk1"/>
                </a:solidFill>
              </a:rPr>
              <a:t>The LPAC end-of-year review may include:</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Benchmarks</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Classroom Tests</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State Criterion-Referenced Test Data </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Norm-referenced English and Spanish (when applicable) Standardized Achievement Test Data</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Oral Language/English Language Proficiency Test Data</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TELPAS, Primary Reading Assessments, etc.</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Passing grades in all subjects and courses taken</a:t>
            </a:r>
            <a:endParaRPr sz="1200" dirty="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dirty="0">
                <a:solidFill>
                  <a:schemeClr val="dk1"/>
                </a:solidFill>
              </a:rPr>
              <a:t>Any input that will give a well-rounded picture of the student’s growth and progress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339e81e8e15_3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339e81e8e15_3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17</a:t>
            </a:r>
            <a:endParaRPr sz="1200" b="1" dirty="0">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351ace2af0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351ace2af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18</a:t>
            </a:r>
            <a:endParaRPr sz="1200" b="1" dirty="0">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339e81e8e15_3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339e81e8e15_3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19</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b="1" dirty="0">
              <a:solidFill>
                <a:schemeClr val="dk1"/>
              </a:solidFill>
            </a:endParaRPr>
          </a:p>
          <a:p>
            <a:pPr marL="0" lvl="0" indent="0" algn="l" rtl="0">
              <a:lnSpc>
                <a:spcPct val="114000"/>
              </a:lnSpc>
              <a:spcBef>
                <a:spcPts val="0"/>
              </a:spcBef>
              <a:spcAft>
                <a:spcPts val="0"/>
              </a:spcAft>
              <a:buClr>
                <a:schemeClr val="dk1"/>
              </a:buClr>
              <a:buSzPts val="1000"/>
              <a:buFont typeface="Arial"/>
              <a:buNone/>
            </a:pPr>
            <a:r>
              <a:rPr lang="en" sz="1000" dirty="0">
                <a:solidFill>
                  <a:schemeClr val="dk1"/>
                </a:solidFill>
              </a:rPr>
              <a:t>See the </a:t>
            </a:r>
            <a:r>
              <a:rPr lang="en" sz="1000" i="1" dirty="0">
                <a:solidFill>
                  <a:schemeClr val="dk1"/>
                </a:solidFill>
              </a:rPr>
              <a:t>Emergent Bilingual Reclassification Rubric </a:t>
            </a:r>
            <a:r>
              <a:rPr lang="en" sz="1000" dirty="0">
                <a:solidFill>
                  <a:schemeClr val="dk1"/>
                </a:solidFill>
              </a:rPr>
              <a:t>and </a:t>
            </a:r>
            <a:r>
              <a:rPr lang="en" sz="1000" i="1" dirty="0">
                <a:solidFill>
                  <a:schemeClr val="dk1"/>
                </a:solidFill>
              </a:rPr>
              <a:t>Emergent Bilingual Reclassification Rubric – Alternate </a:t>
            </a:r>
            <a:r>
              <a:rPr lang="en" sz="1000" dirty="0">
                <a:solidFill>
                  <a:schemeClr val="dk1"/>
                </a:solidFill>
              </a:rPr>
              <a:t>on the TEA Bilingual/ESL Programs webpage: </a:t>
            </a:r>
            <a:r>
              <a:rPr lang="en" sz="1000" u="sng" dirty="0">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https://tea.texas.gov/academics/special-student-populations/bilingual-esl-education</a:t>
            </a:r>
            <a:r>
              <a:rPr lang="en" sz="1000" dirty="0">
                <a:solidFill>
                  <a:schemeClr val="dk1"/>
                </a:solidFill>
                <a:latin typeface="Calibri"/>
                <a:ea typeface="Calibri"/>
                <a:cs typeface="Calibri"/>
                <a:sym typeface="Calibri"/>
              </a:rPr>
              <a:t>. </a:t>
            </a:r>
            <a:endParaRPr sz="1000" u="sng" dirty="0">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endParaRPr>
          </a:p>
          <a:p>
            <a:pPr marL="0" lvl="0" indent="0" algn="l" rtl="0">
              <a:lnSpc>
                <a:spcPct val="114000"/>
              </a:lnSpc>
              <a:spcBef>
                <a:spcPts val="0"/>
              </a:spcBef>
              <a:spcAft>
                <a:spcPts val="0"/>
              </a:spcAft>
              <a:buClr>
                <a:schemeClr val="dk1"/>
              </a:buClr>
              <a:buSzPts val="1400"/>
              <a:buFont typeface="Arial"/>
              <a:buNone/>
            </a:pPr>
            <a:endParaRPr sz="1000" u="sng" dirty="0">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endParaRPr>
          </a:p>
          <a:p>
            <a:pPr marL="0" lvl="0" indent="0" algn="l" rtl="0">
              <a:spcBef>
                <a:spcPts val="0"/>
              </a:spcBef>
              <a:spcAft>
                <a:spcPts val="0"/>
              </a:spcAft>
              <a:buClr>
                <a:schemeClr val="dk1"/>
              </a:buClr>
              <a:buSzPts val="1400"/>
              <a:buFont typeface="Arial"/>
              <a:buNone/>
            </a:pPr>
            <a:endParaRPr sz="1000" b="1" dirty="0">
              <a:solidFill>
                <a:schemeClr val="dk1"/>
              </a:solidFill>
            </a:endParaRPr>
          </a:p>
          <a:p>
            <a:pPr marL="0" lvl="0" indent="0" algn="l" rtl="0">
              <a:spcBef>
                <a:spcPts val="0"/>
              </a:spcBef>
              <a:spcAft>
                <a:spcPts val="0"/>
              </a:spcAft>
              <a:buClr>
                <a:schemeClr val="dk1"/>
              </a:buClr>
              <a:buSzPts val="1400"/>
              <a:buFont typeface="Arial"/>
              <a:buNone/>
            </a:pPr>
            <a:r>
              <a:rPr lang="en" sz="1000" dirty="0">
                <a:solidFill>
                  <a:schemeClr val="dk1"/>
                </a:solidFill>
              </a:rPr>
              <a:t>These rubrics are NOT suggested forms. They are </a:t>
            </a:r>
            <a:r>
              <a:rPr lang="en" sz="1000" b="1" dirty="0">
                <a:solidFill>
                  <a:schemeClr val="dk1"/>
                </a:solidFill>
              </a:rPr>
              <a:t>required</a:t>
            </a:r>
            <a:r>
              <a:rPr lang="en" sz="1000" dirty="0">
                <a:solidFill>
                  <a:schemeClr val="dk1"/>
                </a:solidFill>
              </a:rPr>
              <a:t> forms that must be used without modification and must be retained in the student’s records.</a:t>
            </a:r>
            <a:endParaRPr sz="1000" dirty="0">
              <a:solidFill>
                <a:schemeClr val="dk1"/>
              </a:solidFill>
            </a:endParaRPr>
          </a:p>
          <a:p>
            <a:pPr marL="0" lvl="0" indent="0" algn="l" rtl="0">
              <a:spcBef>
                <a:spcPts val="0"/>
              </a:spcBef>
              <a:spcAft>
                <a:spcPts val="0"/>
              </a:spcAft>
              <a:buClr>
                <a:schemeClr val="dk1"/>
              </a:buClr>
              <a:buSzPts val="1400"/>
              <a:buFont typeface="Arial"/>
              <a:buNone/>
            </a:pPr>
            <a:endParaRPr sz="1000" dirty="0">
              <a:solidFill>
                <a:schemeClr val="dk1"/>
              </a:solidFill>
            </a:endParaRPr>
          </a:p>
          <a:p>
            <a:pPr marL="0" lvl="0" indent="0" algn="l" rtl="0">
              <a:spcBef>
                <a:spcPts val="0"/>
              </a:spcBef>
              <a:spcAft>
                <a:spcPts val="0"/>
              </a:spcAft>
              <a:buClr>
                <a:schemeClr val="dk1"/>
              </a:buClr>
              <a:buSzPts val="1400"/>
              <a:buFont typeface="Arial"/>
              <a:buNone/>
            </a:pPr>
            <a:r>
              <a:rPr lang="en" sz="1000" u="sng" dirty="0">
                <a:solidFill>
                  <a:schemeClr val="hlink"/>
                </a:solidFill>
                <a:hlinkClick r:id="rId4"/>
              </a:rPr>
              <a:t>Emergent Bilingual Reclassification Rubric - Subjective</a:t>
            </a:r>
            <a:endParaRPr sz="1000" dirty="0">
              <a:solidFill>
                <a:schemeClr val="dk1"/>
              </a:solidFill>
            </a:endParaRPr>
          </a:p>
          <a:p>
            <a:pPr marL="0" lvl="0" indent="0" algn="l" rtl="0">
              <a:spcBef>
                <a:spcPts val="0"/>
              </a:spcBef>
              <a:spcAft>
                <a:spcPts val="0"/>
              </a:spcAft>
              <a:buClr>
                <a:schemeClr val="dk1"/>
              </a:buClr>
              <a:buSzPts val="1400"/>
              <a:buFont typeface="Arial"/>
              <a:buNone/>
            </a:pPr>
            <a:endParaRPr sz="1000" dirty="0">
              <a:solidFill>
                <a:schemeClr val="dk1"/>
              </a:solidFill>
            </a:endParaRPr>
          </a:p>
          <a:p>
            <a:pPr marL="0" lvl="0" indent="0" algn="l" rtl="0">
              <a:spcBef>
                <a:spcPts val="0"/>
              </a:spcBef>
              <a:spcAft>
                <a:spcPts val="0"/>
              </a:spcAft>
              <a:buClr>
                <a:schemeClr val="dk1"/>
              </a:buClr>
              <a:buSzPts val="1400"/>
              <a:buFont typeface="Arial"/>
              <a:buNone/>
            </a:pPr>
            <a:r>
              <a:rPr lang="en" sz="1000" u="sng" dirty="0">
                <a:solidFill>
                  <a:schemeClr val="hlink"/>
                </a:solidFill>
                <a:hlinkClick r:id="rId5"/>
              </a:rPr>
              <a:t>Emergent Bilingual Reclassification Rubric - Alternate</a:t>
            </a:r>
            <a:endParaRPr sz="1000" dirty="0">
              <a:solidFill>
                <a:schemeClr val="dk1"/>
              </a:solidFill>
            </a:endParaRPr>
          </a:p>
          <a:p>
            <a:pPr marL="0" lvl="0" indent="0" algn="l" rtl="0">
              <a:spcBef>
                <a:spcPts val="0"/>
              </a:spcBef>
              <a:spcAft>
                <a:spcPts val="0"/>
              </a:spcAft>
              <a:buClr>
                <a:schemeClr val="dk1"/>
              </a:buClr>
              <a:buSzPts val="1400"/>
              <a:buFont typeface="Arial"/>
              <a:buNone/>
            </a:pPr>
            <a:endParaRPr sz="1000"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192352430d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192352430d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2</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339e81e8e15_3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339e81e8e15_3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20</a:t>
            </a:r>
            <a:endParaRPr sz="12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This is NOT a suggested form. This is a </a:t>
            </a:r>
            <a:r>
              <a:rPr lang="en" sz="1200" b="1" dirty="0">
                <a:solidFill>
                  <a:schemeClr val="dk1"/>
                </a:solidFill>
              </a:rPr>
              <a:t>required</a:t>
            </a:r>
            <a:r>
              <a:rPr lang="en" sz="1200" dirty="0">
                <a:solidFill>
                  <a:schemeClr val="dk1"/>
                </a:solidFill>
              </a:rPr>
              <a:t> form that must be used, and not modified, and must be retained in the student’s records.</a:t>
            </a:r>
            <a:endParaRPr sz="1200" b="1" dirty="0">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339e81e8e15_3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339e81e8e15_3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21</a:t>
            </a:r>
            <a:endParaRPr sz="1200" b="1" dirty="0">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339e81e8e15_3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339e81e8e15_3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22</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b="1" dirty="0">
              <a:solidFill>
                <a:schemeClr val="dk1"/>
              </a:solidFill>
            </a:endParaRPr>
          </a:p>
          <a:p>
            <a:pPr marL="0" lvl="0" indent="0" algn="l" rtl="0">
              <a:spcBef>
                <a:spcPts val="0"/>
              </a:spcBef>
              <a:spcAft>
                <a:spcPts val="0"/>
              </a:spcAft>
              <a:buClr>
                <a:schemeClr val="dk1"/>
              </a:buClr>
              <a:buSzPts val="1200"/>
              <a:buFont typeface="Arial"/>
              <a:buNone/>
            </a:pPr>
            <a:r>
              <a:rPr lang="en" sz="1200" dirty="0">
                <a:solidFill>
                  <a:schemeClr val="dk1"/>
                </a:solidFill>
              </a:rPr>
              <a:t>The school district shall give </a:t>
            </a:r>
            <a:r>
              <a:rPr lang="en" sz="1200" b="1" dirty="0">
                <a:solidFill>
                  <a:schemeClr val="dk1"/>
                </a:solidFill>
              </a:rPr>
              <a:t>written notification </a:t>
            </a:r>
            <a:r>
              <a:rPr lang="en" sz="1200" dirty="0">
                <a:solidFill>
                  <a:schemeClr val="dk1"/>
                </a:solidFill>
              </a:rPr>
              <a:t>to the student's parent or guardian of the student's reclassification as English proficient and his or her exit from the bilingual education or ESL program and acquire written approval as required under the Texas Education Code, §29.056(a).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339e81e8e15_3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339e81e8e15_3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23</a:t>
            </a:r>
            <a:endParaRPr sz="1200" b="1" dirty="0">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339e81e8e15_3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339e81e8e15_3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24</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b="1" dirty="0">
              <a:solidFill>
                <a:schemeClr val="dk1"/>
              </a:solidFill>
            </a:endParaRPr>
          </a:p>
          <a:p>
            <a:pPr marL="0" lvl="0" indent="0" algn="l" rtl="0">
              <a:spcBef>
                <a:spcPts val="0"/>
              </a:spcBef>
              <a:spcAft>
                <a:spcPts val="0"/>
              </a:spcAft>
              <a:buClr>
                <a:schemeClr val="dk1"/>
              </a:buClr>
              <a:buSzPts val="1200"/>
              <a:buFont typeface="Arial"/>
              <a:buNone/>
            </a:pPr>
            <a:r>
              <a:rPr lang="en" sz="1200" dirty="0">
                <a:solidFill>
                  <a:schemeClr val="dk1"/>
                </a:solidFill>
              </a:rPr>
              <a:t>For more information please read the Guidance Related to ARD Committee and LPAC Collaboration located at the following link: https://tea.texas.gov/academics/special-student-populations/special-education/programs-and-services/state-guidance/guidance-related-to-ard-committee-and-lpac-collaboration.</a:t>
            </a:r>
            <a:endParaRPr sz="1200" b="1" dirty="0">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339e81e8e15_3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339e81e8e15_3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25</a:t>
            </a:r>
            <a:endParaRPr sz="1200" b="1" dirty="0">
              <a:solidFill>
                <a:schemeClr val="dk1"/>
              </a:solidFill>
            </a:endParaRPr>
          </a:p>
          <a:p>
            <a:pPr marL="0" lvl="0" indent="0" algn="l" rtl="0">
              <a:spcBef>
                <a:spcPts val="0"/>
              </a:spcBef>
              <a:spcAft>
                <a:spcPts val="0"/>
              </a:spcAft>
              <a:buClr>
                <a:schemeClr val="dk1"/>
              </a:buClr>
              <a:buSzPts val="1400"/>
              <a:buFont typeface="Arial"/>
              <a:buNone/>
            </a:pPr>
            <a:endParaRPr sz="1200" b="1" dirty="0">
              <a:solidFill>
                <a:schemeClr val="dk1"/>
              </a:solidFill>
            </a:endParaRPr>
          </a:p>
          <a:p>
            <a:pPr marL="0" lvl="0" indent="0" algn="l" rtl="0">
              <a:spcBef>
                <a:spcPts val="0"/>
              </a:spcBef>
              <a:spcAft>
                <a:spcPts val="0"/>
              </a:spcAft>
              <a:buClr>
                <a:schemeClr val="dk1"/>
              </a:buClr>
              <a:buSzPts val="1400"/>
              <a:buFont typeface="Arial"/>
              <a:buNone/>
            </a:pPr>
            <a:r>
              <a:rPr lang="en" sz="1200" dirty="0">
                <a:solidFill>
                  <a:schemeClr val="dk1"/>
                </a:solidFill>
              </a:rPr>
              <a:t>Please review the Steps to the Individualized Reclassification Process for a Student with a Significant Cognitive Disability: Section 3</a:t>
            </a:r>
            <a:endParaRPr sz="1200" dirty="0">
              <a:solidFill>
                <a:schemeClr val="dk1"/>
              </a:solidFill>
              <a:latin typeface="Calibri"/>
              <a:ea typeface="Calibri"/>
              <a:cs typeface="Calibri"/>
              <a:sym typeface="Calibri"/>
            </a:endParaRPr>
          </a:p>
          <a:p>
            <a:pPr marL="0" lvl="0" indent="0" algn="l" rtl="0">
              <a:lnSpc>
                <a:spcPct val="114000"/>
              </a:lnSpc>
              <a:spcBef>
                <a:spcPts val="0"/>
              </a:spcBef>
              <a:spcAft>
                <a:spcPts val="0"/>
              </a:spcAft>
              <a:buClr>
                <a:schemeClr val="dk1"/>
              </a:buClr>
              <a:buSzPts val="1400"/>
              <a:buFont typeface="Arial"/>
              <a:buNone/>
            </a:pPr>
            <a:r>
              <a:rPr lang="en" sz="1000" u="sng" dirty="0">
                <a:solidFill>
                  <a:schemeClr val="hlink"/>
                </a:solidFill>
                <a:hlinkClick r:id="rId3"/>
              </a:rPr>
              <a:t>https://tea.texas.gov/sites/default/files/LPAC%20ARD%20Collaboration%20Guidance%20and%20Process%20for%20Reclassification.pdf</a:t>
            </a:r>
            <a:r>
              <a:rPr lang="en" sz="1000" dirty="0">
                <a:solidFill>
                  <a:schemeClr val="dk1"/>
                </a:solidFill>
              </a:rPr>
              <a:t> </a:t>
            </a:r>
            <a:endParaRPr sz="1200" b="1" dirty="0">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339e81e8e15_3_1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339e81e8e15_3_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26</a:t>
            </a:r>
            <a:endParaRPr sz="12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You can find the emergent bilingual Reclassification Chart on TEAs Bilingual/ESL webpage:</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 sz="1200" u="sng" dirty="0">
                <a:solidFill>
                  <a:schemeClr val="hlink"/>
                </a:solidFill>
                <a:hlinkClick r:id="rId3"/>
              </a:rPr>
              <a:t>https://tea.texas.gov/academics/special-student-populations/bilingual-esl-education</a:t>
            </a:r>
            <a:r>
              <a:rPr lang="en" sz="1200" dirty="0">
                <a:solidFill>
                  <a:schemeClr val="dk1"/>
                </a:solidFill>
              </a:rPr>
              <a:t>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endParaRPr>
          </a:p>
          <a:p>
            <a:pPr marL="0" lvl="0" indent="0" algn="l" rtl="0">
              <a:lnSpc>
                <a:spcPct val="114000"/>
              </a:lnSpc>
              <a:spcBef>
                <a:spcPts val="0"/>
              </a:spcBef>
              <a:spcAft>
                <a:spcPts val="0"/>
              </a:spcAft>
              <a:buNone/>
            </a:pPr>
            <a:endParaRPr sz="1200" b="1" dirty="0">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339e81e8e15_3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339e81e8e15_3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27</a:t>
            </a:r>
            <a:endParaRPr sz="1200" b="1"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Emphasize that the LPAC determines student reclassification; the parents or guardians provide permission for program exit. Reclassification does not always equate with program exit. For example, for students participating in a dual language program, one-way or two-way, continued program participation after reclassification is a foundational expectation of the program model.</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According to TAC 89.1220 (m), a school district may </a:t>
            </a:r>
            <a:r>
              <a:rPr lang="en" sz="1200" b="1" dirty="0">
                <a:solidFill>
                  <a:schemeClr val="dk1"/>
                </a:solidFill>
              </a:rPr>
              <a:t>place or exit </a:t>
            </a:r>
            <a:r>
              <a:rPr lang="en" sz="1200" dirty="0">
                <a:solidFill>
                  <a:schemeClr val="dk1"/>
                </a:solidFill>
              </a:rPr>
              <a:t>a student in a program without written approval of the student's parent if:</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(1) the student is 18 years of age or has had the disabilities of minority removed;</a:t>
            </a:r>
            <a:endParaRPr sz="1200" dirty="0">
              <a:solidFill>
                <a:schemeClr val="dk1"/>
              </a:solidFill>
              <a:latin typeface="Calibri"/>
              <a:ea typeface="Calibri"/>
              <a:cs typeface="Calibri"/>
              <a:sym typeface="Calibri"/>
            </a:endParaRPr>
          </a:p>
          <a:p>
            <a:pPr marL="168275" lvl="0" indent="-168275" algn="l" rtl="0">
              <a:spcBef>
                <a:spcPts val="600"/>
              </a:spcBef>
              <a:spcAft>
                <a:spcPts val="0"/>
              </a:spcAft>
              <a:buNone/>
            </a:pPr>
            <a:r>
              <a:rPr lang="en" sz="1200" dirty="0">
                <a:solidFill>
                  <a:schemeClr val="dk1"/>
                </a:solidFill>
              </a:rPr>
              <a:t>(2) the parent provides approval through a phone conversation or e-mail that is documented in writing and retained; or</a:t>
            </a:r>
            <a:endParaRPr sz="1200" dirty="0">
              <a:solidFill>
                <a:schemeClr val="dk1"/>
              </a:solidFill>
              <a:latin typeface="Calibri"/>
              <a:ea typeface="Calibri"/>
              <a:cs typeface="Calibri"/>
              <a:sym typeface="Calibri"/>
            </a:endParaRPr>
          </a:p>
          <a:p>
            <a:pPr marL="168275" lvl="0" indent="-168275" algn="l" rtl="0">
              <a:spcBef>
                <a:spcPts val="600"/>
              </a:spcBef>
              <a:spcAft>
                <a:spcPts val="0"/>
              </a:spcAft>
              <a:buNone/>
            </a:pPr>
            <a:r>
              <a:rPr lang="en" sz="1200" dirty="0">
                <a:solidFill>
                  <a:schemeClr val="dk1"/>
                </a:solidFill>
              </a:rPr>
              <a:t>(3) an adult who the school district recognizes as standing in parental relation to the student provides written approval. This may include a foster parent or employee of a state or local governmental agency with temporary possession or control of the student. </a:t>
            </a:r>
            <a:endParaRPr sz="1200" dirty="0">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339e81e8e15_3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339e81e8e15_3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chemeClr val="dk1"/>
                </a:solidFill>
              </a:rPr>
              <a:t>Slide 28</a:t>
            </a:r>
            <a:endParaRPr sz="12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b="1" u="sng" dirty="0">
                <a:solidFill>
                  <a:schemeClr val="hlink"/>
                </a:solidFill>
                <a:hlinkClick r:id="rId3"/>
              </a:rPr>
              <a:t>Code Guide </a:t>
            </a:r>
            <a:endParaRPr sz="1200" b="1" dirty="0">
              <a:solidFill>
                <a:schemeClr val="dk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34b2a004f4e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34b2a004f4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9e81e8e15_3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9e81e8e15_3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3</a:t>
            </a:r>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9e4fa167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9e4fa167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4</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39e81e8e15_3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39e81e8e15_3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5</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39e81e8e15_3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39e81e8e15_3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6</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The students’ teachers should be aware of which students have a parental denial of program services.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The LPAC should continue to communicate with the students’ parents or guardians throughout the school year, providing updates on the students’ progress.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39e81e8e15_3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339e81e8e15_3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7</a:t>
            </a:r>
            <a:endParaRPr sz="1200" b="1">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are responsible for following administrative procedures in the guide, making decisions on an individual student basis, working as a committee to make decisions, and maintaining the required documentation.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must coordinate with subject-area teachers. Providing unfamiliar accommodations may hinder rather than help a student.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Designated support decisions should be made as close as possible to the assessment to account for the student’s progress in acquiring the English language.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Designated supports do not impede students from reclassification.</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rPr>
              <a:t>https://tea.texas.gov/student-assessment/testing/student-assessment-overview/accommodation-resources/language-proficiency-assessment-committee-resources.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4a288288f6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4a288288f6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8</a:t>
            </a:r>
            <a:endParaRPr sz="1200" b="1"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LPACs are responsible for following administrative procedures in the guide, making decisions on an individual student basis, working as a committee to make decisions, and maintaining the required documentation.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LPACs must coordinate with subject-area teachers. Providing unfamiliar accommodations may hinder rather than help a student.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Designated support decisions should be made as close as possible to the assessment to account for the student’s progress in acquiring the English language.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LPACs </a:t>
            </a:r>
            <a:r>
              <a:rPr lang="en" sz="1200" b="1" dirty="0">
                <a:solidFill>
                  <a:schemeClr val="dk1"/>
                </a:solidFill>
              </a:rPr>
              <a:t>may </a:t>
            </a:r>
            <a:r>
              <a:rPr lang="en" sz="1200" dirty="0">
                <a:solidFill>
                  <a:schemeClr val="dk1"/>
                </a:solidFill>
              </a:rPr>
              <a:t>recommend designated supports, special assessment considerations, or accountability provisions for an emergent bilingual whose parents or guardians have denied bilingual or ESL services.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Please visit the LPAC Decision-Making Resources located at the following link:</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 sz="1200" dirty="0">
                <a:solidFill>
                  <a:schemeClr val="dk1"/>
                </a:solidFill>
              </a:rPr>
              <a:t>https://tea.texas.gov/student-assessment/testing/student-assessment-overview/accommodation-resources/language-proficiency-assessment-committee-resources.</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39e81e8e15_3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339e81e8e15_3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dirty="0">
                <a:solidFill>
                  <a:schemeClr val="dk1"/>
                </a:solidFill>
              </a:rPr>
              <a:t>Slide 9</a:t>
            </a:r>
            <a:endParaRPr sz="12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r>
              <a:rPr lang="en" sz="1200" dirty="0">
                <a:solidFill>
                  <a:schemeClr val="dk1"/>
                </a:solidFill>
              </a:rPr>
              <a:t>Please visit the LPAC Decision-Making Resources located at the following link:</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 sz="1200" dirty="0">
                <a:solidFill>
                  <a:schemeClr val="dk1"/>
                </a:solidFill>
              </a:rPr>
              <a:t>https://tea.texas.gov/student-assessment/testing/student-assessment-overview/accommodation-resources/language-proficiency-assessment-committee-resources</a:t>
            </a:r>
            <a:endParaRPr sz="1200" dirty="0">
              <a:solidFill>
                <a:schemeClr val="dk1"/>
              </a:solidFill>
              <a:latin typeface="Calibri"/>
              <a:ea typeface="Calibri"/>
              <a:cs typeface="Calibri"/>
              <a:sym typeface="Calibri"/>
            </a:endParaRPr>
          </a:p>
          <a:p>
            <a:pPr marL="0" lvl="0" indent="0" algn="l" rtl="0">
              <a:spcBef>
                <a:spcPts val="626"/>
              </a:spcBef>
              <a:spcAft>
                <a:spcPts val="0"/>
              </a:spcAft>
              <a:buNone/>
            </a:pPr>
            <a:endParaRPr sz="1200"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 sz="1200" dirty="0">
                <a:solidFill>
                  <a:schemeClr val="dk1"/>
                </a:solidFill>
              </a:rPr>
              <a:t>See the Emergent Bilingual Reclassification Criteria Chart for information on designated supports that prevent reclassification, located on the TEA Bilingual/ESL Programs webpage: </a:t>
            </a:r>
            <a:r>
              <a:rPr lang="en" sz="1200" u="sng" dirty="0">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https://tea.texas.gov/academics/special-student-populations/bilingual-esl-education</a:t>
            </a:r>
            <a:r>
              <a:rPr lang="en" sz="1200" dirty="0">
                <a:solidFill>
                  <a:schemeClr val="dk1"/>
                </a:solidFill>
                <a:latin typeface="Calibri"/>
                <a:ea typeface="Calibri"/>
                <a:cs typeface="Calibri"/>
                <a:sym typeface="Calibri"/>
              </a:rPr>
              <a:t>.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tea.texas.gov/Student_Testing_and_Accountability/Testing/Texas_English_Language_Proficiency_Assessment_System_(TELPAS)/TELPAS_Alternat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tea.texas.gov/accommodations/" TargetMode="External"/><Relationship Id="rId4" Type="http://schemas.openxmlformats.org/officeDocument/2006/relationships/hyperlink" Target="https://tea.texas.gov/student-assessment/test-administration/lpac-educator-guide.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copyrights@tea.texas.gov"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hyperlink" Target="https://www.txel.org/media/0v3jdrds/subjective-teacher-evaluation-form.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hyperlink" Target="https://www.txel.org/media/0yuem344/alt-subjective-teacher-eval.pd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hyperlink" Target="https://www.txel.org/media/f0elc5oj/reclassification-criteria-chart.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titleiii.initiatives@esc20.info"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tea.texas.gov/student-assessment/staar-alternate-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55" name="Google Shape;55;p13"/>
          <p:cNvSpPr/>
          <p:nvPr/>
        </p:nvSpPr>
        <p:spPr>
          <a:xfrm>
            <a:off x="0" y="-28175"/>
            <a:ext cx="914395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6" name="Google Shape;56;p13"/>
          <p:cNvSpPr/>
          <p:nvPr/>
        </p:nvSpPr>
        <p:spPr>
          <a:xfrm>
            <a:off x="0" y="4546350"/>
            <a:ext cx="9144000"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57" name="Google Shape;57;p13"/>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58" name="Google Shape;58;p13"/>
          <p:cNvSpPr txBox="1"/>
          <p:nvPr/>
        </p:nvSpPr>
        <p:spPr>
          <a:xfrm>
            <a:off x="60018" y="4691884"/>
            <a:ext cx="3562500" cy="34552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59" name="Google Shape;59;p13"/>
          <p:cNvSpPr/>
          <p:nvPr/>
        </p:nvSpPr>
        <p:spPr>
          <a:xfrm>
            <a:off x="1625525" y="3229475"/>
            <a:ext cx="5926200" cy="878100"/>
          </a:xfrm>
          <a:prstGeom prst="round2DiagRect">
            <a:avLst>
              <a:gd name="adj1" fmla="val 16667"/>
              <a:gd name="adj2" fmla="val 0"/>
            </a:avLst>
          </a:prstGeom>
          <a:noFill/>
          <a:ln w="19050" cap="flat" cmpd="sng">
            <a:solidFill>
              <a:srgbClr val="13858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3200">
              <a:solidFill>
                <a:srgbClr val="000000"/>
              </a:solidFill>
            </a:endParaRPr>
          </a:p>
        </p:txBody>
      </p:sp>
      <p:sp>
        <p:nvSpPr>
          <p:cNvPr id="60" name="Google Shape;60;p13"/>
          <p:cNvSpPr txBox="1"/>
          <p:nvPr/>
        </p:nvSpPr>
        <p:spPr>
          <a:xfrm>
            <a:off x="1617575" y="3350225"/>
            <a:ext cx="5908800" cy="636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3200" b="1" dirty="0">
                <a:latin typeface="Open Sans"/>
                <a:ea typeface="Open Sans"/>
                <a:cs typeface="Open Sans"/>
                <a:sym typeface="Open Sans"/>
              </a:rPr>
              <a:t>Review and Reclassification</a:t>
            </a:r>
            <a:endParaRPr sz="3200" b="1" dirty="0">
              <a:solidFill>
                <a:srgbClr val="000000"/>
              </a:solidFill>
              <a:latin typeface="Open Sans"/>
              <a:ea typeface="Open Sans"/>
              <a:cs typeface="Open Sans"/>
              <a:sym typeface="Open Sans"/>
            </a:endParaRPr>
          </a:p>
        </p:txBody>
      </p:sp>
      <p:pic>
        <p:nvPicPr>
          <p:cNvPr id="61" name="Google Shape;61;p13" title="LPAC Logo Updated.png"/>
          <p:cNvPicPr preferRelativeResize="0"/>
          <p:nvPr/>
        </p:nvPicPr>
        <p:blipFill>
          <a:blip r:embed="rId5">
            <a:alphaModFix/>
          </a:blip>
          <a:stretch>
            <a:fillRect/>
          </a:stretch>
        </p:blipFill>
        <p:spPr>
          <a:xfrm>
            <a:off x="1631775" y="1045297"/>
            <a:ext cx="5908800" cy="16798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3" name="Google Shape;99;p16">
            <a:extLst>
              <a:ext uri="{FF2B5EF4-FFF2-40B4-BE49-F238E27FC236}">
                <a16:creationId xmlns:a16="http://schemas.microsoft.com/office/drawing/2014/main" id="{F504CC0E-7065-DF9D-64F5-80061DD2D280}"/>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 name="Google Shape;166;p21">
            <a:extLst>
              <a:ext uri="{FF2B5EF4-FFF2-40B4-BE49-F238E27FC236}">
                <a16:creationId xmlns:a16="http://schemas.microsoft.com/office/drawing/2014/main" id="{AA994FC0-EBD7-4ECB-F9A1-5EEAD3BEA368}"/>
              </a:ext>
            </a:extLst>
          </p:cNvPr>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7" name="Google Shape;177;p22"/>
          <p:cNvSpPr/>
          <p:nvPr/>
        </p:nvSpPr>
        <p:spPr>
          <a:xfrm>
            <a:off x="-29850" y="4880875"/>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8" name="Google Shape;178;p22"/>
          <p:cNvSpPr txBox="1"/>
          <p:nvPr/>
        </p:nvSpPr>
        <p:spPr>
          <a:xfrm>
            <a:off x="716280" y="792480"/>
            <a:ext cx="8329120" cy="368117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All EB students, including students with parent denial for program participation, shall be given linguistic supports as appropriate to ensure they are developing proficiency in the English language and mastering grade level content for each grade through their educational experience. </a:t>
            </a:r>
            <a:endParaRPr sz="1900" dirty="0">
              <a:solidFill>
                <a:schemeClr val="dk1"/>
              </a:solidFill>
              <a:latin typeface="Open Sans"/>
              <a:ea typeface="Open Sans"/>
              <a:cs typeface="Open Sans"/>
              <a:sym typeface="Open Sans"/>
            </a:endParaRPr>
          </a:p>
          <a:p>
            <a:pPr marL="0" lvl="0" indent="0" algn="l" rtl="0">
              <a:lnSpc>
                <a:spcPct val="90000"/>
              </a:lnSpc>
              <a:spcBef>
                <a:spcPts val="1200"/>
              </a:spcBef>
              <a:spcAft>
                <a:spcPts val="0"/>
              </a:spcAft>
              <a:buNone/>
            </a:pPr>
            <a:r>
              <a:rPr lang="en" sz="1900" dirty="0">
                <a:solidFill>
                  <a:schemeClr val="dk1"/>
                </a:solidFill>
                <a:latin typeface="Open Sans"/>
                <a:ea typeface="Open Sans"/>
                <a:cs typeface="Open Sans"/>
                <a:sym typeface="Open Sans"/>
              </a:rPr>
              <a:t>LPAC members shall </a:t>
            </a:r>
            <a:endParaRPr sz="1900" dirty="0">
              <a:solidFill>
                <a:schemeClr val="dk1"/>
              </a:solidFill>
              <a:latin typeface="Open Sans"/>
              <a:ea typeface="Open Sans"/>
              <a:cs typeface="Open Sans"/>
              <a:sym typeface="Open Sans"/>
            </a:endParaRPr>
          </a:p>
          <a:p>
            <a:pPr marL="914400" lvl="0" indent="-349250" algn="l" rtl="0">
              <a:lnSpc>
                <a:spcPct val="90000"/>
              </a:lnSpc>
              <a:spcBef>
                <a:spcPts val="120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Monitor the academic progress of each student</a:t>
            </a:r>
            <a:endParaRPr sz="1800" dirty="0">
              <a:solidFill>
                <a:schemeClr val="dk1"/>
              </a:solidFill>
              <a:latin typeface="Open Sans"/>
              <a:ea typeface="Open Sans"/>
              <a:cs typeface="Open Sans"/>
              <a:sym typeface="Open Sans"/>
            </a:endParaRPr>
          </a:p>
          <a:p>
            <a:pPr marL="914400" lvl="0" indent="-349250" algn="l" rtl="0">
              <a:lnSpc>
                <a:spcPct val="90000"/>
              </a:lnSpc>
              <a:spcBef>
                <a:spcPts val="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Recommend linguistic accommodations for instruction and assessments during MOY</a:t>
            </a:r>
            <a:endParaRPr sz="1800" dirty="0">
              <a:solidFill>
                <a:schemeClr val="dk1"/>
              </a:solidFill>
              <a:latin typeface="Open Sans"/>
              <a:ea typeface="Open Sans"/>
              <a:cs typeface="Open Sans"/>
              <a:sym typeface="Open Sans"/>
            </a:endParaRPr>
          </a:p>
          <a:p>
            <a:pPr marL="914400" lvl="0" indent="-349250" algn="l" rtl="0">
              <a:lnSpc>
                <a:spcPct val="90000"/>
              </a:lnSpc>
              <a:spcBef>
                <a:spcPts val="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Determine if students meet reclassification criteria, and</a:t>
            </a:r>
            <a:endParaRPr sz="1800" dirty="0">
              <a:solidFill>
                <a:schemeClr val="dk1"/>
              </a:solidFill>
              <a:latin typeface="Open Sans"/>
              <a:ea typeface="Open Sans"/>
              <a:cs typeface="Open Sans"/>
              <a:sym typeface="Open Sans"/>
            </a:endParaRPr>
          </a:p>
          <a:p>
            <a:pPr marL="914400" lvl="0" indent="-349250" algn="l" rtl="0">
              <a:lnSpc>
                <a:spcPct val="90000"/>
              </a:lnSpc>
              <a:spcBef>
                <a:spcPts val="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Monitor students that have reclassified during year 1 and year 2</a:t>
            </a:r>
            <a:endParaRPr sz="1800" dirty="0">
              <a:solidFill>
                <a:schemeClr val="dk1"/>
              </a:solidFill>
              <a:latin typeface="Open Sans"/>
              <a:ea typeface="Open Sans"/>
              <a:cs typeface="Open Sans"/>
              <a:sym typeface="Open Sans"/>
            </a:endParaRPr>
          </a:p>
        </p:txBody>
      </p:sp>
      <p:sp>
        <p:nvSpPr>
          <p:cNvPr id="179" name="Google Shape;179;p22"/>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180" name="Google Shape;180;p22"/>
          <p:cNvSpPr txBox="1"/>
          <p:nvPr/>
        </p:nvSpPr>
        <p:spPr>
          <a:xfrm>
            <a:off x="-29926" y="66600"/>
            <a:ext cx="68405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81" name="Google Shape;181;p22"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82" name="Google Shape;182;p22"/>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83" name="Google Shape;183;p22"/>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10</a:t>
            </a:fld>
            <a:endParaRPr sz="900">
              <a:solidFill>
                <a:schemeClr val="lt1"/>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2" name="Google Shape;99;p16">
            <a:extLst>
              <a:ext uri="{FF2B5EF4-FFF2-40B4-BE49-F238E27FC236}">
                <a16:creationId xmlns:a16="http://schemas.microsoft.com/office/drawing/2014/main" id="{35736509-4320-C7D1-4754-818A2F9997D6}"/>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88" name="Google Shape;188;p23"/>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9" name="Google Shape;189;p23"/>
          <p:cNvSpPr txBox="1"/>
          <p:nvPr/>
        </p:nvSpPr>
        <p:spPr>
          <a:xfrm>
            <a:off x="-29926" y="44151"/>
            <a:ext cx="4885426"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dirty="0">
                <a:solidFill>
                  <a:schemeClr val="lt1"/>
                </a:solidFill>
                <a:latin typeface="Open Sans"/>
                <a:ea typeface="Open Sans"/>
                <a:cs typeface="Open Sans"/>
                <a:sym typeface="Open Sans"/>
              </a:rPr>
              <a:t>TELPAS Participation</a:t>
            </a:r>
            <a:endParaRPr sz="2300" b="1" dirty="0">
              <a:solidFill>
                <a:schemeClr val="lt1"/>
              </a:solidFill>
              <a:latin typeface="Open Sans"/>
              <a:ea typeface="Open Sans"/>
              <a:cs typeface="Open Sans"/>
              <a:sym typeface="Open Sans"/>
            </a:endParaRPr>
          </a:p>
        </p:txBody>
      </p:sp>
      <p:sp>
        <p:nvSpPr>
          <p:cNvPr id="190" name="Google Shape;190;p23"/>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1" name="Google Shape;191;p23"/>
          <p:cNvSpPr txBox="1"/>
          <p:nvPr/>
        </p:nvSpPr>
        <p:spPr>
          <a:xfrm>
            <a:off x="716280" y="792480"/>
            <a:ext cx="8348570" cy="3674870"/>
          </a:xfrm>
          <a:prstGeom prst="rect">
            <a:avLst/>
          </a:prstGeom>
          <a:noFill/>
          <a:ln>
            <a:noFill/>
          </a:ln>
        </p:spPr>
        <p:txBody>
          <a:bodyPr spcFirstLastPara="1" wrap="square" lIns="91425" tIns="91425" rIns="91425" bIns="91425" anchor="t" anchorCtr="0">
            <a:noAutofit/>
          </a:bodyPr>
          <a:lstStyle/>
          <a:p>
            <a:pPr marL="228600" lvl="0" indent="-2095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Texas English Language Proficiency Assessment System (TELPAS) and TELPAS Alternate:</a:t>
            </a:r>
            <a:endParaRPr sz="1900" dirty="0">
              <a:solidFill>
                <a:schemeClr val="dk1"/>
              </a:solidFill>
              <a:latin typeface="Open Sans"/>
              <a:ea typeface="Open Sans"/>
              <a:cs typeface="Open Sans"/>
              <a:sym typeface="Open Sans"/>
            </a:endParaRPr>
          </a:p>
          <a:p>
            <a:pPr marL="819150" lvl="1" indent="-342900" algn="l" rtl="0">
              <a:lnSpc>
                <a:spcPct val="90000"/>
              </a:lnSpc>
              <a:spcBef>
                <a:spcPts val="1200"/>
              </a:spcBef>
              <a:spcAft>
                <a:spcPts val="0"/>
              </a:spcAft>
              <a:buClr>
                <a:schemeClr val="dk1"/>
              </a:buClr>
              <a:buSzPts val="1900"/>
              <a:buFont typeface="Courier New" panose="02070309020205020404" pitchFamily="49" charset="0"/>
              <a:buChar char="o"/>
            </a:pPr>
            <a:r>
              <a:rPr lang="en" sz="1800" dirty="0">
                <a:solidFill>
                  <a:schemeClr val="dk1"/>
                </a:solidFill>
                <a:latin typeface="Open Sans"/>
                <a:ea typeface="Open Sans"/>
                <a:cs typeface="Open Sans"/>
                <a:sym typeface="Open Sans"/>
              </a:rPr>
              <a:t>Fulfill federal requirements for annually assessing English language proficiency of EB students in K-12</a:t>
            </a:r>
            <a:endParaRPr sz="1800" dirty="0">
              <a:solidFill>
                <a:schemeClr val="dk1"/>
              </a:solidFill>
              <a:latin typeface="Open Sans"/>
              <a:ea typeface="Open Sans"/>
              <a:cs typeface="Open Sans"/>
              <a:sym typeface="Open Sans"/>
            </a:endParaRPr>
          </a:p>
          <a:p>
            <a:pPr marL="819150" lvl="1" indent="-342900" algn="l" rtl="0">
              <a:lnSpc>
                <a:spcPct val="90000"/>
              </a:lnSpc>
              <a:spcBef>
                <a:spcPts val="1200"/>
              </a:spcBef>
              <a:spcAft>
                <a:spcPts val="0"/>
              </a:spcAft>
              <a:buClr>
                <a:schemeClr val="dk1"/>
              </a:buClr>
              <a:buSzPts val="1900"/>
              <a:buFont typeface="Courier New" panose="02070309020205020404" pitchFamily="49" charset="0"/>
              <a:buChar char="o"/>
            </a:pPr>
            <a:r>
              <a:rPr lang="en" sz="1800" dirty="0">
                <a:solidFill>
                  <a:schemeClr val="dk1"/>
                </a:solidFill>
                <a:latin typeface="Open Sans"/>
                <a:ea typeface="Open Sans"/>
                <a:cs typeface="Open Sans"/>
                <a:sym typeface="Open Sans"/>
              </a:rPr>
              <a:t>Assess language proficiency in listening, speaking, reading and writing</a:t>
            </a:r>
            <a:endParaRPr sz="1800" dirty="0">
              <a:solidFill>
                <a:schemeClr val="dk1"/>
              </a:solidFill>
              <a:latin typeface="Open Sans"/>
              <a:ea typeface="Open Sans"/>
              <a:cs typeface="Open Sans"/>
              <a:sym typeface="Open Sans"/>
            </a:endParaRPr>
          </a:p>
          <a:p>
            <a:pPr marL="228600" lvl="0" indent="-2095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TELPAS assessments, all emergent bilingual students are assessed, regardless of whether parents or guardians have denied bilingual education, bilingual or ESL programs.</a:t>
            </a:r>
            <a:endParaRPr sz="1900" dirty="0">
              <a:solidFill>
                <a:schemeClr val="dk1"/>
              </a:solidFill>
              <a:latin typeface="Open Sans"/>
              <a:ea typeface="Open Sans"/>
              <a:cs typeface="Open Sans"/>
              <a:sym typeface="Open Sans"/>
            </a:endParaRPr>
          </a:p>
          <a:p>
            <a:pPr marL="228600" lvl="0" indent="-2095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EB students receiving special education services, the LPAC works in conjunction with the admission, review, and dismissal (ARD) committee.</a:t>
            </a:r>
            <a:endParaRPr sz="1900" dirty="0">
              <a:solidFill>
                <a:schemeClr val="dk1"/>
              </a:solidFill>
              <a:latin typeface="Open Sans"/>
              <a:ea typeface="Open Sans"/>
              <a:cs typeface="Open Sans"/>
              <a:sym typeface="Open Sans"/>
            </a:endParaRPr>
          </a:p>
        </p:txBody>
      </p:sp>
      <p:pic>
        <p:nvPicPr>
          <p:cNvPr id="192" name="Google Shape;192;p23"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93" name="Google Shape;193;p23"/>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94" name="Google Shape;194;p23"/>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11</a:t>
            </a:fld>
            <a:endParaRPr sz="900">
              <a:solidFill>
                <a:schemeClr val="lt1"/>
              </a:solidFill>
              <a:latin typeface="Open Sans"/>
              <a:ea typeface="Open Sans"/>
              <a:cs typeface="Open Sans"/>
              <a:sym typeface="Open Sans"/>
            </a:endParaRPr>
          </a:p>
        </p:txBody>
      </p:sp>
      <p:sp>
        <p:nvSpPr>
          <p:cNvPr id="195" name="Google Shape;195;p23"/>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 name="Google Shape;99;p16">
            <a:extLst>
              <a:ext uri="{FF2B5EF4-FFF2-40B4-BE49-F238E27FC236}">
                <a16:creationId xmlns:a16="http://schemas.microsoft.com/office/drawing/2014/main" id="{4BC4D414-D4B9-CD7A-A346-E7E9161FE971}"/>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02" name="Google Shape;202;p24"/>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03" name="Google Shape;203;p24"/>
          <p:cNvSpPr txBox="1"/>
          <p:nvPr/>
        </p:nvSpPr>
        <p:spPr>
          <a:xfrm>
            <a:off x="716280" y="941575"/>
            <a:ext cx="8946600" cy="36276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34 CFR §200.6(h)(5) requires that a State administer an alternate ELP assessment for emergent bilingual students with the most significant cognitive disabilities who cannot participate in the ELP assessment, even with appropriate accommodations.</a:t>
            </a:r>
            <a:endParaRPr sz="1900" dirty="0">
              <a:solidFill>
                <a:schemeClr val="dk1"/>
              </a:solidFill>
              <a:latin typeface="Open Sans"/>
              <a:ea typeface="Open Sans"/>
              <a:cs typeface="Open Sans"/>
              <a:sym typeface="Open Sans"/>
            </a:endParaRPr>
          </a:p>
          <a:p>
            <a:pPr marL="0" lvl="0" indent="0" algn="l" rtl="0">
              <a:lnSpc>
                <a:spcPct val="90000"/>
              </a:lnSpc>
              <a:spcBef>
                <a:spcPts val="240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Texas developed the </a:t>
            </a:r>
            <a:r>
              <a:rPr lang="en" sz="1900" b="1" dirty="0">
                <a:solidFill>
                  <a:schemeClr val="dk1"/>
                </a:solidFill>
                <a:latin typeface="Open Sans"/>
                <a:ea typeface="Open Sans"/>
                <a:cs typeface="Open Sans"/>
                <a:sym typeface="Open Sans"/>
              </a:rPr>
              <a:t>TELPAS Alternate</a:t>
            </a:r>
            <a:r>
              <a:rPr lang="en" sz="1900" dirty="0">
                <a:solidFill>
                  <a:schemeClr val="dk1"/>
                </a:solidFill>
                <a:latin typeface="Open Sans"/>
                <a:ea typeface="Open Sans"/>
                <a:cs typeface="Open Sans"/>
                <a:sym typeface="Open Sans"/>
              </a:rPr>
              <a:t>, a holistic inventory that assesses English language proficiency to</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Char char="•"/>
            </a:pPr>
            <a:r>
              <a:rPr lang="en" sz="1800" dirty="0">
                <a:solidFill>
                  <a:schemeClr val="dk1"/>
                </a:solidFill>
                <a:latin typeface="Open Sans"/>
                <a:ea typeface="Open Sans"/>
                <a:cs typeface="Open Sans"/>
                <a:sym typeface="Open Sans"/>
              </a:rPr>
              <a:t>satisfy the alternate ELP assessment requirement for students with the most significant cognitive disabilities </a:t>
            </a:r>
            <a:r>
              <a:rPr lang="en" sz="1800" b="1" dirty="0">
                <a:solidFill>
                  <a:schemeClr val="dk1"/>
                </a:solidFill>
                <a:latin typeface="Open Sans"/>
                <a:ea typeface="Open Sans"/>
                <a:cs typeface="Open Sans"/>
                <a:sym typeface="Open Sans"/>
              </a:rPr>
              <a:t>AND</a:t>
            </a:r>
            <a:endParaRPr sz="18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reduce exemptions from specific language domains on TELPAS.</a:t>
            </a:r>
            <a:endParaRPr sz="1800" dirty="0">
              <a:solidFill>
                <a:schemeClr val="dk1"/>
              </a:solidFill>
              <a:latin typeface="Open Sans"/>
              <a:ea typeface="Open Sans"/>
              <a:cs typeface="Open Sans"/>
              <a:sym typeface="Open Sans"/>
            </a:endParaRPr>
          </a:p>
        </p:txBody>
      </p:sp>
      <p:sp>
        <p:nvSpPr>
          <p:cNvPr id="204" name="Google Shape;204;p24"/>
          <p:cNvSpPr txBox="1"/>
          <p:nvPr/>
        </p:nvSpPr>
        <p:spPr>
          <a:xfrm>
            <a:off x="2893649" y="4354721"/>
            <a:ext cx="3012000" cy="461700"/>
          </a:xfrm>
          <a:prstGeom prst="rect">
            <a:avLst/>
          </a:prstGeom>
          <a:noFill/>
          <a:ln>
            <a:noFill/>
          </a:ln>
        </p:spPr>
        <p:txBody>
          <a:bodyPr spcFirstLastPara="1" wrap="square" lIns="91425" tIns="45700" rIns="91425" bIns="45700" anchor="t" anchorCtr="0">
            <a:noAutofit/>
          </a:bodyPr>
          <a:lstStyle/>
          <a:p>
            <a:pPr marL="457200" marR="0" lvl="1" indent="0" algn="l" rtl="0">
              <a:lnSpc>
                <a:spcPct val="100000"/>
              </a:lnSpc>
              <a:spcBef>
                <a:spcPts val="0"/>
              </a:spcBef>
              <a:spcAft>
                <a:spcPts val="0"/>
              </a:spcAft>
              <a:buClr>
                <a:srgbClr val="000000"/>
              </a:buClr>
              <a:buSzPts val="2400"/>
              <a:buFont typeface="Arial"/>
              <a:buNone/>
            </a:pPr>
            <a:r>
              <a:rPr lang="en" sz="1900" i="0" u="sng" strike="noStrike" cap="none">
                <a:solidFill>
                  <a:srgbClr val="0563C1"/>
                </a:solid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TELPAS Alternate</a:t>
            </a:r>
            <a:endParaRPr sz="1700" i="0" u="none" strike="noStrike" cap="none">
              <a:solidFill>
                <a:srgbClr val="323F4F"/>
              </a:solidFill>
              <a:latin typeface="Open Sans"/>
              <a:ea typeface="Open Sans"/>
              <a:cs typeface="Open Sans"/>
              <a:sym typeface="Open Sans"/>
            </a:endParaRPr>
          </a:p>
        </p:txBody>
      </p:sp>
      <p:pic>
        <p:nvPicPr>
          <p:cNvPr id="205" name="Google Shape;205;p24"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
        <p:nvSpPr>
          <p:cNvPr id="206" name="Google Shape;206;p24"/>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07" name="Google Shape;207;p24"/>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12</a:t>
            </a:fld>
            <a:endParaRPr sz="900">
              <a:solidFill>
                <a:schemeClr val="lt1"/>
              </a:solidFill>
              <a:latin typeface="Open Sans"/>
              <a:ea typeface="Open Sans"/>
              <a:cs typeface="Open Sans"/>
              <a:sym typeface="Open Sans"/>
            </a:endParaRPr>
          </a:p>
        </p:txBody>
      </p:sp>
      <p:sp>
        <p:nvSpPr>
          <p:cNvPr id="4" name="Google Shape;212;p25">
            <a:extLst>
              <a:ext uri="{FF2B5EF4-FFF2-40B4-BE49-F238E27FC236}">
                <a16:creationId xmlns:a16="http://schemas.microsoft.com/office/drawing/2014/main" id="{2DAED227-9B15-9AAF-BD1D-67114CA230FC}"/>
              </a:ext>
            </a:extLst>
          </p:cNvPr>
          <p:cNvSpPr/>
          <p:nvPr/>
        </p:nvSpPr>
        <p:spPr>
          <a:xfrm>
            <a:off x="-29926" y="-2"/>
            <a:ext cx="4941226"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213;p25">
            <a:extLst>
              <a:ext uri="{FF2B5EF4-FFF2-40B4-BE49-F238E27FC236}">
                <a16:creationId xmlns:a16="http://schemas.microsoft.com/office/drawing/2014/main" id="{FA5AEA80-B871-1752-E598-E576686111F1}"/>
              </a:ext>
            </a:extLst>
          </p:cNvPr>
          <p:cNvSpPr txBox="1"/>
          <p:nvPr/>
        </p:nvSpPr>
        <p:spPr>
          <a:xfrm>
            <a:off x="-29926" y="16856"/>
            <a:ext cx="4681013"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Decision-Making for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 name="Google Shape;99;p16">
            <a:extLst>
              <a:ext uri="{FF2B5EF4-FFF2-40B4-BE49-F238E27FC236}">
                <a16:creationId xmlns:a16="http://schemas.microsoft.com/office/drawing/2014/main" id="{30F2FA89-2FF2-84F4-CD63-AD4E812DF30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12" name="Google Shape;212;p25"/>
          <p:cNvSpPr/>
          <p:nvPr/>
        </p:nvSpPr>
        <p:spPr>
          <a:xfrm>
            <a:off x="-29926" y="-2"/>
            <a:ext cx="4941226"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3" name="Google Shape;213;p25"/>
          <p:cNvSpPr txBox="1"/>
          <p:nvPr/>
        </p:nvSpPr>
        <p:spPr>
          <a:xfrm>
            <a:off x="-29926" y="16856"/>
            <a:ext cx="4681013"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Decision-Making for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
        <p:nvSpPr>
          <p:cNvPr id="214" name="Google Shape;214;p25"/>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5" name="Google Shape;215;p25"/>
          <p:cNvSpPr txBox="1"/>
          <p:nvPr/>
        </p:nvSpPr>
        <p:spPr>
          <a:xfrm>
            <a:off x="716280" y="898686"/>
            <a:ext cx="8305170" cy="3627600"/>
          </a:xfrm>
          <a:prstGeom prst="rect">
            <a:avLst/>
          </a:prstGeom>
          <a:noFill/>
          <a:ln>
            <a:noFill/>
          </a:ln>
        </p:spPr>
        <p:txBody>
          <a:bodyPr spcFirstLastPara="1" wrap="square" lIns="91425" tIns="91425" rIns="91425" bIns="91425" anchor="t" anchorCtr="0">
            <a:noAutofit/>
          </a:bodyPr>
          <a:lstStyle/>
          <a:p>
            <a:pPr marL="228600" lvl="0" indent="-1714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19 TAC Chapter 101 of the TAC requires the LPAC to work in conjunction with the ARD Committee to make assessment decisions or emergent bilingual students who are also eligible for special education services.</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This collaboration helps ensure that factors related to a student’s disability and second language acquisition are both carefully considered.</a:t>
            </a:r>
            <a:endParaRPr sz="1900" dirty="0">
              <a:solidFill>
                <a:schemeClr val="dk1"/>
              </a:solidFill>
              <a:latin typeface="Open Sans"/>
              <a:ea typeface="Open Sans"/>
              <a:cs typeface="Open Sans"/>
              <a:sym typeface="Open Sans"/>
            </a:endParaRPr>
          </a:p>
        </p:txBody>
      </p:sp>
      <p:sp>
        <p:nvSpPr>
          <p:cNvPr id="216" name="Google Shape;216;p25"/>
          <p:cNvSpPr txBox="1"/>
          <p:nvPr/>
        </p:nvSpPr>
        <p:spPr>
          <a:xfrm>
            <a:off x="4350506" y="4454594"/>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pic>
        <p:nvPicPr>
          <p:cNvPr id="217" name="Google Shape;217;p25"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18" name="Google Shape;218;p25"/>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19" name="Google Shape;219;p25"/>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13</a:t>
            </a:fld>
            <a:endParaRPr sz="900">
              <a:solidFill>
                <a:schemeClr val="lt1"/>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pic>
        <p:nvPicPr>
          <p:cNvPr id="2" name="Google Shape;99;p16">
            <a:extLst>
              <a:ext uri="{FF2B5EF4-FFF2-40B4-BE49-F238E27FC236}">
                <a16:creationId xmlns:a16="http://schemas.microsoft.com/office/drawing/2014/main" id="{91C09DCA-6BB4-C5DC-B729-879E55575AD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24" name="Google Shape;224;p26"/>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25" name="Google Shape;225;p26"/>
          <p:cNvSpPr txBox="1"/>
          <p:nvPr/>
        </p:nvSpPr>
        <p:spPr>
          <a:xfrm>
            <a:off x="716280" y="882225"/>
            <a:ext cx="8305170" cy="3627600"/>
          </a:xfrm>
          <a:prstGeom prst="rect">
            <a:avLst/>
          </a:prstGeom>
          <a:noFill/>
          <a:ln>
            <a:noFill/>
          </a:ln>
        </p:spPr>
        <p:txBody>
          <a:bodyPr spcFirstLastPara="1" wrap="square" lIns="91425" tIns="91425" rIns="91425" bIns="91425" anchor="t" anchorCtr="0">
            <a:noAutofit/>
          </a:bodyPr>
          <a:lstStyle/>
          <a:p>
            <a:pPr marL="228600" lvl="0" indent="-1968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The LPAC is responsible for making designated supports decisions for the STAAR program or other applicable committee, and TELPAS in conjunction with the student’s individualized education program (IEP), individual accommodation plan (IAP), or section 504 plan paperwork.</a:t>
            </a:r>
            <a:endParaRPr sz="1900" dirty="0">
              <a:solidFill>
                <a:schemeClr val="dk1"/>
              </a:solidFill>
              <a:latin typeface="Open Sans"/>
              <a:ea typeface="Open Sans"/>
              <a:cs typeface="Open Sans"/>
              <a:sym typeface="Open Sans"/>
            </a:endParaRPr>
          </a:p>
          <a:p>
            <a:pPr marL="685800" lvl="1" indent="-209550"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Designated supports decisions related to the student’s particular needs for second language acquisition support.</a:t>
            </a:r>
            <a:endParaRPr sz="1800" dirty="0">
              <a:solidFill>
                <a:schemeClr val="dk1"/>
              </a:solidFill>
              <a:latin typeface="Open Sans"/>
              <a:ea typeface="Open Sans"/>
              <a:cs typeface="Open Sans"/>
              <a:sym typeface="Open Sans"/>
            </a:endParaRPr>
          </a:p>
          <a:p>
            <a:pPr marL="685800" lvl="1" indent="-209550"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Designated supports decisions related to the student’s disability.</a:t>
            </a:r>
            <a:endParaRPr sz="1800" dirty="0">
              <a:solidFill>
                <a:schemeClr val="dk1"/>
              </a:solidFill>
              <a:latin typeface="Open Sans"/>
              <a:ea typeface="Open Sans"/>
              <a:cs typeface="Open Sans"/>
              <a:sym typeface="Open Sans"/>
            </a:endParaRPr>
          </a:p>
          <a:p>
            <a:pPr marL="228600" lvl="0" indent="-1968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Educators making these decisions should become familiar with all information on the TEA Accommodation Resources webpage.</a:t>
            </a:r>
            <a:endParaRPr sz="1900" dirty="0">
              <a:solidFill>
                <a:schemeClr val="dk1"/>
              </a:solidFill>
              <a:latin typeface="Open Sans"/>
              <a:ea typeface="Open Sans"/>
              <a:cs typeface="Open Sans"/>
              <a:sym typeface="Open Sans"/>
            </a:endParaRPr>
          </a:p>
        </p:txBody>
      </p:sp>
      <p:pic>
        <p:nvPicPr>
          <p:cNvPr id="228" name="Google Shape;228;p2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29" name="Google Shape;229;p26"/>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30" name="Google Shape;230;p26"/>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14</a:t>
            </a:fld>
            <a:endParaRPr sz="900">
              <a:solidFill>
                <a:schemeClr val="lt1"/>
              </a:solidFill>
              <a:latin typeface="Open Sans"/>
              <a:ea typeface="Open Sans"/>
              <a:cs typeface="Open Sans"/>
              <a:sym typeface="Open Sans"/>
            </a:endParaRPr>
          </a:p>
        </p:txBody>
      </p:sp>
      <p:sp>
        <p:nvSpPr>
          <p:cNvPr id="231" name="Google Shape;231;p26"/>
          <p:cNvSpPr txBox="1"/>
          <p:nvPr/>
        </p:nvSpPr>
        <p:spPr>
          <a:xfrm>
            <a:off x="4350506" y="4454594"/>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3" name="Google Shape;212;p25">
            <a:extLst>
              <a:ext uri="{FF2B5EF4-FFF2-40B4-BE49-F238E27FC236}">
                <a16:creationId xmlns:a16="http://schemas.microsoft.com/office/drawing/2014/main" id="{D30E26C0-B1E5-F07C-6FEC-BCB464139086}"/>
              </a:ext>
            </a:extLst>
          </p:cNvPr>
          <p:cNvSpPr/>
          <p:nvPr/>
        </p:nvSpPr>
        <p:spPr>
          <a:xfrm>
            <a:off x="-29926" y="-2"/>
            <a:ext cx="4941226"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 name="Google Shape;213;p25">
            <a:extLst>
              <a:ext uri="{FF2B5EF4-FFF2-40B4-BE49-F238E27FC236}">
                <a16:creationId xmlns:a16="http://schemas.microsoft.com/office/drawing/2014/main" id="{083E759D-C2FE-F53D-1966-B3704F59149C}"/>
              </a:ext>
            </a:extLst>
          </p:cNvPr>
          <p:cNvSpPr txBox="1"/>
          <p:nvPr/>
        </p:nvSpPr>
        <p:spPr>
          <a:xfrm>
            <a:off x="-29926" y="10556"/>
            <a:ext cx="4651087"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Decision-Making for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pic>
        <p:nvPicPr>
          <p:cNvPr id="2" name="Google Shape;99;p16">
            <a:extLst>
              <a:ext uri="{FF2B5EF4-FFF2-40B4-BE49-F238E27FC236}">
                <a16:creationId xmlns:a16="http://schemas.microsoft.com/office/drawing/2014/main" id="{87A90C5C-7C9B-4CEF-10CF-33B7AD850C22}"/>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36" name="Google Shape;236;p27"/>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37" name="Google Shape;237;p27"/>
          <p:cNvSpPr txBox="1"/>
          <p:nvPr/>
        </p:nvSpPr>
        <p:spPr>
          <a:xfrm>
            <a:off x="0" y="66600"/>
            <a:ext cx="48555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a:solidFill>
                  <a:schemeClr val="lt1"/>
                </a:solidFill>
                <a:latin typeface="Open Sans"/>
                <a:ea typeface="Open Sans"/>
                <a:cs typeface="Open Sans"/>
                <a:sym typeface="Open Sans"/>
              </a:rPr>
              <a:t>Accessibility Resources</a:t>
            </a:r>
            <a:endParaRPr sz="2300" b="1">
              <a:solidFill>
                <a:schemeClr val="lt1"/>
              </a:solidFill>
              <a:latin typeface="Open Sans"/>
              <a:ea typeface="Open Sans"/>
              <a:cs typeface="Open Sans"/>
              <a:sym typeface="Open Sans"/>
            </a:endParaRPr>
          </a:p>
        </p:txBody>
      </p:sp>
      <p:sp>
        <p:nvSpPr>
          <p:cNvPr id="238" name="Google Shape;238;p27"/>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39" name="Google Shape;239;p27"/>
          <p:cNvSpPr txBox="1"/>
          <p:nvPr/>
        </p:nvSpPr>
        <p:spPr>
          <a:xfrm>
            <a:off x="716280" y="783741"/>
            <a:ext cx="8329020" cy="36276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Designated supports decisions for STAAR and TELPAS are to be made by LPACs in accordance with policies and procedures in the following:</a:t>
            </a:r>
            <a:endParaRPr sz="1900" dirty="0">
              <a:solidFill>
                <a:schemeClr val="dk1"/>
              </a:solidFill>
              <a:latin typeface="Open Sans"/>
              <a:ea typeface="Open Sans"/>
              <a:cs typeface="Open Sans"/>
              <a:sym typeface="Open Sans"/>
            </a:endParaRPr>
          </a:p>
          <a:p>
            <a:pPr marL="0" lvl="0" indent="0" algn="l" rtl="0">
              <a:lnSpc>
                <a:spcPct val="90000"/>
              </a:lnSpc>
              <a:spcBef>
                <a:spcPts val="575"/>
              </a:spcBef>
              <a:spcAft>
                <a:spcPts val="0"/>
              </a:spcAft>
              <a:buClr>
                <a:schemeClr val="dk1"/>
              </a:buClr>
              <a:buSzPts val="2000"/>
              <a:buFont typeface="Arial"/>
              <a:buNone/>
            </a:pPr>
            <a:endParaRPr sz="1900" dirty="0">
              <a:solidFill>
                <a:schemeClr val="dk1"/>
              </a:solidFill>
              <a:latin typeface="Open Sans"/>
              <a:ea typeface="Open Sans"/>
              <a:cs typeface="Open Sans"/>
              <a:sym typeface="Open Sans"/>
            </a:endParaRPr>
          </a:p>
          <a:p>
            <a:pPr marL="742950" lvl="2" indent="-311150" algn="l" rtl="0">
              <a:lnSpc>
                <a:spcPct val="90000"/>
              </a:lnSpc>
              <a:spcBef>
                <a:spcPts val="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Decision-Making Guide for LPACs (PDF)</a:t>
            </a:r>
            <a:endParaRPr sz="1800" dirty="0">
              <a:solidFill>
                <a:schemeClr val="dk1"/>
              </a:solidFill>
              <a:latin typeface="Open Sans"/>
              <a:ea typeface="Open Sans"/>
              <a:cs typeface="Open Sans"/>
              <a:sym typeface="Open Sans"/>
            </a:endParaRPr>
          </a:p>
          <a:p>
            <a:pPr marL="857250" lvl="2" indent="0" algn="l" rtl="0">
              <a:lnSpc>
                <a:spcPct val="90000"/>
              </a:lnSpc>
              <a:spcBef>
                <a:spcPts val="1200"/>
              </a:spcBef>
              <a:spcAft>
                <a:spcPts val="0"/>
              </a:spcAft>
              <a:buClr>
                <a:schemeClr val="dk1"/>
              </a:buClr>
              <a:buSzPts val="2400"/>
              <a:buFont typeface="Arial"/>
              <a:buNone/>
            </a:pPr>
            <a:r>
              <a:rPr lang="en" sz="1800" u="sng" dirty="0">
                <a:solidFill>
                  <a:srgbClr val="0563C1"/>
                </a:solid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https://tea.texas.gov/student-assessment/test-administration/lpac-educator-guide.pdf</a:t>
            </a:r>
            <a:r>
              <a:rPr lang="en" sz="1800" dirty="0">
                <a:solidFill>
                  <a:schemeClr val="dk1"/>
                </a:solidFill>
                <a:latin typeface="Open Sans"/>
                <a:ea typeface="Open Sans"/>
                <a:cs typeface="Open Sans"/>
                <a:sym typeface="Open Sans"/>
              </a:rPr>
              <a:t> </a:t>
            </a:r>
            <a:endParaRPr sz="1800" dirty="0">
              <a:solidFill>
                <a:schemeClr val="dk1"/>
              </a:solidFill>
              <a:latin typeface="Open Sans"/>
              <a:ea typeface="Open Sans"/>
              <a:cs typeface="Open Sans"/>
              <a:sym typeface="Open Sans"/>
            </a:endParaRPr>
          </a:p>
          <a:p>
            <a:pPr marL="742950" lvl="2" indent="-3111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Accessibility Policy Documents located on TEA’s Accommodation Resources webpage</a:t>
            </a:r>
            <a:endParaRPr sz="1800" dirty="0">
              <a:solidFill>
                <a:schemeClr val="dk1"/>
              </a:solidFill>
              <a:latin typeface="Open Sans"/>
              <a:ea typeface="Open Sans"/>
              <a:cs typeface="Open Sans"/>
              <a:sym typeface="Open Sans"/>
            </a:endParaRPr>
          </a:p>
          <a:p>
            <a:pPr marL="857250" lvl="2" indent="0" algn="l" rtl="0">
              <a:lnSpc>
                <a:spcPct val="90000"/>
              </a:lnSpc>
              <a:spcBef>
                <a:spcPts val="1200"/>
              </a:spcBef>
              <a:spcAft>
                <a:spcPts val="0"/>
              </a:spcAft>
              <a:buClr>
                <a:schemeClr val="dk1"/>
              </a:buClr>
              <a:buSzPts val="2400"/>
              <a:buFont typeface="Arial"/>
              <a:buNone/>
            </a:pPr>
            <a:r>
              <a:rPr lang="en" sz="1800" u="sng" dirty="0">
                <a:solidFill>
                  <a:srgbClr val="0563C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https://tea.texas.gov/accommodations/</a:t>
            </a:r>
            <a:endParaRPr sz="1800" dirty="0">
              <a:solidFill>
                <a:srgbClr val="323F4F"/>
              </a:solidFill>
              <a:latin typeface="Open Sans"/>
              <a:ea typeface="Open Sans"/>
              <a:cs typeface="Open Sans"/>
              <a:sym typeface="Open Sans"/>
            </a:endParaRPr>
          </a:p>
        </p:txBody>
      </p:sp>
      <p:pic>
        <p:nvPicPr>
          <p:cNvPr id="240" name="Google Shape;240;p27"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
        <p:nvSpPr>
          <p:cNvPr id="241" name="Google Shape;241;p27"/>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42" name="Google Shape;242;p27"/>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15</a:t>
            </a:fld>
            <a:endParaRPr sz="900">
              <a:solidFill>
                <a:schemeClr val="lt1"/>
              </a:solidFill>
              <a:latin typeface="Open Sans"/>
              <a:ea typeface="Open Sans"/>
              <a:cs typeface="Open Sans"/>
              <a:sym typeface="Open Sans"/>
            </a:endParaRPr>
          </a:p>
        </p:txBody>
      </p:sp>
      <p:sp>
        <p:nvSpPr>
          <p:cNvPr id="243" name="Google Shape;243;p27"/>
          <p:cNvSpPr txBox="1"/>
          <p:nvPr/>
        </p:nvSpPr>
        <p:spPr>
          <a:xfrm>
            <a:off x="4350506" y="4454594"/>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pic>
        <p:nvPicPr>
          <p:cNvPr id="2" name="Google Shape;99;p16">
            <a:extLst>
              <a:ext uri="{FF2B5EF4-FFF2-40B4-BE49-F238E27FC236}">
                <a16:creationId xmlns:a16="http://schemas.microsoft.com/office/drawing/2014/main" id="{20BB2445-61AB-D3A5-5F57-B6902885A289}"/>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48" name="Google Shape;248;p28"/>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49" name="Google Shape;249;p28"/>
          <p:cNvSpPr txBox="1"/>
          <p:nvPr/>
        </p:nvSpPr>
        <p:spPr>
          <a:xfrm>
            <a:off x="-29926" y="66600"/>
            <a:ext cx="48854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Annual Review</a:t>
            </a:r>
            <a:endParaRPr sz="2300" b="1" dirty="0">
              <a:solidFill>
                <a:schemeClr val="lt1"/>
              </a:solidFill>
              <a:latin typeface="Open Sans"/>
              <a:ea typeface="Open Sans"/>
              <a:cs typeface="Open Sans"/>
              <a:sym typeface="Open Sans"/>
            </a:endParaRPr>
          </a:p>
        </p:txBody>
      </p:sp>
      <p:sp>
        <p:nvSpPr>
          <p:cNvPr id="250" name="Google Shape;250;p28"/>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51" name="Google Shape;251;p28"/>
          <p:cNvSpPr txBox="1"/>
          <p:nvPr/>
        </p:nvSpPr>
        <p:spPr>
          <a:xfrm>
            <a:off x="716279" y="781350"/>
            <a:ext cx="8427645" cy="36276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b="1" dirty="0">
                <a:solidFill>
                  <a:schemeClr val="dk1"/>
                </a:solidFill>
                <a:latin typeface="Open Sans"/>
                <a:ea typeface="Open Sans"/>
                <a:cs typeface="Open Sans"/>
                <a:sym typeface="Open Sans"/>
              </a:rPr>
              <a:t>At the end of the year</a:t>
            </a:r>
            <a:r>
              <a:rPr lang="en" sz="1900" dirty="0">
                <a:solidFill>
                  <a:schemeClr val="dk1"/>
                </a:solidFill>
                <a:latin typeface="Open Sans"/>
                <a:ea typeface="Open Sans"/>
                <a:cs typeface="Open Sans"/>
                <a:sym typeface="Open Sans"/>
              </a:rPr>
              <a:t>, the LPAC reviews </a:t>
            </a:r>
            <a:r>
              <a:rPr lang="en" sz="1900" b="1" dirty="0">
                <a:solidFill>
                  <a:schemeClr val="dk1"/>
                </a:solidFill>
                <a:latin typeface="Open Sans"/>
                <a:ea typeface="Open Sans"/>
                <a:cs typeface="Open Sans"/>
                <a:sym typeface="Open Sans"/>
              </a:rPr>
              <a:t>every</a:t>
            </a:r>
            <a:r>
              <a:rPr lang="en" sz="1900" dirty="0">
                <a:solidFill>
                  <a:schemeClr val="dk1"/>
                </a:solidFill>
                <a:latin typeface="Open Sans"/>
                <a:ea typeface="Open Sans"/>
                <a:cs typeface="Open Sans"/>
                <a:sym typeface="Open Sans"/>
              </a:rPr>
              <a:t> emergent bilingual student identified in PEIMS</a:t>
            </a:r>
            <a:endParaRPr sz="1900" dirty="0">
              <a:solidFill>
                <a:schemeClr val="dk1"/>
              </a:solidFill>
              <a:latin typeface="Open Sans"/>
              <a:ea typeface="Open Sans"/>
              <a:cs typeface="Open Sans"/>
              <a:sym typeface="Open Sans"/>
            </a:endParaRPr>
          </a:p>
          <a:p>
            <a:pPr marL="347472" lvl="1" indent="-328422"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being served in a bilingual or ESL program;</a:t>
            </a:r>
            <a:endParaRPr sz="1800" dirty="0">
              <a:solidFill>
                <a:schemeClr val="dk1"/>
              </a:solidFill>
              <a:latin typeface="Open Sans"/>
              <a:ea typeface="Open Sans"/>
              <a:cs typeface="Open Sans"/>
              <a:sym typeface="Open Sans"/>
            </a:endParaRPr>
          </a:p>
          <a:p>
            <a:pPr marL="347472" lvl="1" indent="-328422"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with a parental denial; and</a:t>
            </a:r>
            <a:endParaRPr sz="1800" dirty="0">
              <a:solidFill>
                <a:schemeClr val="dk1"/>
              </a:solidFill>
              <a:latin typeface="Open Sans"/>
              <a:ea typeface="Open Sans"/>
              <a:cs typeface="Open Sans"/>
              <a:sym typeface="Open Sans"/>
            </a:endParaRPr>
          </a:p>
          <a:p>
            <a:pPr marL="347472" lvl="1" indent="-328422"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who has been reclassified as an English proficient student and is in his or her first (F) or second (S) year of monitoring. </a:t>
            </a:r>
            <a:endParaRPr sz="1800" dirty="0">
              <a:solidFill>
                <a:schemeClr val="dk1"/>
              </a:solidFill>
              <a:latin typeface="Open Sans"/>
              <a:ea typeface="Open Sans"/>
              <a:cs typeface="Open Sans"/>
              <a:sym typeface="Open Sans"/>
            </a:endParaRPr>
          </a:p>
          <a:p>
            <a:pPr marL="0" lvl="1" indent="0" algn="l" rtl="0">
              <a:lnSpc>
                <a:spcPct val="90000"/>
              </a:lnSpc>
              <a:spcBef>
                <a:spcPts val="120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For each emergent bilingual student, the LPAC reviews the progress of academic and language proficiency, determines if reclassification criteria has been met, and notifies the parent or guardian of progress and reclassification/exit, or continuation of program services, as applicable.</a:t>
            </a:r>
            <a:endParaRPr sz="1900" dirty="0">
              <a:solidFill>
                <a:schemeClr val="dk1"/>
              </a:solidFill>
              <a:latin typeface="Open Sans"/>
              <a:ea typeface="Open Sans"/>
              <a:cs typeface="Open Sans"/>
              <a:sym typeface="Open Sans"/>
            </a:endParaRPr>
          </a:p>
        </p:txBody>
      </p:sp>
      <p:pic>
        <p:nvPicPr>
          <p:cNvPr id="252" name="Google Shape;252;p2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53" name="Google Shape;253;p28"/>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54" name="Google Shape;254;p28"/>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16</a:t>
            </a:fld>
            <a:endParaRPr sz="900">
              <a:solidFill>
                <a:schemeClr val="lt1"/>
              </a:solidFill>
              <a:latin typeface="Open Sans"/>
              <a:ea typeface="Open Sans"/>
              <a:cs typeface="Open Sans"/>
              <a:sym typeface="Open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pic>
        <p:nvPicPr>
          <p:cNvPr id="2" name="Google Shape;99;p16">
            <a:extLst>
              <a:ext uri="{FF2B5EF4-FFF2-40B4-BE49-F238E27FC236}">
                <a16:creationId xmlns:a16="http://schemas.microsoft.com/office/drawing/2014/main" id="{CDD74E1D-CCA7-C576-AA74-6789EED3ABA3}"/>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59" name="Google Shape;259;p29"/>
          <p:cNvSpPr/>
          <p:nvPr/>
        </p:nvSpPr>
        <p:spPr>
          <a:xfrm>
            <a:off x="-29926" y="-1"/>
            <a:ext cx="5003709" cy="821733"/>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0" name="Google Shape;260;p29"/>
          <p:cNvSpPr txBox="1"/>
          <p:nvPr/>
        </p:nvSpPr>
        <p:spPr>
          <a:xfrm>
            <a:off x="37699" y="0"/>
            <a:ext cx="4811392" cy="821733"/>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Reclassification of Emergent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Bilingual Students</a:t>
            </a:r>
            <a:endParaRPr sz="2300" b="1" dirty="0">
              <a:solidFill>
                <a:schemeClr val="lt1"/>
              </a:solidFill>
              <a:latin typeface="Open Sans"/>
              <a:ea typeface="Open Sans"/>
              <a:cs typeface="Open Sans"/>
              <a:sym typeface="Open Sans"/>
            </a:endParaRPr>
          </a:p>
        </p:txBody>
      </p:sp>
      <p:sp>
        <p:nvSpPr>
          <p:cNvPr id="261" name="Google Shape;261;p29"/>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2" name="Google Shape;262;p29"/>
          <p:cNvSpPr txBox="1"/>
          <p:nvPr/>
        </p:nvSpPr>
        <p:spPr>
          <a:xfrm>
            <a:off x="716280" y="893924"/>
            <a:ext cx="8034651" cy="3627600"/>
          </a:xfrm>
          <a:prstGeom prst="rect">
            <a:avLst/>
          </a:prstGeom>
          <a:noFill/>
          <a:ln>
            <a:noFill/>
          </a:ln>
        </p:spPr>
        <p:txBody>
          <a:bodyPr spcFirstLastPara="1" wrap="square" lIns="91425" tIns="91425" rIns="91425" bIns="91425" anchor="t" anchorCtr="0">
            <a:noAutofit/>
          </a:bodyPr>
          <a:lstStyle/>
          <a:p>
            <a:pPr marL="0" lvl="0" indent="3175" algn="l" rtl="0">
              <a:lnSpc>
                <a:spcPct val="90000"/>
              </a:lnSpc>
              <a:spcBef>
                <a:spcPts val="0"/>
              </a:spcBef>
              <a:spcAft>
                <a:spcPts val="0"/>
              </a:spcAft>
              <a:buClr>
                <a:srgbClr val="323F4F"/>
              </a:buClr>
              <a:buSzPts val="1757"/>
              <a:buFont typeface="Arial"/>
              <a:buNone/>
            </a:pPr>
            <a:r>
              <a:rPr lang="en" sz="1900" dirty="0">
                <a:solidFill>
                  <a:schemeClr val="dk1"/>
                </a:solidFill>
                <a:latin typeface="Open Sans"/>
                <a:ea typeface="Open Sans"/>
                <a:cs typeface="Open Sans"/>
                <a:sym typeface="Open Sans"/>
              </a:rPr>
              <a:t>For exit from a bilingual education, bilingual or ESL programs, a student may be classified as English proficient only at the end of the school year in which a student would be able to participate in a general education, all English instructional program. This determination shall be based upon all of the following:</a:t>
            </a:r>
            <a:endParaRPr sz="1900" dirty="0">
              <a:solidFill>
                <a:schemeClr val="dk1"/>
              </a:solidFill>
              <a:latin typeface="Open Sans"/>
              <a:ea typeface="Open Sans"/>
              <a:cs typeface="Open Sans"/>
              <a:sym typeface="Open Sans"/>
            </a:endParaRPr>
          </a:p>
          <a:p>
            <a:pPr marL="457200" lvl="0" indent="-466280" algn="l" rtl="0">
              <a:lnSpc>
                <a:spcPct val="90000"/>
              </a:lnSpc>
              <a:spcBef>
                <a:spcPts val="1000"/>
              </a:spcBef>
              <a:spcAft>
                <a:spcPts val="0"/>
              </a:spcAft>
              <a:buClr>
                <a:schemeClr val="dk1"/>
              </a:buClr>
              <a:buSzPts val="1900"/>
              <a:buFont typeface="Open Sans"/>
              <a:buAutoNum type="arabicParenBoth"/>
            </a:pPr>
            <a:r>
              <a:rPr lang="en" sz="1900" dirty="0">
                <a:solidFill>
                  <a:schemeClr val="dk1"/>
                </a:solidFill>
                <a:latin typeface="Open Sans"/>
                <a:ea typeface="Open Sans"/>
                <a:cs typeface="Open Sans"/>
                <a:sym typeface="Open Sans"/>
              </a:rPr>
              <a:t>a composite proficiency rating, which includes ratings in the areas of listening, speaking, reading, and writing, on the state-approved English language proficiency test for reclassification that is designated for indicating English proficiency;</a:t>
            </a:r>
            <a:endParaRPr sz="1900" dirty="0">
              <a:solidFill>
                <a:schemeClr val="dk1"/>
              </a:solidFill>
              <a:latin typeface="Open Sans"/>
              <a:ea typeface="Open Sans"/>
              <a:cs typeface="Open Sans"/>
              <a:sym typeface="Open Sans"/>
            </a:endParaRPr>
          </a:p>
          <a:p>
            <a:pPr marL="457200" lvl="0" indent="0" algn="l" rtl="0">
              <a:lnSpc>
                <a:spcPct val="90000"/>
              </a:lnSpc>
              <a:spcBef>
                <a:spcPts val="600"/>
              </a:spcBef>
              <a:spcAft>
                <a:spcPts val="0"/>
              </a:spcAft>
              <a:buNone/>
            </a:pPr>
            <a:endParaRPr sz="1900" dirty="0">
              <a:solidFill>
                <a:schemeClr val="dk1"/>
              </a:solidFill>
              <a:latin typeface="Open Sans"/>
              <a:ea typeface="Open Sans"/>
              <a:cs typeface="Open Sans"/>
              <a:sym typeface="Open Sans"/>
            </a:endParaRPr>
          </a:p>
          <a:p>
            <a:pPr marL="457200" lvl="0" indent="0" algn="l" rtl="0">
              <a:lnSpc>
                <a:spcPct val="90000"/>
              </a:lnSpc>
              <a:spcBef>
                <a:spcPts val="600"/>
              </a:spcBef>
              <a:spcAft>
                <a:spcPts val="0"/>
              </a:spcAft>
              <a:buNone/>
            </a:pPr>
            <a:endParaRPr sz="1900" b="1" dirty="0">
              <a:solidFill>
                <a:schemeClr val="dk1"/>
              </a:solidFill>
              <a:latin typeface="Open Sans"/>
              <a:ea typeface="Open Sans"/>
              <a:cs typeface="Open Sans"/>
              <a:sym typeface="Open Sans"/>
            </a:endParaRPr>
          </a:p>
        </p:txBody>
      </p:sp>
      <p:pic>
        <p:nvPicPr>
          <p:cNvPr id="263" name="Google Shape;263;p2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64" name="Google Shape;264;p29"/>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65" name="Google Shape;265;p29"/>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17</a:t>
            </a:fld>
            <a:endParaRPr sz="900">
              <a:solidFill>
                <a:schemeClr val="lt1"/>
              </a:solidFill>
              <a:latin typeface="Open Sans"/>
              <a:ea typeface="Open Sans"/>
              <a:cs typeface="Open Sans"/>
              <a:sym typeface="Open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pic>
        <p:nvPicPr>
          <p:cNvPr id="2" name="Google Shape;99;p16">
            <a:extLst>
              <a:ext uri="{FF2B5EF4-FFF2-40B4-BE49-F238E27FC236}">
                <a16:creationId xmlns:a16="http://schemas.microsoft.com/office/drawing/2014/main" id="{D1A4797D-0573-54AF-C0C4-84B122417B7D}"/>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70" name="Google Shape;270;p30"/>
          <p:cNvSpPr/>
          <p:nvPr/>
        </p:nvSpPr>
        <p:spPr>
          <a:xfrm>
            <a:off x="-29926" y="0"/>
            <a:ext cx="6993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1" name="Google Shape;271;p30"/>
          <p:cNvSpPr txBox="1"/>
          <p:nvPr/>
        </p:nvSpPr>
        <p:spPr>
          <a:xfrm>
            <a:off x="-29926" y="70050"/>
            <a:ext cx="6963900" cy="4965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250" b="1" dirty="0">
                <a:solidFill>
                  <a:schemeClr val="lt1"/>
                </a:solidFill>
                <a:latin typeface="Open Sans"/>
                <a:ea typeface="Open Sans"/>
                <a:cs typeface="Open Sans"/>
                <a:sym typeface="Open Sans"/>
              </a:rPr>
              <a:t>Reclassification of Emergent Bilingual Students</a:t>
            </a:r>
            <a:endParaRPr sz="2250" b="1" dirty="0">
              <a:solidFill>
                <a:schemeClr val="lt1"/>
              </a:solidFill>
              <a:latin typeface="Open Sans"/>
              <a:ea typeface="Open Sans"/>
              <a:cs typeface="Open Sans"/>
              <a:sym typeface="Open Sans"/>
            </a:endParaRPr>
          </a:p>
        </p:txBody>
      </p:sp>
      <p:sp>
        <p:nvSpPr>
          <p:cNvPr id="272" name="Google Shape;272;p30"/>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3" name="Google Shape;273;p30"/>
          <p:cNvSpPr txBox="1"/>
          <p:nvPr/>
        </p:nvSpPr>
        <p:spPr>
          <a:xfrm>
            <a:off x="716280" y="792480"/>
            <a:ext cx="8216370" cy="3540170"/>
          </a:xfrm>
          <a:prstGeom prst="rect">
            <a:avLst/>
          </a:prstGeom>
          <a:noFill/>
          <a:ln>
            <a:noFill/>
          </a:ln>
        </p:spPr>
        <p:txBody>
          <a:bodyPr spcFirstLastPara="1" wrap="square" lIns="91425" tIns="91425" rIns="91425" bIns="91425" anchor="t" anchorCtr="0">
            <a:noAutofit/>
          </a:bodyPr>
          <a:lstStyle/>
          <a:p>
            <a:pPr marL="457200" lvl="2" indent="-457200">
              <a:buAutoNum type="arabicParenR" startAt="2"/>
            </a:pPr>
            <a:r>
              <a:rPr lang="en" sz="1900" dirty="0">
                <a:solidFill>
                  <a:schemeClr val="dk1"/>
                </a:solidFill>
                <a:latin typeface="Open Sans"/>
                <a:ea typeface="Open Sans"/>
                <a:cs typeface="Open Sans"/>
                <a:sym typeface="Open Sans"/>
              </a:rPr>
              <a:t>passing standard met on the English language arts and reading assessment instrument under Texas Education Code (TEC), §39.023(a) or </a:t>
            </a:r>
          </a:p>
          <a:p>
            <a:pPr marL="1200150" indent="-285750"/>
            <a:r>
              <a:rPr lang="en-US" sz="1800" dirty="0">
                <a:solidFill>
                  <a:schemeClr val="dk1"/>
                </a:solidFill>
                <a:latin typeface="Open Sans"/>
                <a:ea typeface="Open Sans"/>
                <a:cs typeface="Open Sans"/>
                <a:sym typeface="Open Sans"/>
              </a:rPr>
              <a:t>(c) or, for students at grade levels not assessed by the aforementioned assessment instruments, a score at or above the 40th percentile on both the English reading and the English language arts sections of the state-approved norm-referenced standardized achievement instrument; and</a:t>
            </a:r>
          </a:p>
          <a:p>
            <a:pPr lvl="0" algn="l" rtl="0">
              <a:lnSpc>
                <a:spcPct val="100000"/>
              </a:lnSpc>
              <a:spcBef>
                <a:spcPts val="0"/>
              </a:spcBef>
              <a:spcAft>
                <a:spcPts val="0"/>
              </a:spcAft>
            </a:pPr>
            <a:endParaRPr sz="1000" dirty="0">
              <a:solidFill>
                <a:schemeClr val="dk1"/>
              </a:solidFill>
              <a:latin typeface="Open Sans"/>
              <a:ea typeface="Open Sans"/>
              <a:cs typeface="Open Sans"/>
              <a:sym typeface="Open Sans"/>
            </a:endParaRPr>
          </a:p>
          <a:p>
            <a:pPr marL="0" lvl="0" indent="457200" algn="l" rtl="0">
              <a:lnSpc>
                <a:spcPct val="100000"/>
              </a:lnSpc>
              <a:spcBef>
                <a:spcPts val="0"/>
              </a:spcBef>
              <a:spcAft>
                <a:spcPts val="0"/>
              </a:spcAft>
              <a:buNone/>
            </a:pPr>
            <a:endParaRPr sz="10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900" dirty="0">
                <a:solidFill>
                  <a:schemeClr val="dk1"/>
                </a:solidFill>
                <a:latin typeface="Open Sans"/>
                <a:ea typeface="Open Sans"/>
                <a:cs typeface="Open Sans"/>
                <a:sym typeface="Open Sans"/>
              </a:rPr>
              <a:t>3)    the results of a subjective teacher evaluation using the state's </a:t>
            </a:r>
            <a:endParaRPr lang="en-US" sz="1900" dirty="0">
              <a:solidFill>
                <a:schemeClr val="dk1"/>
              </a:solidFill>
              <a:latin typeface="Open Sans"/>
              <a:ea typeface="Open Sans"/>
              <a:cs typeface="Open Sans"/>
              <a:sym typeface="Open Sans"/>
            </a:endParaRPr>
          </a:p>
          <a:p>
            <a:pPr marL="0" lvl="0" indent="457200" algn="l" rtl="0">
              <a:lnSpc>
                <a:spcPct val="90000"/>
              </a:lnSpc>
              <a:spcBef>
                <a:spcPts val="600"/>
              </a:spcBef>
              <a:spcAft>
                <a:spcPts val="0"/>
              </a:spcAft>
              <a:buNone/>
            </a:pPr>
            <a:r>
              <a:rPr lang="en-US" sz="1900" dirty="0">
                <a:solidFill>
                  <a:schemeClr val="dk1"/>
                </a:solidFill>
                <a:latin typeface="Open Sans"/>
                <a:ea typeface="Open Sans"/>
                <a:cs typeface="Open Sans"/>
                <a:sym typeface="Open Sans"/>
              </a:rPr>
              <a:t>standardized rubric.</a:t>
            </a:r>
            <a:endParaRPr lang="en-US" sz="1900" b="1" dirty="0">
              <a:solidFill>
                <a:schemeClr val="dk1"/>
              </a:solidFill>
              <a:latin typeface="Open Sans"/>
              <a:ea typeface="Open Sans"/>
              <a:cs typeface="Open Sans"/>
              <a:sym typeface="Open Sans"/>
            </a:endParaRPr>
          </a:p>
        </p:txBody>
      </p:sp>
      <p:pic>
        <p:nvPicPr>
          <p:cNvPr id="274" name="Google Shape;274;p30"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75" name="Google Shape;275;p30"/>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76" name="Google Shape;276;p30"/>
          <p:cNvSpPr txBox="1"/>
          <p:nvPr/>
        </p:nvSpPr>
        <p:spPr>
          <a:xfrm>
            <a:off x="6964050" y="4818235"/>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18</a:t>
            </a:fld>
            <a:endParaRPr sz="900">
              <a:solidFill>
                <a:schemeClr val="lt1"/>
              </a:solidFill>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pic>
        <p:nvPicPr>
          <p:cNvPr id="2" name="Google Shape;99;p16">
            <a:extLst>
              <a:ext uri="{FF2B5EF4-FFF2-40B4-BE49-F238E27FC236}">
                <a16:creationId xmlns:a16="http://schemas.microsoft.com/office/drawing/2014/main" id="{EAAB2ADE-BB3F-378D-D9F2-16A997282B06}"/>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81" name="Google Shape;281;p31"/>
          <p:cNvSpPr/>
          <p:nvPr/>
        </p:nvSpPr>
        <p:spPr>
          <a:xfrm>
            <a:off x="-29926" y="0"/>
            <a:ext cx="699397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2" name="Google Shape;282;p31"/>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3" name="Google Shape;283;p31"/>
          <p:cNvSpPr txBox="1"/>
          <p:nvPr/>
        </p:nvSpPr>
        <p:spPr>
          <a:xfrm>
            <a:off x="716279" y="792480"/>
            <a:ext cx="8022295" cy="3717345"/>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C55A11"/>
              </a:buClr>
              <a:buSzPts val="2800"/>
              <a:buFont typeface="Arial"/>
              <a:buNone/>
            </a:pPr>
            <a:r>
              <a:rPr lang="en" sz="1900" b="1" dirty="0">
                <a:solidFill>
                  <a:schemeClr val="dk1"/>
                </a:solidFill>
                <a:latin typeface="Open Sans"/>
                <a:ea typeface="Open Sans"/>
                <a:cs typeface="Open Sans"/>
                <a:sym typeface="Open Sans"/>
              </a:rPr>
              <a:t>Subjective Teacher Evaluation</a:t>
            </a:r>
            <a:endParaRPr sz="1900" dirty="0">
              <a:solidFill>
                <a:schemeClr val="dk1"/>
              </a:solidFill>
              <a:latin typeface="Open Sans"/>
              <a:ea typeface="Open Sans"/>
              <a:cs typeface="Open Sans"/>
              <a:sym typeface="Open Sans"/>
            </a:endParaRPr>
          </a:p>
          <a:p>
            <a:pPr marL="0" lvl="0" indent="0" algn="l" rtl="0">
              <a:lnSpc>
                <a:spcPct val="100000"/>
              </a:lnSpc>
              <a:spcBef>
                <a:spcPts val="1000"/>
              </a:spcBef>
              <a:spcAft>
                <a:spcPts val="0"/>
              </a:spcAft>
              <a:buClr>
                <a:srgbClr val="C55A11"/>
              </a:buClr>
              <a:buSzPts val="2400"/>
              <a:buFont typeface="Arial"/>
              <a:buNone/>
            </a:pPr>
            <a:r>
              <a:rPr lang="en" sz="1900" dirty="0">
                <a:solidFill>
                  <a:schemeClr val="dk1"/>
                </a:solidFill>
                <a:latin typeface="Open Sans"/>
                <a:ea typeface="Open Sans"/>
                <a:cs typeface="Open Sans"/>
                <a:sym typeface="Open Sans"/>
              </a:rPr>
              <a:t>To meet ESSA Title III, Part A requirements as described in the Texas ESSA State Plan for a standardized, statewide exit criteria, the </a:t>
            </a:r>
            <a:r>
              <a:rPr lang="en" sz="1900" i="1" dirty="0">
                <a:solidFill>
                  <a:schemeClr val="dk1"/>
                </a:solidFill>
                <a:latin typeface="Open Sans"/>
                <a:ea typeface="Open Sans"/>
                <a:cs typeface="Open Sans"/>
                <a:sym typeface="Open Sans"/>
              </a:rPr>
              <a:t>Emergent Bilingual Reclassification Rubric </a:t>
            </a:r>
            <a:r>
              <a:rPr lang="en" sz="1900" dirty="0">
                <a:solidFill>
                  <a:schemeClr val="dk1"/>
                </a:solidFill>
                <a:latin typeface="Open Sans"/>
                <a:ea typeface="Open Sans"/>
                <a:cs typeface="Open Sans"/>
                <a:sym typeface="Open Sans"/>
              </a:rPr>
              <a:t>is utilized for the Subjective Teacher Evaluation portion of the reclassification criteria. </a:t>
            </a:r>
            <a:endParaRPr sz="1900" dirty="0">
              <a:solidFill>
                <a:schemeClr val="dk1"/>
              </a:solidFill>
              <a:latin typeface="Open Sans"/>
              <a:ea typeface="Open Sans"/>
              <a:cs typeface="Open Sans"/>
              <a:sym typeface="Open Sans"/>
            </a:endParaRPr>
          </a:p>
          <a:p>
            <a:pPr marL="0" lvl="0" indent="0" algn="l" rtl="0">
              <a:lnSpc>
                <a:spcPct val="100000"/>
              </a:lnSpc>
              <a:spcBef>
                <a:spcPts val="1000"/>
              </a:spcBef>
              <a:spcAft>
                <a:spcPts val="0"/>
              </a:spcAft>
              <a:buClr>
                <a:srgbClr val="C55A11"/>
              </a:buClr>
              <a:buSzPts val="2400"/>
              <a:buFont typeface="Arial"/>
              <a:buNone/>
            </a:pPr>
            <a:r>
              <a:rPr lang="en" sz="1900" dirty="0">
                <a:solidFill>
                  <a:schemeClr val="dk1"/>
                </a:solidFill>
                <a:latin typeface="Open Sans"/>
                <a:ea typeface="Open Sans"/>
                <a:cs typeface="Open Sans"/>
                <a:sym typeface="Open Sans"/>
              </a:rPr>
              <a:t>The </a:t>
            </a:r>
            <a:r>
              <a:rPr lang="en" sz="1900" i="1" dirty="0">
                <a:solidFill>
                  <a:schemeClr val="dk1"/>
                </a:solidFill>
                <a:latin typeface="Open Sans"/>
                <a:ea typeface="Open Sans"/>
                <a:cs typeface="Open Sans"/>
                <a:sym typeface="Open Sans"/>
              </a:rPr>
              <a:t>Emergent Bilingual Reclassification Rubric-Alternate </a:t>
            </a:r>
            <a:r>
              <a:rPr lang="en" sz="1900" dirty="0">
                <a:solidFill>
                  <a:schemeClr val="dk1"/>
                </a:solidFill>
                <a:latin typeface="Open Sans"/>
                <a:ea typeface="Open Sans"/>
                <a:cs typeface="Open Sans"/>
                <a:sym typeface="Open Sans"/>
              </a:rPr>
              <a:t>is utilized for emergent bilingual students with a significant cognitive disability to fulfill the Subjective Teacher Evaluation portion of the individualized reclassification criteria. </a:t>
            </a:r>
            <a:endParaRPr sz="1900" dirty="0">
              <a:solidFill>
                <a:schemeClr val="dk1"/>
              </a:solidFill>
              <a:latin typeface="Open Sans"/>
              <a:ea typeface="Open Sans"/>
              <a:cs typeface="Open Sans"/>
              <a:sym typeface="Open Sans"/>
            </a:endParaRPr>
          </a:p>
        </p:txBody>
      </p:sp>
      <p:pic>
        <p:nvPicPr>
          <p:cNvPr id="284" name="Google Shape;284;p3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85" name="Google Shape;285;p31"/>
          <p:cNvSpPr txBox="1"/>
          <p:nvPr/>
        </p:nvSpPr>
        <p:spPr>
          <a:xfrm>
            <a:off x="-29926" y="70050"/>
            <a:ext cx="7231426" cy="4965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250" b="1" dirty="0">
                <a:solidFill>
                  <a:schemeClr val="lt1"/>
                </a:solidFill>
                <a:latin typeface="Open Sans"/>
                <a:ea typeface="Open Sans"/>
                <a:cs typeface="Open Sans"/>
                <a:sym typeface="Open Sans"/>
              </a:rPr>
              <a:t>Reclassification of Emergent Bilingual Students</a:t>
            </a:r>
            <a:endParaRPr sz="2250" b="1" dirty="0">
              <a:solidFill>
                <a:schemeClr val="lt1"/>
              </a:solidFill>
              <a:latin typeface="Open Sans"/>
              <a:ea typeface="Open Sans"/>
              <a:cs typeface="Open Sans"/>
              <a:sym typeface="Open Sans"/>
            </a:endParaRPr>
          </a:p>
        </p:txBody>
      </p:sp>
      <p:sp>
        <p:nvSpPr>
          <p:cNvPr id="286" name="Google Shape;286;p31"/>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87" name="Google Shape;287;p31"/>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19</a:t>
            </a:fld>
            <a:endParaRPr sz="900">
              <a:solidFill>
                <a:schemeClr val="lt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14"/>
          <p:cNvPicPr preferRelativeResize="0"/>
          <p:nvPr/>
        </p:nvPicPr>
        <p:blipFill rotWithShape="1">
          <a:blip r:embed="rId3">
            <a:alphaModFix/>
          </a:blip>
          <a:srcRect l="11801" t="87858" r="33153"/>
          <a:stretch/>
        </p:blipFill>
        <p:spPr>
          <a:xfrm rot="5400000">
            <a:off x="-2247250" y="2259649"/>
            <a:ext cx="5131099" cy="636601"/>
          </a:xfrm>
          <a:prstGeom prst="rect">
            <a:avLst/>
          </a:prstGeom>
          <a:noFill/>
          <a:ln>
            <a:noFill/>
          </a:ln>
        </p:spPr>
      </p:pic>
      <p:sp>
        <p:nvSpPr>
          <p:cNvPr id="67" name="Google Shape;67;p14"/>
          <p:cNvSpPr/>
          <p:nvPr/>
        </p:nvSpPr>
        <p:spPr>
          <a:xfrm>
            <a:off x="0" y="0"/>
            <a:ext cx="49113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8" name="Google Shape;68;p14"/>
          <p:cNvSpPr txBox="1"/>
          <p:nvPr/>
        </p:nvSpPr>
        <p:spPr>
          <a:xfrm>
            <a:off x="-2" y="66260"/>
            <a:ext cx="4855500"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Copyright © Notice</a:t>
            </a:r>
            <a:endParaRPr sz="2300" b="1" dirty="0">
              <a:solidFill>
                <a:schemeClr val="lt1"/>
              </a:solidFill>
              <a:latin typeface="Open Sans"/>
              <a:ea typeface="Open Sans"/>
              <a:cs typeface="Open Sans"/>
              <a:sym typeface="Open Sans"/>
            </a:endParaRPr>
          </a:p>
        </p:txBody>
      </p:sp>
      <p:sp>
        <p:nvSpPr>
          <p:cNvPr id="69" name="Google Shape;69;p14"/>
          <p:cNvSpPr/>
          <p:nvPr/>
        </p:nvSpPr>
        <p:spPr>
          <a:xfrm>
            <a:off x="0" y="4546350"/>
            <a:ext cx="9144000"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70" name="Google Shape;70;p14"/>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71" name="Google Shape;71;p14"/>
          <p:cNvSpPr txBox="1"/>
          <p:nvPr/>
        </p:nvSpPr>
        <p:spPr>
          <a:xfrm>
            <a:off x="716279" y="807315"/>
            <a:ext cx="8210363" cy="3724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900" dirty="0">
                <a:solidFill>
                  <a:schemeClr val="dk1"/>
                </a:solidFill>
                <a:latin typeface="Open Sans"/>
                <a:ea typeface="Open Sans"/>
                <a:cs typeface="Open Sans"/>
                <a:sym typeface="Open Sans"/>
              </a:rPr>
              <a:t>Copyright © 2025. Texas Education Agency.</a:t>
            </a:r>
            <a:endParaRPr sz="1900" dirty="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r>
              <a:rPr lang="en" sz="1900" dirty="0">
                <a:solidFill>
                  <a:schemeClr val="dk1"/>
                </a:solidFill>
                <a:latin typeface="Open Sans"/>
                <a:ea typeface="Open Sans"/>
                <a:cs typeface="Open Sans"/>
                <a:sym typeface="Open Sans"/>
              </a:rPr>
              <a:t>All Rights Reserved.</a:t>
            </a:r>
            <a:endParaRPr sz="1900" dirty="0">
              <a:solidFill>
                <a:schemeClr val="dk1"/>
              </a:solidFill>
              <a:latin typeface="Open Sans"/>
              <a:ea typeface="Open Sans"/>
              <a:cs typeface="Open Sans"/>
              <a:sym typeface="Open Sans"/>
            </a:endParaRPr>
          </a:p>
          <a:p>
            <a:pPr marL="0" lvl="0" indent="0" algn="l" rtl="0">
              <a:lnSpc>
                <a:spcPct val="100000"/>
              </a:lnSpc>
              <a:spcBef>
                <a:spcPts val="1000"/>
              </a:spcBef>
              <a:spcAft>
                <a:spcPts val="0"/>
              </a:spcAft>
              <a:buNone/>
            </a:pPr>
            <a:r>
              <a:rPr lang="en" sz="1900" dirty="0">
                <a:solidFill>
                  <a:schemeClr val="dk1"/>
                </a:solidFill>
                <a:latin typeface="Open Sans"/>
                <a:ea typeface="Open Sans"/>
                <a:cs typeface="Open Sans"/>
                <a:sym typeface="Open Sans"/>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sz="19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r>
              <a:rPr lang="en" sz="1800" dirty="0">
                <a:solidFill>
                  <a:schemeClr val="dk1"/>
                </a:solidFill>
                <a:latin typeface="Open Sans"/>
                <a:ea typeface="Open Sans"/>
                <a:cs typeface="Open Sans"/>
                <a:sym typeface="Open Sans"/>
              </a:rPr>
              <a:t>For more information, please contact: </a:t>
            </a:r>
            <a:r>
              <a:rPr lang="en" sz="1800" u="sng" dirty="0">
                <a:solidFill>
                  <a:srgbClr val="0070C0"/>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copyrights@tea.texas.gov</a:t>
            </a:r>
            <a:r>
              <a:rPr lang="en" sz="1900" dirty="0">
                <a:solidFill>
                  <a:srgbClr val="0070C0"/>
                </a:solidFill>
                <a:latin typeface="Open Sans"/>
                <a:ea typeface="Open Sans"/>
                <a:cs typeface="Open Sans"/>
                <a:sym typeface="Open Sans"/>
              </a:rPr>
              <a:t> </a:t>
            </a:r>
            <a:endParaRPr sz="1900" dirty="0">
              <a:solidFill>
                <a:srgbClr val="0070C0"/>
              </a:solidFill>
              <a:latin typeface="Open Sans"/>
              <a:ea typeface="Open Sans"/>
              <a:cs typeface="Open Sans"/>
              <a:sym typeface="Open Sans"/>
            </a:endParaRPr>
          </a:p>
          <a:p>
            <a:pPr marL="0" lvl="0" indent="0" algn="l" rtl="0">
              <a:spcBef>
                <a:spcPts val="0"/>
              </a:spcBef>
              <a:spcAft>
                <a:spcPts val="0"/>
              </a:spcAft>
              <a:buNone/>
            </a:pPr>
            <a:endParaRPr sz="1900" dirty="0">
              <a:solidFill>
                <a:schemeClr val="dk1"/>
              </a:solidFill>
              <a:latin typeface="Open Sans"/>
              <a:ea typeface="Open Sans"/>
              <a:cs typeface="Open Sans"/>
              <a:sym typeface="Open Sans"/>
            </a:endParaRPr>
          </a:p>
        </p:txBody>
      </p:sp>
      <p:sp>
        <p:nvSpPr>
          <p:cNvPr id="72" name="Google Shape;72;p14"/>
          <p:cNvSpPr txBox="1"/>
          <p:nvPr/>
        </p:nvSpPr>
        <p:spPr>
          <a:xfrm>
            <a:off x="0" y="4698182"/>
            <a:ext cx="3562500" cy="33965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900" dirty="0">
                <a:solidFill>
                  <a:schemeClr val="lt1"/>
                </a:solidFill>
                <a:latin typeface="Open Sans"/>
                <a:ea typeface="Open Sans"/>
                <a:cs typeface="Open Sans"/>
                <a:sym typeface="Open Sans"/>
              </a:rPr>
              <a:t>Copyright © 2025. Texas Education Agency.</a:t>
            </a:r>
            <a:endParaRPr sz="600" dirty="0">
              <a:solidFill>
                <a:schemeClr val="lt1"/>
              </a:solidFill>
              <a:latin typeface="Open Sans"/>
              <a:ea typeface="Open Sans"/>
              <a:cs typeface="Open Sans"/>
              <a:sym typeface="Open Sans"/>
            </a:endParaRPr>
          </a:p>
        </p:txBody>
      </p:sp>
      <p:pic>
        <p:nvPicPr>
          <p:cNvPr id="73" name="Google Shape;73;p14"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pic>
        <p:nvPicPr>
          <p:cNvPr id="2" name="Google Shape;99;p16">
            <a:extLst>
              <a:ext uri="{FF2B5EF4-FFF2-40B4-BE49-F238E27FC236}">
                <a16:creationId xmlns:a16="http://schemas.microsoft.com/office/drawing/2014/main" id="{40492900-25B3-0251-D289-1FE5EFCC07B8}"/>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92" name="Google Shape;292;p32"/>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3" name="Google Shape;293;p32"/>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94" name="Google Shape;294;p32"/>
          <p:cNvSpPr/>
          <p:nvPr/>
        </p:nvSpPr>
        <p:spPr>
          <a:xfrm>
            <a:off x="-29926" y="0"/>
            <a:ext cx="68663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5" name="Google Shape;295;p32"/>
          <p:cNvSpPr txBox="1"/>
          <p:nvPr/>
        </p:nvSpPr>
        <p:spPr>
          <a:xfrm>
            <a:off x="-29926" y="66600"/>
            <a:ext cx="67925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Emergent Bilingual Reclassification Rubric</a:t>
            </a:r>
            <a:endParaRPr sz="2300" b="1" dirty="0">
              <a:solidFill>
                <a:schemeClr val="lt1"/>
              </a:solidFill>
              <a:latin typeface="Open Sans"/>
              <a:ea typeface="Open Sans"/>
              <a:cs typeface="Open Sans"/>
              <a:sym typeface="Open Sans"/>
            </a:endParaRPr>
          </a:p>
        </p:txBody>
      </p:sp>
      <p:pic>
        <p:nvPicPr>
          <p:cNvPr id="296" name="Google Shape;296;p32" title="Screenshot 2025-03-24 083405.png">
            <a:hlinkClick r:id="rId4"/>
          </p:cNvPr>
          <p:cNvPicPr preferRelativeResize="0"/>
          <p:nvPr/>
        </p:nvPicPr>
        <p:blipFill>
          <a:blip r:embed="rId5">
            <a:alphaModFix/>
          </a:blip>
          <a:stretch>
            <a:fillRect/>
          </a:stretch>
        </p:blipFill>
        <p:spPr>
          <a:xfrm>
            <a:off x="2170044" y="910254"/>
            <a:ext cx="4985853" cy="3868146"/>
          </a:xfrm>
          <a:prstGeom prst="rect">
            <a:avLst/>
          </a:prstGeom>
          <a:noFill/>
          <a:ln w="9525" cap="flat" cmpd="sng">
            <a:solidFill>
              <a:schemeClr val="dk2"/>
            </a:solidFill>
            <a:prstDash val="solid"/>
            <a:round/>
            <a:headEnd type="none" w="sm" len="sm"/>
            <a:tailEnd type="none" w="sm" len="sm"/>
          </a:ln>
          <a:effectLst>
            <a:outerShdw blurRad="50800" dist="50800" dir="5400000" algn="ctr" rotWithShape="0">
              <a:schemeClr val="bg2"/>
            </a:outerShdw>
          </a:effectLst>
        </p:spPr>
      </p:pic>
      <p:sp>
        <p:nvSpPr>
          <p:cNvPr id="297" name="Google Shape;297;p32"/>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rPr>
              <a:t>20</a:t>
            </a:fld>
            <a:endParaRPr sz="900">
              <a:solidFill>
                <a:schemeClr val="lt1"/>
              </a:solidFill>
            </a:endParaRPr>
          </a:p>
        </p:txBody>
      </p:sp>
      <p:pic>
        <p:nvPicPr>
          <p:cNvPr id="298" name="Google Shape;298;p32"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pic>
        <p:nvPicPr>
          <p:cNvPr id="3" name="Google Shape;99;p16">
            <a:extLst>
              <a:ext uri="{FF2B5EF4-FFF2-40B4-BE49-F238E27FC236}">
                <a16:creationId xmlns:a16="http://schemas.microsoft.com/office/drawing/2014/main" id="{16396FD3-08C6-6063-DF71-00B3E6DFB4FB}"/>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03" name="Google Shape;303;p33"/>
          <p:cNvSpPr/>
          <p:nvPr/>
        </p:nvSpPr>
        <p:spPr>
          <a:xfrm>
            <a:off x="0" y="-1"/>
            <a:ext cx="5988050" cy="700563"/>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05" name="Google Shape;305;p33"/>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306" name="Google Shape;306;p33" title="Screenshot 2025-03-24 083235.png">
            <a:hlinkClick r:id="rId4"/>
          </p:cNvPr>
          <p:cNvPicPr preferRelativeResize="0"/>
          <p:nvPr/>
        </p:nvPicPr>
        <p:blipFill>
          <a:blip r:embed="rId5">
            <a:alphaModFix/>
          </a:blip>
          <a:stretch>
            <a:fillRect/>
          </a:stretch>
        </p:blipFill>
        <p:spPr>
          <a:xfrm>
            <a:off x="2175164" y="910254"/>
            <a:ext cx="4985852" cy="3868145"/>
          </a:xfrm>
          <a:prstGeom prst="rect">
            <a:avLst/>
          </a:prstGeom>
          <a:noFill/>
          <a:ln>
            <a:solidFill>
              <a:schemeClr val="bg2"/>
            </a:solidFill>
          </a:ln>
          <a:effectLst>
            <a:outerShdw blurRad="50800" dist="50800" dir="5400000" algn="ctr" rotWithShape="0">
              <a:schemeClr val="bg2"/>
            </a:outerShdw>
          </a:effectLst>
        </p:spPr>
      </p:pic>
      <p:pic>
        <p:nvPicPr>
          <p:cNvPr id="307" name="Google Shape;307;p33"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
        <p:nvSpPr>
          <p:cNvPr id="308" name="Google Shape;308;p33"/>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09" name="Google Shape;309;p33"/>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21</a:t>
            </a:fld>
            <a:endParaRPr sz="900">
              <a:solidFill>
                <a:schemeClr val="lt1"/>
              </a:solidFill>
              <a:latin typeface="Open Sans"/>
              <a:ea typeface="Open Sans"/>
              <a:cs typeface="Open Sans"/>
              <a:sym typeface="Open Sans"/>
            </a:endParaRPr>
          </a:p>
        </p:txBody>
      </p:sp>
      <p:sp>
        <p:nvSpPr>
          <p:cNvPr id="2" name="Google Shape;212;p25">
            <a:extLst>
              <a:ext uri="{FF2B5EF4-FFF2-40B4-BE49-F238E27FC236}">
                <a16:creationId xmlns:a16="http://schemas.microsoft.com/office/drawing/2014/main" id="{B8DFD990-CC71-C520-3A2C-C1FE1B8C648B}"/>
              </a:ext>
            </a:extLst>
          </p:cNvPr>
          <p:cNvSpPr/>
          <p:nvPr/>
        </p:nvSpPr>
        <p:spPr>
          <a:xfrm>
            <a:off x="-29925" y="-2"/>
            <a:ext cx="6017974"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04" name="Google Shape;304;p33"/>
          <p:cNvSpPr txBox="1"/>
          <p:nvPr/>
        </p:nvSpPr>
        <p:spPr>
          <a:xfrm>
            <a:off x="-29926" y="16856"/>
            <a:ext cx="5684904"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Emergent Bilingual Reclassification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Rubric - ALTERNATE</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pic>
        <p:nvPicPr>
          <p:cNvPr id="2" name="Google Shape;99;p16">
            <a:extLst>
              <a:ext uri="{FF2B5EF4-FFF2-40B4-BE49-F238E27FC236}">
                <a16:creationId xmlns:a16="http://schemas.microsoft.com/office/drawing/2014/main" id="{B5972A97-3898-5D75-53DA-91BA4E68F5AD}"/>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14" name="Google Shape;314;p34"/>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5" name="Google Shape;315;p34"/>
          <p:cNvSpPr txBox="1"/>
          <p:nvPr/>
        </p:nvSpPr>
        <p:spPr>
          <a:xfrm>
            <a:off x="-29926" y="66708"/>
            <a:ext cx="5922826"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Decisions Pending Results</a:t>
            </a:r>
            <a:endParaRPr sz="2300" dirty="0">
              <a:solidFill>
                <a:schemeClr val="dk1"/>
              </a:solidFill>
              <a:latin typeface="Open Sans"/>
              <a:ea typeface="Open Sans"/>
              <a:cs typeface="Open Sans"/>
              <a:sym typeface="Open Sans"/>
            </a:endParaRPr>
          </a:p>
        </p:txBody>
      </p:sp>
      <p:sp>
        <p:nvSpPr>
          <p:cNvPr id="316" name="Google Shape;316;p34"/>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7" name="Google Shape;317;p34"/>
          <p:cNvSpPr txBox="1"/>
          <p:nvPr/>
        </p:nvSpPr>
        <p:spPr>
          <a:xfrm>
            <a:off x="716280" y="789425"/>
            <a:ext cx="8352170" cy="963175"/>
          </a:xfrm>
          <a:prstGeom prst="rect">
            <a:avLst/>
          </a:prstGeom>
          <a:noFill/>
          <a:ln>
            <a:noFill/>
          </a:ln>
        </p:spPr>
        <p:txBody>
          <a:bodyPr spcFirstLastPara="1" wrap="square" lIns="91425" tIns="91425" rIns="91425" bIns="91425" anchor="t" anchorCtr="0">
            <a:noAutofit/>
          </a:bodyPr>
          <a:lstStyle/>
          <a:p>
            <a:pPr marL="12700" marR="5080" lvl="0" indent="0" algn="l" rtl="0">
              <a:lnSpc>
                <a:spcPct val="90000"/>
              </a:lnSpc>
              <a:spcBef>
                <a:spcPts val="0"/>
              </a:spcBef>
              <a:spcAft>
                <a:spcPts val="0"/>
              </a:spcAft>
              <a:buClr>
                <a:srgbClr val="323F4F"/>
              </a:buClr>
              <a:buSzPts val="2200"/>
              <a:buFont typeface="Arial"/>
              <a:buNone/>
            </a:pPr>
            <a:r>
              <a:rPr lang="en" sz="1900" dirty="0">
                <a:solidFill>
                  <a:schemeClr val="dk1"/>
                </a:solidFill>
                <a:latin typeface="Open Sans"/>
                <a:ea typeface="Open Sans"/>
                <a:cs typeface="Open Sans"/>
                <a:sym typeface="Open Sans"/>
              </a:rPr>
              <a:t>If STAAR results are not yet available when the LPAC meets at the end of the school year to make reclassification decisions, the LPAC will conduct the following process:</a:t>
            </a:r>
            <a:endParaRPr sz="1900" dirty="0">
              <a:solidFill>
                <a:schemeClr val="dk1"/>
              </a:solidFill>
              <a:latin typeface="Open Sans"/>
              <a:ea typeface="Open Sans"/>
              <a:cs typeface="Open Sans"/>
              <a:sym typeface="Open Sans"/>
            </a:endParaRPr>
          </a:p>
        </p:txBody>
      </p:sp>
      <p:sp>
        <p:nvSpPr>
          <p:cNvPr id="318" name="Google Shape;318;p34"/>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19" name="Google Shape;319;p34"/>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22</a:t>
            </a:fld>
            <a:endParaRPr sz="900">
              <a:solidFill>
                <a:schemeClr val="lt1"/>
              </a:solidFill>
              <a:latin typeface="Open Sans"/>
              <a:ea typeface="Open Sans"/>
              <a:cs typeface="Open Sans"/>
              <a:sym typeface="Open Sans"/>
            </a:endParaRPr>
          </a:p>
        </p:txBody>
      </p:sp>
      <p:pic>
        <p:nvPicPr>
          <p:cNvPr id="320" name="Google Shape;320;p34"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5" name="TextBox 4">
            <a:extLst>
              <a:ext uri="{FF2B5EF4-FFF2-40B4-BE49-F238E27FC236}">
                <a16:creationId xmlns:a16="http://schemas.microsoft.com/office/drawing/2014/main" id="{C9C85230-8A30-3497-75DA-AEEB247EE83F}"/>
              </a:ext>
            </a:extLst>
          </p:cNvPr>
          <p:cNvSpPr txBox="1"/>
          <p:nvPr/>
        </p:nvSpPr>
        <p:spPr>
          <a:xfrm>
            <a:off x="501014" y="1656051"/>
            <a:ext cx="8520436" cy="3142399"/>
          </a:xfrm>
          <a:prstGeom prst="rect">
            <a:avLst/>
          </a:prstGeom>
          <a:noFill/>
        </p:spPr>
        <p:txBody>
          <a:bodyPr wrap="square">
            <a:spAutoFit/>
          </a:bodyPr>
          <a:lstStyle/>
          <a:p>
            <a:pPr marL="587375" marR="248920" lvl="0" indent="-337185" algn="l">
              <a:lnSpc>
                <a:spcPct val="90000"/>
              </a:lnSpc>
              <a:spcBef>
                <a:spcPts val="1200"/>
              </a:spcBef>
              <a:spcAft>
                <a:spcPts val="0"/>
              </a:spcAft>
              <a:buClr>
                <a:schemeClr val="dk1"/>
              </a:buClr>
              <a:buSzPts val="1750"/>
              <a:buChar char="•"/>
            </a:pPr>
            <a:r>
              <a:rPr lang="en-US" sz="1800" dirty="0">
                <a:solidFill>
                  <a:schemeClr val="dk1"/>
                </a:solidFill>
                <a:latin typeface="Open Sans"/>
                <a:ea typeface="Open Sans"/>
                <a:cs typeface="Open Sans"/>
                <a:sym typeface="Open Sans"/>
              </a:rPr>
              <a:t>The LPAC makes the decision for reclassification, </a:t>
            </a:r>
            <a:r>
              <a:rPr lang="en-US" sz="1800" b="1" dirty="0">
                <a:solidFill>
                  <a:schemeClr val="dk1"/>
                </a:solidFill>
                <a:latin typeface="Open Sans"/>
                <a:ea typeface="Open Sans"/>
                <a:cs typeface="Open Sans"/>
                <a:sym typeface="Open Sans"/>
              </a:rPr>
              <a:t>pending </a:t>
            </a:r>
            <a:r>
              <a:rPr lang="en-US" sz="1800" dirty="0">
                <a:solidFill>
                  <a:schemeClr val="dk1"/>
                </a:solidFill>
                <a:latin typeface="Open Sans"/>
                <a:ea typeface="Open Sans"/>
                <a:cs typeface="Open Sans"/>
                <a:sym typeface="Open Sans"/>
              </a:rPr>
              <a:t>STAAR results, if the student has met all other reclassification criteria and if the LPAC determines that the student will be ready for reclassification if STAAR results demonstrate that the student has met standard (Approaches, Meets, or Masters levels). </a:t>
            </a:r>
          </a:p>
          <a:p>
            <a:pPr marL="587375" marR="248920" lvl="0" indent="-337185" algn="l">
              <a:lnSpc>
                <a:spcPct val="90000"/>
              </a:lnSpc>
              <a:spcBef>
                <a:spcPts val="1200"/>
              </a:spcBef>
              <a:spcAft>
                <a:spcPts val="0"/>
              </a:spcAft>
              <a:buClr>
                <a:schemeClr val="dk1"/>
              </a:buClr>
              <a:buSzPts val="1750"/>
              <a:buChar char="•"/>
            </a:pPr>
            <a:r>
              <a:rPr lang="en-US" sz="1800" dirty="0">
                <a:solidFill>
                  <a:schemeClr val="dk1"/>
                </a:solidFill>
                <a:latin typeface="Open Sans"/>
                <a:ea typeface="Open Sans"/>
                <a:cs typeface="Open Sans"/>
                <a:sym typeface="Open Sans"/>
              </a:rPr>
              <a:t>The LPAC must have a </a:t>
            </a:r>
            <a:r>
              <a:rPr lang="en-US" sz="1800" b="1" dirty="0">
                <a:solidFill>
                  <a:schemeClr val="dk1"/>
                </a:solidFill>
                <a:latin typeface="Open Sans"/>
                <a:ea typeface="Open Sans"/>
                <a:cs typeface="Open Sans"/>
                <a:sym typeface="Open Sans"/>
              </a:rPr>
              <a:t>follow-up process </a:t>
            </a:r>
            <a:r>
              <a:rPr lang="en-US" sz="1800" dirty="0">
                <a:solidFill>
                  <a:schemeClr val="dk1"/>
                </a:solidFill>
                <a:latin typeface="Open Sans"/>
                <a:ea typeface="Open Sans"/>
                <a:cs typeface="Open Sans"/>
                <a:sym typeface="Open Sans"/>
              </a:rPr>
              <a:t>as soon as scores are received by the district to enact on the LPAC reclassification decisions pending STAAR results. </a:t>
            </a:r>
          </a:p>
          <a:p>
            <a:pPr marL="587375" marR="140970" lvl="0" indent="-337185" algn="l">
              <a:lnSpc>
                <a:spcPct val="90000"/>
              </a:lnSpc>
              <a:spcBef>
                <a:spcPts val="1200"/>
              </a:spcBef>
              <a:spcAft>
                <a:spcPts val="0"/>
              </a:spcAft>
              <a:buClr>
                <a:schemeClr val="dk1"/>
              </a:buClr>
              <a:buSzPts val="1750"/>
              <a:buFont typeface="Open Sans"/>
              <a:buChar char="•"/>
            </a:pPr>
            <a:r>
              <a:rPr lang="en-US" sz="1800" dirty="0">
                <a:solidFill>
                  <a:schemeClr val="dk1"/>
                </a:solidFill>
                <a:latin typeface="Open Sans"/>
                <a:ea typeface="Open Sans"/>
                <a:cs typeface="Open Sans"/>
                <a:sym typeface="Open Sans"/>
              </a:rPr>
              <a:t>Once scores are received, a member of the LPAC will enter the scores into the LPAC documentation and complete the reclassification process for eligible students without the need for another LPAC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pic>
        <p:nvPicPr>
          <p:cNvPr id="2" name="Google Shape;99;p16">
            <a:extLst>
              <a:ext uri="{FF2B5EF4-FFF2-40B4-BE49-F238E27FC236}">
                <a16:creationId xmlns:a16="http://schemas.microsoft.com/office/drawing/2014/main" id="{385B1DF0-0261-6CA6-6727-7A5BFBF887F2}"/>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25" name="Google Shape;325;p35"/>
          <p:cNvSpPr/>
          <p:nvPr/>
        </p:nvSpPr>
        <p:spPr>
          <a:xfrm>
            <a:off x="-29926" y="0"/>
            <a:ext cx="4941226" cy="84015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26" name="Google Shape;326;p35"/>
          <p:cNvSpPr txBox="1"/>
          <p:nvPr/>
        </p:nvSpPr>
        <p:spPr>
          <a:xfrm>
            <a:off x="-29926" y="18150"/>
            <a:ext cx="4601926"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Reclassification of Emergent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Bilingual Students</a:t>
            </a:r>
            <a:endParaRPr sz="2300" b="1" dirty="0">
              <a:solidFill>
                <a:schemeClr val="lt1"/>
              </a:solidFill>
              <a:latin typeface="Open Sans"/>
              <a:ea typeface="Open Sans"/>
              <a:cs typeface="Open Sans"/>
              <a:sym typeface="Open Sans"/>
            </a:endParaRPr>
          </a:p>
        </p:txBody>
      </p:sp>
      <p:sp>
        <p:nvSpPr>
          <p:cNvPr id="327" name="Google Shape;327;p35"/>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28" name="Google Shape;328;p35"/>
          <p:cNvSpPr txBox="1"/>
          <p:nvPr/>
        </p:nvSpPr>
        <p:spPr>
          <a:xfrm>
            <a:off x="716280" y="911550"/>
            <a:ext cx="7720870" cy="4154250"/>
          </a:xfrm>
          <a:prstGeom prst="rect">
            <a:avLst/>
          </a:prstGeom>
          <a:noFill/>
          <a:ln>
            <a:noFill/>
          </a:ln>
        </p:spPr>
        <p:txBody>
          <a:bodyPr spcFirstLastPara="1" wrap="square" lIns="91425" tIns="91425" rIns="91425" bIns="91425" anchor="t" anchorCtr="0">
            <a:noAutofit/>
          </a:bodyPr>
          <a:lstStyle/>
          <a:p>
            <a:pPr marL="228600" lvl="0" indent="-171450" algn="l" rtl="0">
              <a:lnSpc>
                <a:spcPct val="90000"/>
              </a:lnSpc>
              <a:spcBef>
                <a:spcPts val="0"/>
              </a:spcBef>
              <a:spcAft>
                <a:spcPts val="0"/>
              </a:spcAft>
              <a:buClr>
                <a:schemeClr val="dk1"/>
              </a:buClr>
              <a:buSzPts val="1900"/>
              <a:buChar char="•"/>
            </a:pPr>
            <a:r>
              <a:rPr lang="en" sz="1900" dirty="0">
                <a:solidFill>
                  <a:schemeClr val="dk1"/>
                </a:solidFill>
                <a:latin typeface="Open Sans"/>
                <a:ea typeface="Open Sans"/>
                <a:cs typeface="Open Sans"/>
                <a:sym typeface="Open Sans"/>
              </a:rPr>
              <a:t>A student in prekindergarten or kindergarten may </a:t>
            </a:r>
            <a:r>
              <a:rPr lang="en" sz="1900" b="1" dirty="0">
                <a:solidFill>
                  <a:schemeClr val="dk1"/>
                </a:solidFill>
                <a:latin typeface="Open Sans"/>
                <a:ea typeface="Open Sans"/>
                <a:cs typeface="Open Sans"/>
                <a:sym typeface="Open Sans"/>
              </a:rPr>
              <a:t>not</a:t>
            </a:r>
            <a:r>
              <a:rPr lang="en" sz="1900" dirty="0">
                <a:solidFill>
                  <a:schemeClr val="dk1"/>
                </a:solidFill>
                <a:latin typeface="Open Sans"/>
                <a:ea typeface="Open Sans"/>
                <a:cs typeface="Open Sans"/>
                <a:sym typeface="Open Sans"/>
              </a:rPr>
              <a:t> be reclassified as an English proficient; the first opportunity for an emergent bilingual student to be considered for reclassification is at the end of grade one. </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A school district must ensure that emergent bilingual students are prepared to meet academic standards required by the TEC, §28.0211.</a:t>
            </a:r>
            <a:endParaRPr sz="1900" dirty="0">
              <a:solidFill>
                <a:schemeClr val="dk1"/>
              </a:solidFill>
              <a:latin typeface="Open Sans"/>
              <a:ea typeface="Open Sans"/>
              <a:cs typeface="Open Sans"/>
              <a:sym typeface="Open Sans"/>
            </a:endParaRPr>
          </a:p>
        </p:txBody>
      </p:sp>
      <p:sp>
        <p:nvSpPr>
          <p:cNvPr id="329" name="Google Shape;329;p35"/>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30" name="Google Shape;330;p35"/>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23</a:t>
            </a:fld>
            <a:endParaRPr sz="900">
              <a:solidFill>
                <a:schemeClr val="lt1"/>
              </a:solidFill>
              <a:latin typeface="Open Sans"/>
              <a:ea typeface="Open Sans"/>
              <a:cs typeface="Open Sans"/>
              <a:sym typeface="Open Sans"/>
            </a:endParaRPr>
          </a:p>
        </p:txBody>
      </p:sp>
      <p:pic>
        <p:nvPicPr>
          <p:cNvPr id="331" name="Google Shape;331;p35"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pic>
        <p:nvPicPr>
          <p:cNvPr id="2" name="Google Shape;99;p16">
            <a:extLst>
              <a:ext uri="{FF2B5EF4-FFF2-40B4-BE49-F238E27FC236}">
                <a16:creationId xmlns:a16="http://schemas.microsoft.com/office/drawing/2014/main" id="{7AD014EF-AF1C-143B-CDA6-ED9132F6787E}"/>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36" name="Google Shape;336;p36"/>
          <p:cNvSpPr/>
          <p:nvPr/>
        </p:nvSpPr>
        <p:spPr>
          <a:xfrm>
            <a:off x="-29926" y="0"/>
            <a:ext cx="566237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37" name="Google Shape;337;p36"/>
          <p:cNvSpPr txBox="1"/>
          <p:nvPr/>
        </p:nvSpPr>
        <p:spPr>
          <a:xfrm>
            <a:off x="-29926" y="66600"/>
            <a:ext cx="66596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EB Student Reclassification Chart</a:t>
            </a:r>
            <a:endParaRPr sz="2300" b="1" dirty="0">
              <a:solidFill>
                <a:schemeClr val="lt1"/>
              </a:solidFill>
              <a:latin typeface="Open Sans"/>
              <a:ea typeface="Open Sans"/>
              <a:cs typeface="Open Sans"/>
              <a:sym typeface="Open Sans"/>
            </a:endParaRPr>
          </a:p>
        </p:txBody>
      </p:sp>
      <p:sp>
        <p:nvSpPr>
          <p:cNvPr id="338" name="Google Shape;338;p36"/>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39" name="Google Shape;339;p36"/>
          <p:cNvSpPr txBox="1"/>
          <p:nvPr/>
        </p:nvSpPr>
        <p:spPr>
          <a:xfrm>
            <a:off x="727750" y="816225"/>
            <a:ext cx="7562700" cy="2696400"/>
          </a:xfrm>
          <a:prstGeom prst="rect">
            <a:avLst/>
          </a:prstGeom>
          <a:noFill/>
          <a:ln>
            <a:noFill/>
          </a:ln>
        </p:spPr>
        <p:txBody>
          <a:bodyPr spcFirstLastPara="1" wrap="square" lIns="91425" tIns="91425" rIns="91425" bIns="91425" anchor="t" anchorCtr="0">
            <a:noAutofit/>
          </a:bodyPr>
          <a:lstStyle/>
          <a:p>
            <a:pPr marL="228600" lvl="0" indent="-1968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emergent bilingual students who are also eligible for special education services, the district assures that:</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Informs the LPAC in conjunction with the ARD committee,  of the student’s readiness for classification as English proficient and ability to successfully participate in content instruction with no second language supports; and</a:t>
            </a:r>
            <a:endParaRPr sz="1900" dirty="0">
              <a:solidFill>
                <a:schemeClr val="dk1"/>
              </a:solidFill>
              <a:latin typeface="Open Sans"/>
              <a:ea typeface="Open Sans"/>
              <a:cs typeface="Open Sans"/>
              <a:sym typeface="Open Sans"/>
            </a:endParaRPr>
          </a:p>
          <a:p>
            <a:pPr marL="0" lvl="0" indent="0" algn="l" rtl="0">
              <a:lnSpc>
                <a:spcPct val="90000"/>
              </a:lnSpc>
              <a:spcBef>
                <a:spcPts val="1200"/>
              </a:spcBef>
              <a:spcAft>
                <a:spcPts val="0"/>
              </a:spcAft>
              <a:buNone/>
            </a:pPr>
            <a:endParaRPr sz="1900" dirty="0">
              <a:solidFill>
                <a:schemeClr val="dk1"/>
              </a:solidFill>
              <a:latin typeface="Open Sans"/>
              <a:ea typeface="Open Sans"/>
              <a:cs typeface="Open Sans"/>
              <a:sym typeface="Open Sans"/>
            </a:endParaRPr>
          </a:p>
        </p:txBody>
      </p:sp>
      <p:sp>
        <p:nvSpPr>
          <p:cNvPr id="340" name="Google Shape;340;p36"/>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41" name="Google Shape;341;p36"/>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24</a:t>
            </a:fld>
            <a:endParaRPr sz="900">
              <a:solidFill>
                <a:schemeClr val="lt1"/>
              </a:solidFill>
              <a:latin typeface="Open Sans"/>
              <a:ea typeface="Open Sans"/>
              <a:cs typeface="Open Sans"/>
              <a:sym typeface="Open Sans"/>
            </a:endParaRPr>
          </a:p>
        </p:txBody>
      </p:sp>
      <p:pic>
        <p:nvPicPr>
          <p:cNvPr id="342" name="Google Shape;342;p3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pic>
        <p:nvPicPr>
          <p:cNvPr id="2" name="Google Shape;99;p16">
            <a:extLst>
              <a:ext uri="{FF2B5EF4-FFF2-40B4-BE49-F238E27FC236}">
                <a16:creationId xmlns:a16="http://schemas.microsoft.com/office/drawing/2014/main" id="{992ECB13-BD03-3CE7-5D5A-DB77A1EAFC67}"/>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47" name="Google Shape;347;p37"/>
          <p:cNvSpPr/>
          <p:nvPr/>
        </p:nvSpPr>
        <p:spPr>
          <a:xfrm>
            <a:off x="-29926" y="0"/>
            <a:ext cx="56433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48" name="Google Shape;348;p37"/>
          <p:cNvSpPr txBox="1"/>
          <p:nvPr/>
        </p:nvSpPr>
        <p:spPr>
          <a:xfrm>
            <a:off x="-29926" y="68924"/>
            <a:ext cx="67697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lt1"/>
              </a:buClr>
              <a:buSzPts val="3600"/>
              <a:buFont typeface="Arial"/>
              <a:buNone/>
            </a:pPr>
            <a:r>
              <a:rPr lang="en" sz="2300" b="1" dirty="0">
                <a:solidFill>
                  <a:schemeClr val="lt1"/>
                </a:solidFill>
                <a:latin typeface="Open Sans"/>
                <a:ea typeface="Open Sans"/>
                <a:cs typeface="Open Sans"/>
                <a:sym typeface="Open Sans"/>
              </a:rPr>
              <a:t>EB Student Reclassification Chart</a:t>
            </a:r>
            <a:endParaRPr sz="2200" b="1" dirty="0">
              <a:solidFill>
                <a:schemeClr val="lt1"/>
              </a:solidFill>
              <a:latin typeface="Open Sans"/>
              <a:ea typeface="Open Sans"/>
              <a:cs typeface="Open Sans"/>
              <a:sym typeface="Open Sans"/>
            </a:endParaRPr>
          </a:p>
        </p:txBody>
      </p:sp>
      <p:sp>
        <p:nvSpPr>
          <p:cNvPr id="349" name="Google Shape;349;p37"/>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50" name="Google Shape;350;p37"/>
          <p:cNvSpPr txBox="1"/>
          <p:nvPr/>
        </p:nvSpPr>
        <p:spPr>
          <a:xfrm>
            <a:off x="708100" y="777240"/>
            <a:ext cx="7553100" cy="3660360"/>
          </a:xfrm>
          <a:prstGeom prst="rect">
            <a:avLst/>
          </a:prstGeom>
          <a:noFill/>
          <a:ln>
            <a:noFill/>
          </a:ln>
        </p:spPr>
        <p:txBody>
          <a:bodyPr spcFirstLastPara="1" wrap="square" lIns="91425" tIns="91425" rIns="91425" bIns="91425" anchor="t" anchorCtr="0">
            <a:noAutofit/>
          </a:bodyPr>
          <a:lstStyle/>
          <a:p>
            <a:pPr marL="228600" lvl="0" indent="-1968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an emergent bilingual student with most significant cognitive disabilities, the LPAC and ARD committee in collaboration shall meet and may:</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Determine that the state’s English language proficiency assessment for reclassification is not appropriate because of the nature of the student’s disabling condition;</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May recommend that the student take the state's alternate English language proficiency assessment (TELPAS Alt) and shall determine an appropriate performance standard requirement for reclassification by language domain.</a:t>
            </a:r>
            <a:endParaRPr sz="1900" dirty="0">
              <a:solidFill>
                <a:schemeClr val="dk1"/>
              </a:solidFill>
              <a:latin typeface="Open Sans"/>
              <a:ea typeface="Open Sans"/>
              <a:cs typeface="Open Sans"/>
              <a:sym typeface="Open Sans"/>
            </a:endParaRPr>
          </a:p>
        </p:txBody>
      </p:sp>
      <p:sp>
        <p:nvSpPr>
          <p:cNvPr id="351" name="Google Shape;351;p37"/>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52" name="Google Shape;352;p37"/>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25</a:t>
            </a:fld>
            <a:endParaRPr sz="900">
              <a:solidFill>
                <a:schemeClr val="lt1"/>
              </a:solidFill>
              <a:latin typeface="Open Sans"/>
              <a:ea typeface="Open Sans"/>
              <a:cs typeface="Open Sans"/>
              <a:sym typeface="Open Sans"/>
            </a:endParaRPr>
          </a:p>
        </p:txBody>
      </p:sp>
      <p:pic>
        <p:nvPicPr>
          <p:cNvPr id="353" name="Google Shape;353;p37"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pic>
        <p:nvPicPr>
          <p:cNvPr id="2" name="Google Shape;99;p16">
            <a:extLst>
              <a:ext uri="{FF2B5EF4-FFF2-40B4-BE49-F238E27FC236}">
                <a16:creationId xmlns:a16="http://schemas.microsoft.com/office/drawing/2014/main" id="{36A4387D-2FCA-5C47-CDD1-F84AE23C09A7}"/>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58" name="Google Shape;358;p38"/>
          <p:cNvSpPr/>
          <p:nvPr/>
        </p:nvSpPr>
        <p:spPr>
          <a:xfrm>
            <a:off x="-29926" y="0"/>
            <a:ext cx="538297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59" name="Google Shape;359;p38"/>
          <p:cNvSpPr txBox="1"/>
          <p:nvPr/>
        </p:nvSpPr>
        <p:spPr>
          <a:xfrm>
            <a:off x="-29926" y="69060"/>
            <a:ext cx="51749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lt1"/>
              </a:buClr>
              <a:buSzPts val="3600"/>
              <a:buFont typeface="Arial"/>
              <a:buNone/>
            </a:pPr>
            <a:r>
              <a:rPr lang="en" sz="2300" b="1" dirty="0">
                <a:solidFill>
                  <a:schemeClr val="lt1"/>
                </a:solidFill>
                <a:latin typeface="Open Sans"/>
                <a:ea typeface="Open Sans"/>
                <a:cs typeface="Open Sans"/>
                <a:sym typeface="Open Sans"/>
              </a:rPr>
              <a:t>EB Student Reclassification Chart</a:t>
            </a:r>
            <a:endParaRPr sz="2300" b="1" dirty="0">
              <a:solidFill>
                <a:schemeClr val="lt1"/>
              </a:solidFill>
              <a:latin typeface="Open Sans"/>
              <a:ea typeface="Open Sans"/>
              <a:cs typeface="Open Sans"/>
              <a:sym typeface="Open Sans"/>
            </a:endParaRPr>
          </a:p>
        </p:txBody>
      </p:sp>
      <p:sp>
        <p:nvSpPr>
          <p:cNvPr id="360" name="Google Shape;360;p38"/>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61" name="Google Shape;361;p38"/>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pic>
        <p:nvPicPr>
          <p:cNvPr id="362" name="Google Shape;362;p38" title="Screenshot 2025-03-24 100730.png">
            <a:hlinkClick r:id="rId4"/>
          </p:cNvPr>
          <p:cNvPicPr preferRelativeResize="0"/>
          <p:nvPr/>
        </p:nvPicPr>
        <p:blipFill>
          <a:blip r:embed="rId5">
            <a:alphaModFix/>
          </a:blip>
          <a:stretch>
            <a:fillRect/>
          </a:stretch>
        </p:blipFill>
        <p:spPr>
          <a:xfrm>
            <a:off x="1877775" y="708000"/>
            <a:ext cx="5216149" cy="4063075"/>
          </a:xfrm>
          <a:prstGeom prst="rect">
            <a:avLst/>
          </a:prstGeom>
          <a:noFill/>
          <a:ln w="9525" cap="flat" cmpd="sng">
            <a:solidFill>
              <a:schemeClr val="dk2"/>
            </a:solidFill>
            <a:prstDash val="solid"/>
            <a:round/>
            <a:headEnd type="none" w="sm" len="sm"/>
            <a:tailEnd type="none" w="sm" len="sm"/>
          </a:ln>
          <a:effectLst>
            <a:outerShdw blurRad="50800" dist="50800" dir="5400000" algn="ctr" rotWithShape="0">
              <a:schemeClr val="bg2"/>
            </a:outerShdw>
          </a:effectLst>
        </p:spPr>
      </p:pic>
      <p:sp>
        <p:nvSpPr>
          <p:cNvPr id="363" name="Google Shape;363;p38"/>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26</a:t>
            </a:fld>
            <a:endParaRPr sz="900">
              <a:solidFill>
                <a:schemeClr val="lt1"/>
              </a:solidFill>
              <a:latin typeface="Open Sans"/>
              <a:ea typeface="Open Sans"/>
              <a:cs typeface="Open Sans"/>
              <a:sym typeface="Open Sans"/>
            </a:endParaRPr>
          </a:p>
        </p:txBody>
      </p:sp>
      <p:pic>
        <p:nvPicPr>
          <p:cNvPr id="364" name="Google Shape;364;p38"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pic>
        <p:nvPicPr>
          <p:cNvPr id="2" name="Google Shape;99;p16">
            <a:extLst>
              <a:ext uri="{FF2B5EF4-FFF2-40B4-BE49-F238E27FC236}">
                <a16:creationId xmlns:a16="http://schemas.microsoft.com/office/drawing/2014/main" id="{62674AA1-2251-93B4-6455-8D039A45DA4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69" name="Google Shape;369;p39"/>
          <p:cNvSpPr/>
          <p:nvPr/>
        </p:nvSpPr>
        <p:spPr>
          <a:xfrm>
            <a:off x="-29926" y="-1"/>
            <a:ext cx="5562600" cy="821999"/>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70" name="Google Shape;370;p39"/>
          <p:cNvSpPr txBox="1"/>
          <p:nvPr/>
        </p:nvSpPr>
        <p:spPr>
          <a:xfrm>
            <a:off x="-29926" y="-7101"/>
            <a:ext cx="5562600"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Parent or Guardian Notification </a:t>
            </a:r>
            <a:br>
              <a:rPr lang="en" sz="2300" b="1" dirty="0">
                <a:solidFill>
                  <a:schemeClr val="lt1"/>
                </a:solidFill>
                <a:latin typeface="Open Sans"/>
                <a:ea typeface="Open Sans"/>
                <a:cs typeface="Open Sans"/>
                <a:sym typeface="Open Sans"/>
              </a:rPr>
            </a:br>
            <a:r>
              <a:rPr lang="en" sz="2300" b="1" dirty="0">
                <a:solidFill>
                  <a:schemeClr val="lt1"/>
                </a:solidFill>
                <a:latin typeface="Open Sans"/>
                <a:ea typeface="Open Sans"/>
                <a:cs typeface="Open Sans"/>
                <a:sym typeface="Open Sans"/>
              </a:rPr>
              <a:t>and Approval</a:t>
            </a:r>
            <a:endParaRPr sz="2300" b="1" dirty="0">
              <a:solidFill>
                <a:schemeClr val="lt1"/>
              </a:solidFill>
              <a:latin typeface="Open Sans"/>
              <a:ea typeface="Open Sans"/>
              <a:cs typeface="Open Sans"/>
              <a:sym typeface="Open Sans"/>
            </a:endParaRPr>
          </a:p>
        </p:txBody>
      </p:sp>
      <p:sp>
        <p:nvSpPr>
          <p:cNvPr id="371" name="Google Shape;371;p39"/>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72" name="Google Shape;372;p39"/>
          <p:cNvSpPr txBox="1"/>
          <p:nvPr/>
        </p:nvSpPr>
        <p:spPr>
          <a:xfrm>
            <a:off x="708100" y="829097"/>
            <a:ext cx="8320150" cy="3866477"/>
          </a:xfrm>
          <a:prstGeom prst="rect">
            <a:avLst/>
          </a:prstGeom>
          <a:noFill/>
          <a:ln>
            <a:noFill/>
          </a:ln>
        </p:spPr>
        <p:txBody>
          <a:bodyPr spcFirstLastPara="1" wrap="square" lIns="91425" tIns="91425" rIns="91425" bIns="91425" anchor="t" anchorCtr="0">
            <a:noAutofit/>
          </a:bodyPr>
          <a:lstStyle/>
          <a:p>
            <a:pPr marL="228600" lvl="0" indent="-165100" algn="l" rtl="0">
              <a:lnSpc>
                <a:spcPct val="90000"/>
              </a:lnSpc>
              <a:spcBef>
                <a:spcPts val="0"/>
              </a:spcBef>
              <a:spcAft>
                <a:spcPts val="0"/>
              </a:spcAft>
              <a:buClr>
                <a:schemeClr val="dk1"/>
              </a:buClr>
              <a:buSzPts val="1800"/>
              <a:buFont typeface="Open Sans"/>
              <a:buChar char="•"/>
            </a:pPr>
            <a:r>
              <a:rPr lang="en" sz="1900" dirty="0">
                <a:solidFill>
                  <a:schemeClr val="dk1"/>
                </a:solidFill>
                <a:latin typeface="Open Sans"/>
                <a:ea typeface="Open Sans"/>
                <a:cs typeface="Open Sans"/>
                <a:sym typeface="Open Sans"/>
              </a:rPr>
              <a:t>The school district shall:</a:t>
            </a:r>
            <a:endParaRPr sz="19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900" dirty="0">
                <a:solidFill>
                  <a:schemeClr val="dk1"/>
                </a:solidFill>
                <a:latin typeface="Open Sans"/>
                <a:ea typeface="Open Sans"/>
                <a:cs typeface="Open Sans"/>
                <a:sym typeface="Open Sans"/>
              </a:rPr>
              <a:t>Give written notification to the student's parent or legal guardian that his or her child has met all criteria to be reclassified as English proficient;</a:t>
            </a:r>
            <a:endParaRPr sz="19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900" dirty="0">
                <a:solidFill>
                  <a:schemeClr val="dk1"/>
                </a:solidFill>
                <a:latin typeface="Open Sans"/>
                <a:ea typeface="Open Sans"/>
                <a:cs typeface="Open Sans"/>
                <a:sym typeface="Open Sans"/>
              </a:rPr>
              <a:t>Share the LPAC’s recommendation for program exit or for continued participation in program (e.g. for students in a dual language immersion program);</a:t>
            </a:r>
            <a:endParaRPr sz="19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900" dirty="0">
                <a:solidFill>
                  <a:schemeClr val="dk1"/>
                </a:solidFill>
                <a:latin typeface="Open Sans"/>
                <a:ea typeface="Open Sans"/>
                <a:cs typeface="Open Sans"/>
                <a:sym typeface="Open Sans"/>
              </a:rPr>
              <a:t>Acquire written parental approval, as appropriate, for exit from the bilingual or ESL program, and as required under the Texas Education Code, §29.056(a).</a:t>
            </a:r>
            <a:endParaRPr sz="1900" dirty="0">
              <a:solidFill>
                <a:schemeClr val="dk1"/>
              </a:solidFill>
              <a:latin typeface="Open Sans"/>
              <a:ea typeface="Open Sans"/>
              <a:cs typeface="Open Sans"/>
              <a:sym typeface="Open Sans"/>
            </a:endParaRPr>
          </a:p>
        </p:txBody>
      </p:sp>
      <p:sp>
        <p:nvSpPr>
          <p:cNvPr id="373" name="Google Shape;373;p39"/>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74" name="Google Shape;374;p39"/>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27</a:t>
            </a:fld>
            <a:endParaRPr sz="900">
              <a:solidFill>
                <a:schemeClr val="lt1"/>
              </a:solidFill>
              <a:latin typeface="Open Sans"/>
              <a:ea typeface="Open Sans"/>
              <a:cs typeface="Open Sans"/>
              <a:sym typeface="Open Sans"/>
            </a:endParaRPr>
          </a:p>
        </p:txBody>
      </p:sp>
      <p:pic>
        <p:nvPicPr>
          <p:cNvPr id="375" name="Google Shape;375;p3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pic>
        <p:nvPicPr>
          <p:cNvPr id="2" name="Google Shape;99;p16">
            <a:extLst>
              <a:ext uri="{FF2B5EF4-FFF2-40B4-BE49-F238E27FC236}">
                <a16:creationId xmlns:a16="http://schemas.microsoft.com/office/drawing/2014/main" id="{F87BD3A5-572D-F045-1863-DDBF1C45C6C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80" name="Google Shape;380;p40"/>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81" name="Google Shape;381;p40"/>
          <p:cNvSpPr txBox="1"/>
          <p:nvPr/>
        </p:nvSpPr>
        <p:spPr>
          <a:xfrm>
            <a:off x="701040" y="777240"/>
            <a:ext cx="8349960" cy="4010010"/>
          </a:xfrm>
          <a:prstGeom prst="rect">
            <a:avLst/>
          </a:prstGeom>
          <a:noFill/>
          <a:ln>
            <a:noFill/>
          </a:ln>
        </p:spPr>
        <p:txBody>
          <a:bodyPr spcFirstLastPara="1" wrap="square" lIns="91425" tIns="91425" rIns="91425" bIns="91425" anchor="t" anchorCtr="0">
            <a:noAutofit/>
          </a:bodyPr>
          <a:lstStyle/>
          <a:p>
            <a:pPr marL="228600" indent="-171450">
              <a:lnSpc>
                <a:spcPct val="90000"/>
              </a:lnSpc>
              <a:buClr>
                <a:schemeClr val="dk1"/>
              </a:buClr>
              <a:buSzPts val="1900"/>
              <a:buFont typeface="Open Sans"/>
              <a:buChar char="•"/>
            </a:pPr>
            <a:r>
              <a:rPr lang="en-US" sz="2000" dirty="0">
                <a:solidFill>
                  <a:schemeClr val="dk1"/>
                </a:solidFill>
                <a:latin typeface="Open Sans"/>
                <a:ea typeface="Open Sans"/>
                <a:cs typeface="Open Sans"/>
                <a:sym typeface="Open Sans"/>
              </a:rPr>
              <a:t>Provide bilingual education services (including bilingual programs and English as a second language programs) shall use the required, standardized letters provided by the Texas Education Agency (TEA) for each step in the process related to emergent bilingual student programming. </a:t>
            </a:r>
            <a:endParaRPr lang="en" sz="1900" dirty="0">
              <a:solidFill>
                <a:schemeClr val="dk1"/>
              </a:solidFill>
              <a:latin typeface="Open Sans"/>
              <a:ea typeface="Open Sans"/>
              <a:cs typeface="Open Sans"/>
              <a:sym typeface="Open Sans"/>
            </a:endParaRPr>
          </a:p>
          <a:p>
            <a:pPr marL="228600" lvl="0" indent="-171450" algn="l" rtl="0">
              <a:lnSpc>
                <a:spcPct val="90000"/>
              </a:lnSpc>
              <a:spcBef>
                <a:spcPts val="0"/>
              </a:spcBef>
              <a:spcAft>
                <a:spcPts val="0"/>
              </a:spcAft>
              <a:buClr>
                <a:schemeClr val="dk1"/>
              </a:buClr>
              <a:buSzPts val="1900"/>
              <a:buFont typeface="Open Sans"/>
              <a:buChar char="•"/>
            </a:pPr>
            <a:endParaRPr lang="en" sz="1900" dirty="0">
              <a:solidFill>
                <a:schemeClr val="dk1"/>
              </a:solidFill>
              <a:latin typeface="Open Sans"/>
              <a:ea typeface="Open Sans"/>
              <a:cs typeface="Open Sans"/>
              <a:sym typeface="Open Sans"/>
            </a:endParaRPr>
          </a:p>
          <a:p>
            <a:pPr marL="228600" lvl="0" indent="-1714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Students meeting the requirements for reclassification may, at parent or guardian request, continue in the bilingual education, bilingual or ESL programs, at the district’s discretion.</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Char char="•"/>
            </a:pPr>
            <a:r>
              <a:rPr lang="en" sz="1900" dirty="0">
                <a:solidFill>
                  <a:schemeClr val="dk1"/>
                </a:solidFill>
                <a:latin typeface="Open Sans"/>
                <a:ea typeface="Open Sans"/>
                <a:cs typeface="Open Sans"/>
                <a:sym typeface="Open Sans"/>
              </a:rPr>
              <a:t>Only reclassified students who continue to participate in dual language two-way programs </a:t>
            </a:r>
            <a:r>
              <a:rPr lang="en" sz="1900" b="1" dirty="0">
                <a:solidFill>
                  <a:schemeClr val="dk1"/>
                </a:solidFill>
                <a:latin typeface="Open Sans"/>
                <a:ea typeface="Open Sans"/>
                <a:cs typeface="Open Sans"/>
                <a:sym typeface="Open Sans"/>
              </a:rPr>
              <a:t>will continue </a:t>
            </a:r>
            <a:r>
              <a:rPr lang="en" sz="1900" dirty="0">
                <a:solidFill>
                  <a:schemeClr val="dk1"/>
                </a:solidFill>
                <a:latin typeface="Open Sans"/>
                <a:ea typeface="Open Sans"/>
                <a:cs typeface="Open Sans"/>
                <a:sym typeface="Open Sans"/>
              </a:rPr>
              <a:t>to generate bilingual education allotment funds. </a:t>
            </a:r>
            <a:endParaRPr sz="1900" dirty="0">
              <a:solidFill>
                <a:schemeClr val="dk1"/>
              </a:solidFill>
              <a:latin typeface="Open Sans"/>
              <a:ea typeface="Open Sans"/>
              <a:cs typeface="Open Sans"/>
              <a:sym typeface="Open Sans"/>
            </a:endParaRPr>
          </a:p>
        </p:txBody>
      </p:sp>
      <p:sp>
        <p:nvSpPr>
          <p:cNvPr id="382" name="Google Shape;382;p40"/>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83" name="Google Shape;383;p40"/>
          <p:cNvSpPr/>
          <p:nvPr/>
        </p:nvSpPr>
        <p:spPr>
          <a:xfrm>
            <a:off x="-58800" y="0"/>
            <a:ext cx="68952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84" name="Google Shape;384;p40"/>
          <p:cNvSpPr txBox="1"/>
          <p:nvPr/>
        </p:nvSpPr>
        <p:spPr>
          <a:xfrm>
            <a:off x="-58800" y="59700"/>
            <a:ext cx="68952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Parent or Guardian Notification and Approval</a:t>
            </a:r>
            <a:endParaRPr sz="2300" b="1" dirty="0">
              <a:solidFill>
                <a:schemeClr val="lt1"/>
              </a:solidFill>
              <a:latin typeface="Open Sans"/>
              <a:ea typeface="Open Sans"/>
              <a:cs typeface="Open Sans"/>
              <a:sym typeface="Open Sans"/>
            </a:endParaRPr>
          </a:p>
        </p:txBody>
      </p:sp>
      <p:sp>
        <p:nvSpPr>
          <p:cNvPr id="385" name="Google Shape;385;p40"/>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28</a:t>
            </a:fld>
            <a:endParaRPr sz="900">
              <a:solidFill>
                <a:schemeClr val="lt1"/>
              </a:solidFill>
              <a:latin typeface="Open Sans"/>
              <a:ea typeface="Open Sans"/>
              <a:cs typeface="Open Sans"/>
              <a:sym typeface="Open Sans"/>
            </a:endParaRPr>
          </a:p>
        </p:txBody>
      </p:sp>
      <p:pic>
        <p:nvPicPr>
          <p:cNvPr id="386" name="Google Shape;386;p40"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pic>
        <p:nvPicPr>
          <p:cNvPr id="2" name="Google Shape;99;p16">
            <a:extLst>
              <a:ext uri="{FF2B5EF4-FFF2-40B4-BE49-F238E27FC236}">
                <a16:creationId xmlns:a16="http://schemas.microsoft.com/office/drawing/2014/main" id="{5F3AC760-7D91-D380-0A1C-B28924A0CEF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91" name="Google Shape;391;p41"/>
          <p:cNvSpPr/>
          <p:nvPr/>
        </p:nvSpPr>
        <p:spPr>
          <a:xfrm>
            <a:off x="-29926" y="0"/>
            <a:ext cx="55925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92" name="Google Shape;392;p41"/>
          <p:cNvSpPr/>
          <p:nvPr/>
        </p:nvSpPr>
        <p:spPr>
          <a:xfrm>
            <a:off x="-29926" y="4546350"/>
            <a:ext cx="9173926"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393" name="Google Shape;393;p41"/>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394" name="Google Shape;394;p41"/>
          <p:cNvSpPr txBox="1"/>
          <p:nvPr/>
        </p:nvSpPr>
        <p:spPr>
          <a:xfrm>
            <a:off x="4595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95" name="Google Shape;395;p41"/>
          <p:cNvSpPr txBox="1"/>
          <p:nvPr/>
        </p:nvSpPr>
        <p:spPr>
          <a:xfrm>
            <a:off x="2144250" y="3695438"/>
            <a:ext cx="4855500" cy="636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900">
                <a:solidFill>
                  <a:schemeClr val="dk1"/>
                </a:solidFill>
                <a:latin typeface="Open Sans"/>
                <a:ea typeface="Open Sans"/>
                <a:cs typeface="Open Sans"/>
                <a:sym typeface="Open Sans"/>
              </a:rPr>
              <a:t>For more information, contact: </a:t>
            </a:r>
            <a:r>
              <a:rPr lang="en" sz="1900" u="sng">
                <a:solidFill>
                  <a:srgbClr val="0563C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titleiii.initiatives@esc20.info</a:t>
            </a:r>
            <a:r>
              <a:rPr lang="en" sz="1900">
                <a:solidFill>
                  <a:srgbClr val="0563C1"/>
                </a:solidFill>
                <a:latin typeface="Open Sans"/>
                <a:ea typeface="Open Sans"/>
                <a:cs typeface="Open Sans"/>
                <a:sym typeface="Open Sans"/>
              </a:rPr>
              <a:t> </a:t>
            </a:r>
            <a:endParaRPr sz="1900">
              <a:solidFill>
                <a:srgbClr val="0563C1"/>
              </a:solidFill>
              <a:latin typeface="Open Sans"/>
              <a:ea typeface="Open Sans"/>
              <a:cs typeface="Open Sans"/>
              <a:sym typeface="Open Sans"/>
            </a:endParaRPr>
          </a:p>
        </p:txBody>
      </p:sp>
      <p:sp>
        <p:nvSpPr>
          <p:cNvPr id="396" name="Google Shape;396;p41"/>
          <p:cNvSpPr txBox="1"/>
          <p:nvPr/>
        </p:nvSpPr>
        <p:spPr>
          <a:xfrm>
            <a:off x="-29926" y="59700"/>
            <a:ext cx="68123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 Review and Reclassification</a:t>
            </a:r>
            <a:endParaRPr sz="2300" b="1" dirty="0">
              <a:solidFill>
                <a:schemeClr val="lt1"/>
              </a:solidFill>
              <a:latin typeface="Open Sans"/>
              <a:ea typeface="Open Sans"/>
              <a:cs typeface="Open Sans"/>
              <a:sym typeface="Open Sans"/>
            </a:endParaRPr>
          </a:p>
        </p:txBody>
      </p:sp>
      <p:pic>
        <p:nvPicPr>
          <p:cNvPr id="397" name="Google Shape;397;p41"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pic>
        <p:nvPicPr>
          <p:cNvPr id="398" name="Google Shape;398;p41" title="TXEL Subscribe Today (2).png"/>
          <p:cNvPicPr preferRelativeResize="0"/>
          <p:nvPr/>
        </p:nvPicPr>
        <p:blipFill>
          <a:blip r:embed="rId7">
            <a:alphaModFix/>
          </a:blip>
          <a:stretch>
            <a:fillRect/>
          </a:stretch>
        </p:blipFill>
        <p:spPr>
          <a:xfrm>
            <a:off x="2183013" y="876775"/>
            <a:ext cx="4777973" cy="26875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15"/>
          <p:cNvPicPr preferRelativeResize="0"/>
          <p:nvPr/>
        </p:nvPicPr>
        <p:blipFill rotWithShape="1">
          <a:blip r:embed="rId3">
            <a:alphaModFix/>
          </a:blip>
          <a:srcRect l="11801" t="87858" r="33153"/>
          <a:stretch/>
        </p:blipFill>
        <p:spPr>
          <a:xfrm rot="5400000">
            <a:off x="-2247250" y="2259649"/>
            <a:ext cx="5131099" cy="636601"/>
          </a:xfrm>
          <a:prstGeom prst="rect">
            <a:avLst/>
          </a:prstGeom>
          <a:noFill/>
          <a:ln>
            <a:noFill/>
          </a:ln>
        </p:spPr>
      </p:pic>
      <p:sp>
        <p:nvSpPr>
          <p:cNvPr id="79" name="Google Shape;79;p15"/>
          <p:cNvSpPr/>
          <p:nvPr/>
        </p:nvSpPr>
        <p:spPr>
          <a:xfrm>
            <a:off x="0" y="0"/>
            <a:ext cx="49113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0" name="Google Shape;80;p15"/>
          <p:cNvSpPr txBox="1"/>
          <p:nvPr/>
        </p:nvSpPr>
        <p:spPr>
          <a:xfrm>
            <a:off x="-1" y="90582"/>
            <a:ext cx="4855500"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Agenda</a:t>
            </a:r>
            <a:endParaRPr sz="2300" b="1" dirty="0">
              <a:solidFill>
                <a:schemeClr val="lt1"/>
              </a:solidFill>
              <a:latin typeface="Open Sans"/>
              <a:ea typeface="Open Sans"/>
              <a:cs typeface="Open Sans"/>
              <a:sym typeface="Open Sans"/>
            </a:endParaRPr>
          </a:p>
        </p:txBody>
      </p:sp>
      <p:sp>
        <p:nvSpPr>
          <p:cNvPr id="81" name="Google Shape;81;p15"/>
          <p:cNvSpPr/>
          <p:nvPr/>
        </p:nvSpPr>
        <p:spPr>
          <a:xfrm>
            <a:off x="0" y="4546350"/>
            <a:ext cx="9144000"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82" name="Google Shape;82;p15"/>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83" name="Google Shape;83;p15"/>
          <p:cNvSpPr txBox="1"/>
          <p:nvPr/>
        </p:nvSpPr>
        <p:spPr>
          <a:xfrm>
            <a:off x="716280" y="792480"/>
            <a:ext cx="8371845" cy="3621070"/>
          </a:xfrm>
          <a:prstGeom prst="rect">
            <a:avLst/>
          </a:prstGeom>
          <a:noFill/>
          <a:ln>
            <a:noFill/>
          </a:ln>
        </p:spPr>
        <p:txBody>
          <a:bodyPr spcFirstLastPara="1" wrap="square" lIns="91425" tIns="91425" rIns="91425" bIns="91425" anchor="t" anchorCtr="0">
            <a:noAutofit/>
          </a:bodyPr>
          <a:lstStyle/>
          <a:p>
            <a:pPr marL="228600" lvl="0" indent="-177800" algn="l" rtl="0">
              <a:lnSpc>
                <a:spcPct val="115000"/>
              </a:lnSpc>
              <a:spcBef>
                <a:spcPts val="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Introduction</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Identification</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Placement</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Emergent Bilingual Student Services</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323F4F"/>
              </a:buClr>
              <a:buSzPts val="2800"/>
              <a:buFont typeface="Open Sans"/>
              <a:buChar char="•"/>
            </a:pPr>
            <a:r>
              <a:rPr lang="en" sz="2800" b="1" dirty="0">
                <a:solidFill>
                  <a:srgbClr val="323F4F"/>
                </a:solidFill>
                <a:latin typeface="Open Sans"/>
                <a:ea typeface="Open Sans"/>
                <a:cs typeface="Open Sans"/>
                <a:sym typeface="Open Sans"/>
              </a:rPr>
              <a:t>Review and Reclassification </a:t>
            </a:r>
            <a:endParaRPr sz="2800" dirty="0">
              <a:solidFill>
                <a:schemeClr val="dk1"/>
              </a:solidFill>
              <a:latin typeface="Open Sans"/>
              <a:ea typeface="Open Sans"/>
              <a:cs typeface="Open Sans"/>
              <a:sym typeface="Open Sans"/>
            </a:endParaRPr>
          </a:p>
          <a:p>
            <a:pPr marL="228600" lvl="0" indent="-177800" algn="l" rtl="0">
              <a:lnSpc>
                <a:spcPct val="115000"/>
              </a:lnSpc>
              <a:spcBef>
                <a:spcPts val="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Monitoring and Evaluation</a:t>
            </a:r>
            <a:endParaRPr sz="2800" dirty="0">
              <a:solidFill>
                <a:srgbClr val="7F7F7F"/>
              </a:solidFill>
              <a:latin typeface="Open Sans"/>
              <a:ea typeface="Open Sans"/>
              <a:cs typeface="Open Sans"/>
              <a:sym typeface="Open Sans"/>
            </a:endParaRPr>
          </a:p>
          <a:p>
            <a:pPr marL="0" lvl="0" indent="0" algn="l" rtl="0">
              <a:lnSpc>
                <a:spcPct val="115000"/>
              </a:lnSpc>
              <a:spcBef>
                <a:spcPts val="1000"/>
              </a:spcBef>
              <a:spcAft>
                <a:spcPts val="0"/>
              </a:spcAft>
              <a:buNone/>
            </a:pPr>
            <a:r>
              <a:rPr lang="en" dirty="0">
                <a:solidFill>
                  <a:srgbClr val="323F4F"/>
                </a:solidFill>
                <a:latin typeface="Open Sans"/>
                <a:ea typeface="Open Sans"/>
                <a:cs typeface="Open Sans"/>
                <a:sym typeface="Open Sans"/>
              </a:rPr>
              <a:t>89 TAC §1220, 1226 (2025)</a:t>
            </a:r>
            <a:endParaRPr dirty="0">
              <a:solidFill>
                <a:srgbClr val="7F7F7F"/>
              </a:solidFill>
              <a:latin typeface="Open Sans"/>
              <a:ea typeface="Open Sans"/>
              <a:cs typeface="Open Sans"/>
              <a:sym typeface="Open Sans"/>
            </a:endParaRPr>
          </a:p>
          <a:p>
            <a:pPr marL="0" lvl="0" indent="0" algn="l" rtl="0">
              <a:spcBef>
                <a:spcPts val="0"/>
              </a:spcBef>
              <a:spcAft>
                <a:spcPts val="0"/>
              </a:spcAft>
              <a:buNone/>
            </a:pPr>
            <a:endParaRPr sz="2800" dirty="0">
              <a:solidFill>
                <a:schemeClr val="dk2"/>
              </a:solidFill>
              <a:latin typeface="Open Sans"/>
              <a:ea typeface="Open Sans"/>
              <a:cs typeface="Open Sans"/>
              <a:sym typeface="Open Sans"/>
            </a:endParaRPr>
          </a:p>
        </p:txBody>
      </p:sp>
      <p:sp>
        <p:nvSpPr>
          <p:cNvPr id="84" name="Google Shape;84;p15"/>
          <p:cNvSpPr txBox="1"/>
          <p:nvPr/>
        </p:nvSpPr>
        <p:spPr>
          <a:xfrm>
            <a:off x="4595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pic>
        <p:nvPicPr>
          <p:cNvPr id="85" name="Google Shape;85;p15"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2" name="Google Shape;99;p16">
            <a:extLst>
              <a:ext uri="{FF2B5EF4-FFF2-40B4-BE49-F238E27FC236}">
                <a16:creationId xmlns:a16="http://schemas.microsoft.com/office/drawing/2014/main" id="{8C20D3A2-2CF7-1B70-5A1D-5431E5BB035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90" name="Google Shape;90;p16"/>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1" name="Google Shape;91;p16"/>
          <p:cNvSpPr txBox="1"/>
          <p:nvPr/>
        </p:nvSpPr>
        <p:spPr>
          <a:xfrm>
            <a:off x="-29926" y="66600"/>
            <a:ext cx="61932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Section Objective</a:t>
            </a:r>
            <a:endParaRPr sz="2300" b="1" dirty="0">
              <a:solidFill>
                <a:schemeClr val="lt1"/>
              </a:solidFill>
              <a:latin typeface="Open Sans"/>
              <a:ea typeface="Open Sans"/>
              <a:cs typeface="Open Sans"/>
              <a:sym typeface="Open Sans"/>
            </a:endParaRPr>
          </a:p>
        </p:txBody>
      </p:sp>
      <p:sp>
        <p:nvSpPr>
          <p:cNvPr id="92" name="Google Shape;92;p16"/>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3" name="Google Shape;93;p16"/>
          <p:cNvSpPr txBox="1"/>
          <p:nvPr/>
        </p:nvSpPr>
        <p:spPr>
          <a:xfrm>
            <a:off x="716279" y="792480"/>
            <a:ext cx="8023995" cy="371139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323F4F"/>
              </a:buClr>
              <a:buSzPts val="3200"/>
              <a:buFont typeface="Arial"/>
              <a:buNone/>
            </a:pPr>
            <a:r>
              <a:rPr lang="en" sz="1900" b="1" dirty="0">
                <a:solidFill>
                  <a:schemeClr val="dk1"/>
                </a:solidFill>
                <a:latin typeface="Open Sans"/>
                <a:ea typeface="Open Sans"/>
                <a:cs typeface="Open Sans"/>
                <a:sym typeface="Open Sans"/>
              </a:rPr>
              <a:t>Content/Language Objective</a:t>
            </a:r>
            <a:endParaRPr sz="1900" dirty="0">
              <a:solidFill>
                <a:schemeClr val="dk1"/>
              </a:solidFill>
              <a:latin typeface="Open Sans"/>
              <a:ea typeface="Open Sans"/>
              <a:cs typeface="Open Sans"/>
              <a:sym typeface="Open Sans"/>
            </a:endParaRPr>
          </a:p>
          <a:p>
            <a:pPr marL="0" lvl="0" indent="0" algn="l" rtl="0">
              <a:lnSpc>
                <a:spcPct val="100000"/>
              </a:lnSpc>
              <a:spcBef>
                <a:spcPts val="120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We will be able to summarize the requirements for conducting ongoing and annual review of emergent bilingual student progress and criteria for reclassification of students as English proficient. </a:t>
            </a:r>
            <a:endParaRPr sz="1900" dirty="0">
              <a:solidFill>
                <a:schemeClr val="dk1"/>
              </a:solidFill>
              <a:highlight>
                <a:schemeClr val="accent6"/>
              </a:highlight>
              <a:latin typeface="Open Sans"/>
              <a:ea typeface="Open Sans"/>
              <a:cs typeface="Open Sans"/>
              <a:sym typeface="Open Sans"/>
            </a:endParaRPr>
          </a:p>
        </p:txBody>
      </p:sp>
      <p:pic>
        <p:nvPicPr>
          <p:cNvPr id="94" name="Google Shape;94;p1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96" name="Google Shape;96;p16"/>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97" name="Google Shape;97;p16"/>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4</a:t>
            </a:fld>
            <a:endParaRPr sz="900">
              <a:solidFill>
                <a:schemeClr val="lt1"/>
              </a:solidFill>
              <a:latin typeface="Open Sans"/>
              <a:ea typeface="Open Sans"/>
              <a:cs typeface="Open Sans"/>
              <a:sym typeface="Open Sans"/>
            </a:endParaRPr>
          </a:p>
        </p:txBody>
      </p:sp>
      <p:sp>
        <p:nvSpPr>
          <p:cNvPr id="4" name="Google Shape;147;p19">
            <a:extLst>
              <a:ext uri="{FF2B5EF4-FFF2-40B4-BE49-F238E27FC236}">
                <a16:creationId xmlns:a16="http://schemas.microsoft.com/office/drawing/2014/main" id="{4400F3E5-92DD-1409-4A45-31CB3EDF6248}"/>
              </a:ext>
            </a:extLst>
          </p:cNvPr>
          <p:cNvSpPr txBox="1"/>
          <p:nvPr/>
        </p:nvSpPr>
        <p:spPr>
          <a:xfrm>
            <a:off x="716280" y="4288200"/>
            <a:ext cx="2787900" cy="456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200"/>
              </a:spcBef>
              <a:spcAft>
                <a:spcPts val="0"/>
              </a:spcAft>
              <a:buClr>
                <a:srgbClr val="323F4F"/>
              </a:buClr>
              <a:buSzPts val="2800"/>
              <a:buFont typeface="Arial"/>
              <a:buNone/>
            </a:pPr>
            <a:r>
              <a:rPr lang="en" dirty="0">
                <a:solidFill>
                  <a:srgbClr val="323F4F"/>
                </a:solidFill>
                <a:latin typeface="Open Sans"/>
                <a:ea typeface="Open Sans"/>
                <a:cs typeface="Open Sans"/>
                <a:sym typeface="Open Sans"/>
              </a:rPr>
              <a:t>89 TAC §1220, 1226</a:t>
            </a:r>
            <a:endParaRPr dirty="0">
              <a:solidFill>
                <a:schemeClr val="dk2"/>
              </a:solidFill>
              <a:latin typeface="Open Sans"/>
              <a:ea typeface="Open Sans"/>
              <a:cs typeface="Open Sans"/>
              <a:sym typeface="Open Sans"/>
            </a:endParaRPr>
          </a:p>
          <a:p>
            <a:pPr marL="0" lvl="0" indent="0" algn="l" rtl="0">
              <a:spcBef>
                <a:spcPts val="0"/>
              </a:spcBef>
              <a:spcAft>
                <a:spcPts val="0"/>
              </a:spcAft>
              <a:buNone/>
            </a:pPr>
            <a:endParaRPr dirty="0">
              <a:solidFill>
                <a:schemeClr val="dk2"/>
              </a:solidFill>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p:nvPr/>
        </p:nvSpPr>
        <p:spPr>
          <a:xfrm>
            <a:off x="0" y="0"/>
            <a:ext cx="49113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3" name="Google Shape;103;p17"/>
          <p:cNvSpPr txBox="1"/>
          <p:nvPr/>
        </p:nvSpPr>
        <p:spPr>
          <a:xfrm>
            <a:off x="0" y="66708"/>
            <a:ext cx="5097600"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lt1"/>
              </a:buClr>
              <a:buSzPts val="3600"/>
              <a:buFont typeface="Arial"/>
              <a:buNone/>
            </a:pPr>
            <a:r>
              <a:rPr lang="en" sz="2300" b="1" dirty="0">
                <a:solidFill>
                  <a:schemeClr val="lt1"/>
                </a:solidFill>
                <a:latin typeface="Open Sans"/>
                <a:ea typeface="Open Sans"/>
                <a:cs typeface="Open Sans"/>
                <a:sym typeface="Open Sans"/>
              </a:rPr>
              <a:t>Ongoing/Mid-Year Review</a:t>
            </a:r>
            <a:endParaRPr sz="2300" dirty="0">
              <a:solidFill>
                <a:schemeClr val="dk1"/>
              </a:solidFill>
              <a:latin typeface="Open Sans"/>
              <a:ea typeface="Open Sans"/>
              <a:cs typeface="Open Sans"/>
              <a:sym typeface="Open Sans"/>
            </a:endParaRPr>
          </a:p>
        </p:txBody>
      </p:sp>
      <p:sp>
        <p:nvSpPr>
          <p:cNvPr id="104" name="Google Shape;104;p17"/>
          <p:cNvSpPr/>
          <p:nvPr/>
        </p:nvSpPr>
        <p:spPr>
          <a:xfrm>
            <a:off x="0" y="4879800"/>
            <a:ext cx="917385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 name="Google Shape;105;p17"/>
          <p:cNvSpPr txBox="1"/>
          <p:nvPr/>
        </p:nvSpPr>
        <p:spPr>
          <a:xfrm>
            <a:off x="2188275" y="1570400"/>
            <a:ext cx="2325900" cy="636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a:solidFill>
                  <a:schemeClr val="dk1"/>
                </a:solidFill>
                <a:latin typeface="Open Sans"/>
                <a:ea typeface="Open Sans"/>
                <a:cs typeface="Open Sans"/>
                <a:sym typeface="Open Sans"/>
              </a:rPr>
              <a:t>Bilingual Program Services</a:t>
            </a:r>
            <a:endParaRPr sz="1300">
              <a:solidFill>
                <a:schemeClr val="dk1"/>
              </a:solidFill>
              <a:latin typeface="Open Sans"/>
              <a:ea typeface="Open Sans"/>
              <a:cs typeface="Open Sans"/>
              <a:sym typeface="Open Sans"/>
            </a:endParaRPr>
          </a:p>
          <a:p>
            <a:pPr marL="0" lvl="0" indent="0" algn="ctr" rtl="0">
              <a:spcBef>
                <a:spcPts val="0"/>
              </a:spcBef>
              <a:spcAft>
                <a:spcPts val="0"/>
              </a:spcAft>
              <a:buClr>
                <a:schemeClr val="dk1"/>
              </a:buClr>
              <a:buSzPts val="1100"/>
              <a:buFont typeface="Arial"/>
              <a:buNone/>
            </a:pPr>
            <a:r>
              <a:rPr lang="en" sz="950">
                <a:solidFill>
                  <a:schemeClr val="dk1"/>
                </a:solidFill>
                <a:highlight>
                  <a:srgbClr val="FFFFFF"/>
                </a:highlight>
                <a:latin typeface="Open Sans"/>
                <a:ea typeface="Open Sans"/>
                <a:cs typeface="Open Sans"/>
                <a:sym typeface="Open Sans"/>
              </a:rPr>
              <a:t>(Dual Language Immersion/ Transitional Bilingual) </a:t>
            </a:r>
            <a:endParaRPr sz="950">
              <a:solidFill>
                <a:schemeClr val="dk1"/>
              </a:solidFill>
              <a:highlight>
                <a:srgbClr val="FFFFFF"/>
              </a:highlight>
              <a:latin typeface="Open Sans"/>
              <a:ea typeface="Open Sans"/>
              <a:cs typeface="Open Sans"/>
              <a:sym typeface="Open Sans"/>
            </a:endParaRPr>
          </a:p>
          <a:p>
            <a:pPr marL="0" lvl="0" indent="0" algn="ctr" rtl="0">
              <a:spcBef>
                <a:spcPts val="0"/>
              </a:spcBef>
              <a:spcAft>
                <a:spcPts val="0"/>
              </a:spcAft>
              <a:buNone/>
            </a:pPr>
            <a:r>
              <a:rPr lang="en" sz="1500">
                <a:solidFill>
                  <a:schemeClr val="dk1"/>
                </a:solidFill>
                <a:latin typeface="Open Sans"/>
                <a:ea typeface="Open Sans"/>
                <a:cs typeface="Open Sans"/>
                <a:sym typeface="Open Sans"/>
              </a:rPr>
              <a:t> </a:t>
            </a:r>
            <a:endParaRPr sz="1500">
              <a:solidFill>
                <a:schemeClr val="dk1"/>
              </a:solidFill>
              <a:latin typeface="Open Sans"/>
              <a:ea typeface="Open Sans"/>
              <a:cs typeface="Open Sans"/>
              <a:sym typeface="Open Sans"/>
            </a:endParaRPr>
          </a:p>
        </p:txBody>
      </p:sp>
      <p:sp>
        <p:nvSpPr>
          <p:cNvPr id="106" name="Google Shape;106;p17"/>
          <p:cNvSpPr txBox="1"/>
          <p:nvPr/>
        </p:nvSpPr>
        <p:spPr>
          <a:xfrm>
            <a:off x="4668950" y="1570400"/>
            <a:ext cx="2325900" cy="636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ESL Program Services </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1050">
                <a:solidFill>
                  <a:schemeClr val="dk1"/>
                </a:solidFill>
                <a:latin typeface="Open Sans"/>
                <a:ea typeface="Open Sans"/>
                <a:cs typeface="Open Sans"/>
                <a:sym typeface="Open Sans"/>
              </a:rPr>
              <a:t>(Content-Based/ Pull-out) </a:t>
            </a:r>
            <a:endParaRPr>
              <a:solidFill>
                <a:schemeClr val="dk1"/>
              </a:solidFill>
              <a:latin typeface="Open Sans"/>
              <a:ea typeface="Open Sans"/>
              <a:cs typeface="Open Sans"/>
              <a:sym typeface="Open Sans"/>
            </a:endParaRPr>
          </a:p>
        </p:txBody>
      </p:sp>
      <p:cxnSp>
        <p:nvCxnSpPr>
          <p:cNvPr id="107" name="Google Shape;107;p17"/>
          <p:cNvCxnSpPr>
            <a:stCxn id="105" idx="2"/>
          </p:cNvCxnSpPr>
          <p:nvPr/>
        </p:nvCxnSpPr>
        <p:spPr>
          <a:xfrm>
            <a:off x="3351225" y="2207000"/>
            <a:ext cx="4500" cy="467700"/>
          </a:xfrm>
          <a:prstGeom prst="straightConnector1">
            <a:avLst/>
          </a:prstGeom>
          <a:noFill/>
          <a:ln w="9525" cap="flat" cmpd="sng">
            <a:solidFill>
              <a:schemeClr val="dk2"/>
            </a:solidFill>
            <a:prstDash val="solid"/>
            <a:round/>
            <a:headEnd type="none" w="med" len="med"/>
            <a:tailEnd type="triangle" w="med" len="med"/>
          </a:ln>
        </p:spPr>
      </p:cxnSp>
      <p:cxnSp>
        <p:nvCxnSpPr>
          <p:cNvPr id="108" name="Google Shape;108;p17"/>
          <p:cNvCxnSpPr/>
          <p:nvPr/>
        </p:nvCxnSpPr>
        <p:spPr>
          <a:xfrm>
            <a:off x="6218225" y="2207000"/>
            <a:ext cx="4500" cy="467700"/>
          </a:xfrm>
          <a:prstGeom prst="straightConnector1">
            <a:avLst/>
          </a:prstGeom>
          <a:noFill/>
          <a:ln w="9525" cap="flat" cmpd="sng">
            <a:solidFill>
              <a:schemeClr val="dk2"/>
            </a:solidFill>
            <a:prstDash val="solid"/>
            <a:round/>
            <a:headEnd type="none" w="med" len="med"/>
            <a:tailEnd type="triangle" w="med" len="med"/>
          </a:ln>
        </p:spPr>
      </p:cxnSp>
      <p:sp>
        <p:nvSpPr>
          <p:cNvPr id="109" name="Google Shape;109;p17"/>
          <p:cNvSpPr txBox="1"/>
          <p:nvPr/>
        </p:nvSpPr>
        <p:spPr>
          <a:xfrm>
            <a:off x="2148450" y="2695463"/>
            <a:ext cx="4847100" cy="1191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LPAC Responsibilities:</a:t>
            </a:r>
            <a:endParaRPr>
              <a:solidFill>
                <a:schemeClr val="dk1"/>
              </a:solidFill>
              <a:latin typeface="Open Sans"/>
              <a:ea typeface="Open Sans"/>
              <a:cs typeface="Open Sans"/>
              <a:sym typeface="Open Sans"/>
            </a:endParaRPr>
          </a:p>
          <a:p>
            <a:pPr marL="457200" lvl="0" indent="-311150" algn="l" rtl="0">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Monitors progress of language and academic proficiency</a:t>
            </a:r>
            <a:endParaRPr sz="1300">
              <a:solidFill>
                <a:schemeClr val="dk1"/>
              </a:solidFill>
              <a:latin typeface="Open Sans"/>
              <a:ea typeface="Open Sans"/>
              <a:cs typeface="Open Sans"/>
              <a:sym typeface="Open Sans"/>
            </a:endParaRPr>
          </a:p>
          <a:p>
            <a:pPr marL="457200" lvl="0" indent="-311150" algn="l" rtl="0">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Ensures participation in TELPAS</a:t>
            </a:r>
            <a:endParaRPr sz="1300">
              <a:solidFill>
                <a:schemeClr val="dk1"/>
              </a:solidFill>
              <a:latin typeface="Open Sans"/>
              <a:ea typeface="Open Sans"/>
              <a:cs typeface="Open Sans"/>
              <a:sym typeface="Open Sans"/>
            </a:endParaRPr>
          </a:p>
          <a:p>
            <a:pPr marL="457200" lvl="0" indent="-311150" algn="l" rtl="0">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Makes state assessment decisions</a:t>
            </a:r>
            <a:endParaRPr sz="1300">
              <a:solidFill>
                <a:schemeClr val="dk1"/>
              </a:solidFill>
              <a:latin typeface="Open Sans"/>
              <a:ea typeface="Open Sans"/>
              <a:cs typeface="Open Sans"/>
              <a:sym typeface="Open Sans"/>
            </a:endParaRPr>
          </a:p>
        </p:txBody>
      </p:sp>
      <p:sp>
        <p:nvSpPr>
          <p:cNvPr id="110" name="Google Shape;110;p17"/>
          <p:cNvSpPr txBox="1"/>
          <p:nvPr/>
        </p:nvSpPr>
        <p:spPr>
          <a:xfrm>
            <a:off x="43675" y="2683600"/>
            <a:ext cx="1791900" cy="7941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EB Student with Parent Denial</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950">
                <a:solidFill>
                  <a:schemeClr val="dk1"/>
                </a:solidFill>
                <a:latin typeface="Open Sans"/>
                <a:ea typeface="Open Sans"/>
                <a:cs typeface="Open Sans"/>
                <a:sym typeface="Open Sans"/>
              </a:rPr>
              <a:t>(no bilingual program services)</a:t>
            </a:r>
            <a:endParaRPr sz="950">
              <a:solidFill>
                <a:schemeClr val="dk1"/>
              </a:solidFill>
              <a:latin typeface="Open Sans"/>
              <a:ea typeface="Open Sans"/>
              <a:cs typeface="Open Sans"/>
              <a:sym typeface="Open Sans"/>
            </a:endParaRPr>
          </a:p>
        </p:txBody>
      </p:sp>
      <p:sp>
        <p:nvSpPr>
          <p:cNvPr id="111" name="Google Shape;111;p17"/>
          <p:cNvSpPr txBox="1"/>
          <p:nvPr/>
        </p:nvSpPr>
        <p:spPr>
          <a:xfrm>
            <a:off x="7308500" y="2695475"/>
            <a:ext cx="1791900" cy="7941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EB Student with Parent Denial</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1000">
                <a:solidFill>
                  <a:schemeClr val="dk1"/>
                </a:solidFill>
                <a:latin typeface="Open Sans"/>
                <a:ea typeface="Open Sans"/>
                <a:cs typeface="Open Sans"/>
                <a:sym typeface="Open Sans"/>
              </a:rPr>
              <a:t>(no ESL program services)</a:t>
            </a:r>
            <a:endParaRPr sz="1000">
              <a:solidFill>
                <a:schemeClr val="dk1"/>
              </a:solidFill>
              <a:latin typeface="Open Sans"/>
              <a:ea typeface="Open Sans"/>
              <a:cs typeface="Open Sans"/>
              <a:sym typeface="Open Sans"/>
            </a:endParaRPr>
          </a:p>
        </p:txBody>
      </p:sp>
      <p:cxnSp>
        <p:nvCxnSpPr>
          <p:cNvPr id="112" name="Google Shape;112;p17"/>
          <p:cNvCxnSpPr>
            <a:stCxn id="110" idx="3"/>
          </p:cNvCxnSpPr>
          <p:nvPr/>
        </p:nvCxnSpPr>
        <p:spPr>
          <a:xfrm>
            <a:off x="1835575" y="3080650"/>
            <a:ext cx="300300" cy="3900"/>
          </a:xfrm>
          <a:prstGeom prst="straightConnector1">
            <a:avLst/>
          </a:prstGeom>
          <a:noFill/>
          <a:ln w="9525" cap="flat" cmpd="sng">
            <a:solidFill>
              <a:schemeClr val="dk2"/>
            </a:solidFill>
            <a:prstDash val="solid"/>
            <a:round/>
            <a:headEnd type="none" w="med" len="med"/>
            <a:tailEnd type="triangle" w="med" len="med"/>
          </a:ln>
        </p:spPr>
      </p:cxnSp>
      <p:cxnSp>
        <p:nvCxnSpPr>
          <p:cNvPr id="113" name="Google Shape;113;p17"/>
          <p:cNvCxnSpPr/>
          <p:nvPr/>
        </p:nvCxnSpPr>
        <p:spPr>
          <a:xfrm flipH="1">
            <a:off x="7000400" y="3140050"/>
            <a:ext cx="308100" cy="2700"/>
          </a:xfrm>
          <a:prstGeom prst="straightConnector1">
            <a:avLst/>
          </a:prstGeom>
          <a:noFill/>
          <a:ln w="9525" cap="flat" cmpd="sng">
            <a:solidFill>
              <a:schemeClr val="dk2"/>
            </a:solidFill>
            <a:prstDash val="solid"/>
            <a:round/>
            <a:headEnd type="none" w="med" len="med"/>
            <a:tailEnd type="triangle" w="med" len="med"/>
          </a:ln>
        </p:spPr>
      </p:cxnSp>
      <p:sp>
        <p:nvSpPr>
          <p:cNvPr id="114" name="Google Shape;114;p17"/>
          <p:cNvSpPr txBox="1"/>
          <p:nvPr/>
        </p:nvSpPr>
        <p:spPr>
          <a:xfrm>
            <a:off x="2170825" y="4200400"/>
            <a:ext cx="4824000" cy="522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Recommends for Reclassification*</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1000">
                <a:solidFill>
                  <a:schemeClr val="dk1"/>
                </a:solidFill>
                <a:latin typeface="Open Sans"/>
                <a:ea typeface="Open Sans"/>
                <a:cs typeface="Open Sans"/>
                <a:sym typeface="Open Sans"/>
              </a:rPr>
              <a:t>*Reclassification will be recommended when EB students meet readiness. </a:t>
            </a:r>
            <a:endParaRPr>
              <a:solidFill>
                <a:schemeClr val="dk1"/>
              </a:solidFill>
              <a:latin typeface="Open Sans"/>
              <a:ea typeface="Open Sans"/>
              <a:cs typeface="Open Sans"/>
              <a:sym typeface="Open Sans"/>
            </a:endParaRPr>
          </a:p>
        </p:txBody>
      </p:sp>
      <p:cxnSp>
        <p:nvCxnSpPr>
          <p:cNvPr id="115" name="Google Shape;115;p17"/>
          <p:cNvCxnSpPr>
            <a:stCxn id="109" idx="2"/>
            <a:endCxn id="114" idx="0"/>
          </p:cNvCxnSpPr>
          <p:nvPr/>
        </p:nvCxnSpPr>
        <p:spPr>
          <a:xfrm>
            <a:off x="4572000" y="3886463"/>
            <a:ext cx="10800" cy="313800"/>
          </a:xfrm>
          <a:prstGeom prst="straightConnector1">
            <a:avLst/>
          </a:prstGeom>
          <a:noFill/>
          <a:ln w="9525" cap="flat" cmpd="sng">
            <a:solidFill>
              <a:schemeClr val="dk2"/>
            </a:solidFill>
            <a:prstDash val="solid"/>
            <a:round/>
            <a:headEnd type="none" w="med" len="med"/>
            <a:tailEnd type="triangle" w="med" len="med"/>
          </a:ln>
        </p:spPr>
      </p:cxnSp>
      <p:sp>
        <p:nvSpPr>
          <p:cNvPr id="116" name="Google Shape;116;p17"/>
          <p:cNvSpPr txBox="1"/>
          <p:nvPr/>
        </p:nvSpPr>
        <p:spPr>
          <a:xfrm>
            <a:off x="2160000" y="844300"/>
            <a:ext cx="4824000" cy="366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chemeClr val="dk2"/>
                </a:solidFill>
                <a:latin typeface="Open Sans"/>
                <a:ea typeface="Open Sans"/>
                <a:cs typeface="Open Sans"/>
                <a:sym typeface="Open Sans"/>
              </a:rPr>
              <a:t>Bilingual Education</a:t>
            </a:r>
            <a:endParaRPr sz="1800" b="1">
              <a:solidFill>
                <a:schemeClr val="dk2"/>
              </a:solidFill>
              <a:latin typeface="Open Sans"/>
              <a:ea typeface="Open Sans"/>
              <a:cs typeface="Open Sans"/>
              <a:sym typeface="Open Sans"/>
            </a:endParaRPr>
          </a:p>
        </p:txBody>
      </p:sp>
      <p:cxnSp>
        <p:nvCxnSpPr>
          <p:cNvPr id="117" name="Google Shape;117;p17"/>
          <p:cNvCxnSpPr/>
          <p:nvPr/>
        </p:nvCxnSpPr>
        <p:spPr>
          <a:xfrm>
            <a:off x="3364100" y="1377800"/>
            <a:ext cx="2847300" cy="0"/>
          </a:xfrm>
          <a:prstGeom prst="straightConnector1">
            <a:avLst/>
          </a:prstGeom>
          <a:noFill/>
          <a:ln w="9525" cap="flat" cmpd="sng">
            <a:solidFill>
              <a:schemeClr val="dk2"/>
            </a:solidFill>
            <a:prstDash val="solid"/>
            <a:round/>
            <a:headEnd type="none" w="med" len="med"/>
            <a:tailEnd type="none" w="med" len="med"/>
          </a:ln>
        </p:spPr>
      </p:cxnSp>
      <p:cxnSp>
        <p:nvCxnSpPr>
          <p:cNvPr id="118" name="Google Shape;118;p17"/>
          <p:cNvCxnSpPr/>
          <p:nvPr/>
        </p:nvCxnSpPr>
        <p:spPr>
          <a:xfrm>
            <a:off x="3352000" y="1377800"/>
            <a:ext cx="4500" cy="192600"/>
          </a:xfrm>
          <a:prstGeom prst="straightConnector1">
            <a:avLst/>
          </a:prstGeom>
          <a:noFill/>
          <a:ln w="9525" cap="flat" cmpd="sng">
            <a:solidFill>
              <a:schemeClr val="dk2"/>
            </a:solidFill>
            <a:prstDash val="solid"/>
            <a:round/>
            <a:headEnd type="none" w="med" len="med"/>
            <a:tailEnd type="triangle" w="med" len="med"/>
          </a:ln>
        </p:spPr>
      </p:cxnSp>
      <p:cxnSp>
        <p:nvCxnSpPr>
          <p:cNvPr id="119" name="Google Shape;119;p17"/>
          <p:cNvCxnSpPr/>
          <p:nvPr/>
        </p:nvCxnSpPr>
        <p:spPr>
          <a:xfrm>
            <a:off x="6219000" y="1377800"/>
            <a:ext cx="4500" cy="192600"/>
          </a:xfrm>
          <a:prstGeom prst="straightConnector1">
            <a:avLst/>
          </a:prstGeom>
          <a:noFill/>
          <a:ln w="9525" cap="flat" cmpd="sng">
            <a:solidFill>
              <a:schemeClr val="dk2"/>
            </a:solidFill>
            <a:prstDash val="solid"/>
            <a:round/>
            <a:headEnd type="none" w="med" len="med"/>
            <a:tailEnd type="triangle" w="med" len="med"/>
          </a:ln>
        </p:spPr>
      </p:cxnSp>
      <p:cxnSp>
        <p:nvCxnSpPr>
          <p:cNvPr id="120" name="Google Shape;120;p17"/>
          <p:cNvCxnSpPr>
            <a:stCxn id="116" idx="2"/>
          </p:cNvCxnSpPr>
          <p:nvPr/>
        </p:nvCxnSpPr>
        <p:spPr>
          <a:xfrm>
            <a:off x="4572000" y="1210300"/>
            <a:ext cx="2400" cy="167400"/>
          </a:xfrm>
          <a:prstGeom prst="straightConnector1">
            <a:avLst/>
          </a:prstGeom>
          <a:noFill/>
          <a:ln w="9525" cap="flat" cmpd="sng">
            <a:solidFill>
              <a:schemeClr val="dk2"/>
            </a:solidFill>
            <a:prstDash val="solid"/>
            <a:round/>
            <a:headEnd type="none" w="med" len="med"/>
            <a:tailEnd type="triangle" w="med" len="med"/>
          </a:ln>
        </p:spPr>
      </p:cxnSp>
      <p:pic>
        <p:nvPicPr>
          <p:cNvPr id="121" name="Google Shape;121;p17" title="LPAC Logo Updated.png"/>
          <p:cNvPicPr preferRelativeResize="0"/>
          <p:nvPr/>
        </p:nvPicPr>
        <p:blipFill>
          <a:blip r:embed="rId3">
            <a:alphaModFix/>
          </a:blip>
          <a:stretch>
            <a:fillRect/>
          </a:stretch>
        </p:blipFill>
        <p:spPr>
          <a:xfrm>
            <a:off x="7043352" y="54148"/>
            <a:ext cx="2062949" cy="586500"/>
          </a:xfrm>
          <a:prstGeom prst="rect">
            <a:avLst/>
          </a:prstGeom>
          <a:noFill/>
          <a:ln>
            <a:noFill/>
          </a:ln>
        </p:spPr>
      </p:pic>
      <p:sp>
        <p:nvSpPr>
          <p:cNvPr id="122" name="Google Shape;122;p17"/>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23" name="Google Shape;123;p17"/>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5</a:t>
            </a:fld>
            <a:endParaRPr sz="900">
              <a:solidFill>
                <a:schemeClr val="lt1"/>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3" name="Google Shape;99;p16">
            <a:extLst>
              <a:ext uri="{FF2B5EF4-FFF2-40B4-BE49-F238E27FC236}">
                <a16:creationId xmlns:a16="http://schemas.microsoft.com/office/drawing/2014/main" id="{889C6555-E1D5-A2D8-77D3-EAF65F7575DD}"/>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28" name="Google Shape;128;p18"/>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9" name="Google Shape;129;p18"/>
          <p:cNvSpPr txBox="1"/>
          <p:nvPr/>
        </p:nvSpPr>
        <p:spPr>
          <a:xfrm>
            <a:off x="-29926" y="70700"/>
            <a:ext cx="48555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Ongoing Monitoring </a:t>
            </a:r>
            <a:endParaRPr sz="2300" b="1" dirty="0">
              <a:solidFill>
                <a:schemeClr val="lt1"/>
              </a:solidFill>
              <a:latin typeface="Open Sans"/>
              <a:ea typeface="Open Sans"/>
              <a:cs typeface="Open Sans"/>
              <a:sym typeface="Open Sans"/>
            </a:endParaRPr>
          </a:p>
        </p:txBody>
      </p:sp>
      <p:sp>
        <p:nvSpPr>
          <p:cNvPr id="130" name="Google Shape;130;p18"/>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1" name="Google Shape;131;p18"/>
          <p:cNvSpPr txBox="1"/>
          <p:nvPr/>
        </p:nvSpPr>
        <p:spPr>
          <a:xfrm>
            <a:off x="716280" y="792480"/>
            <a:ext cx="8157320" cy="377692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900" dirty="0">
                <a:solidFill>
                  <a:schemeClr val="dk1"/>
                </a:solidFill>
                <a:latin typeface="Open Sans"/>
                <a:ea typeface="Open Sans"/>
                <a:cs typeface="Open Sans"/>
                <a:sym typeface="Open Sans"/>
              </a:rPr>
              <a:t>For emergent bilingual students participating in a program and those with a parental denial, the LPAC</a:t>
            </a:r>
            <a:endParaRPr sz="1900" dirty="0">
              <a:solidFill>
                <a:schemeClr val="dk1"/>
              </a:solidFill>
              <a:latin typeface="Open Sans"/>
              <a:ea typeface="Open Sans"/>
              <a:cs typeface="Open Sans"/>
              <a:sym typeface="Open Sans"/>
            </a:endParaRPr>
          </a:p>
          <a:p>
            <a:pPr marL="228600" lvl="0" indent="-1714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monitors the progress of language and academic proficiency and</a:t>
            </a:r>
            <a:endParaRPr sz="1800" dirty="0">
              <a:solidFill>
                <a:schemeClr val="dk1"/>
              </a:solidFill>
              <a:latin typeface="Open Sans"/>
              <a:ea typeface="Open Sans"/>
              <a:cs typeface="Open Sans"/>
              <a:sym typeface="Open Sans"/>
            </a:endParaRPr>
          </a:p>
          <a:p>
            <a:pPr marL="228600" lvl="0" indent="-1714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ensures participation in TELPAS (listening, speaking, reading, and writing) until reclassification as an English proficient student.</a:t>
            </a:r>
            <a:endParaRPr sz="1800" dirty="0">
              <a:solidFill>
                <a:schemeClr val="dk1"/>
              </a:solidFill>
              <a:latin typeface="Open Sans"/>
              <a:ea typeface="Open Sans"/>
              <a:cs typeface="Open Sans"/>
              <a:sym typeface="Open Sans"/>
            </a:endParaRPr>
          </a:p>
        </p:txBody>
      </p:sp>
      <p:pic>
        <p:nvPicPr>
          <p:cNvPr id="132" name="Google Shape;132;p1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33" name="Google Shape;133;p18"/>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34" name="Google Shape;134;p18"/>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6</a:t>
            </a:fld>
            <a:endParaRPr sz="900">
              <a:solidFill>
                <a:schemeClr val="lt1"/>
              </a:solidFill>
              <a:latin typeface="Open Sans"/>
              <a:ea typeface="Open Sans"/>
              <a:cs typeface="Open Sans"/>
              <a:sym typeface="Open Sans"/>
            </a:endParaRPr>
          </a:p>
        </p:txBody>
      </p:sp>
      <p:sp>
        <p:nvSpPr>
          <p:cNvPr id="2" name="Google Shape;147;p19">
            <a:extLst>
              <a:ext uri="{FF2B5EF4-FFF2-40B4-BE49-F238E27FC236}">
                <a16:creationId xmlns:a16="http://schemas.microsoft.com/office/drawing/2014/main" id="{7174A2A3-E445-EE8C-8C9C-1F9C485D8BAC}"/>
              </a:ext>
            </a:extLst>
          </p:cNvPr>
          <p:cNvSpPr txBox="1"/>
          <p:nvPr/>
        </p:nvSpPr>
        <p:spPr>
          <a:xfrm>
            <a:off x="716280" y="4288200"/>
            <a:ext cx="2787900" cy="456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200"/>
              </a:spcBef>
              <a:spcAft>
                <a:spcPts val="0"/>
              </a:spcAft>
              <a:buClr>
                <a:srgbClr val="323F4F"/>
              </a:buClr>
              <a:buSzPts val="2800"/>
              <a:buFont typeface="Arial"/>
              <a:buNone/>
            </a:pPr>
            <a:r>
              <a:rPr lang="en" dirty="0">
                <a:solidFill>
                  <a:srgbClr val="323F4F"/>
                </a:solidFill>
                <a:latin typeface="Open Sans"/>
                <a:ea typeface="Open Sans"/>
                <a:cs typeface="Open Sans"/>
                <a:sym typeface="Open Sans"/>
              </a:rPr>
              <a:t>89 TAC §1226</a:t>
            </a:r>
            <a:endParaRPr dirty="0">
              <a:solidFill>
                <a:schemeClr val="dk2"/>
              </a:solidFill>
              <a:latin typeface="Open Sans"/>
              <a:ea typeface="Open Sans"/>
              <a:cs typeface="Open Sans"/>
              <a:sym typeface="Open Sans"/>
            </a:endParaRPr>
          </a:p>
          <a:p>
            <a:pPr marL="0" lvl="0" indent="0" algn="l" rtl="0">
              <a:spcBef>
                <a:spcPts val="0"/>
              </a:spcBef>
              <a:spcAft>
                <a:spcPts val="0"/>
              </a:spcAft>
              <a:buNone/>
            </a:pPr>
            <a:endParaRPr dirty="0">
              <a:solidFill>
                <a:schemeClr val="dk2"/>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3" name="Google Shape;99;p16">
            <a:extLst>
              <a:ext uri="{FF2B5EF4-FFF2-40B4-BE49-F238E27FC236}">
                <a16:creationId xmlns:a16="http://schemas.microsoft.com/office/drawing/2014/main" id="{371CF385-8E32-5300-8D65-B13F4DB65484}"/>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40" name="Google Shape;140;p19"/>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1" name="Google Shape;141;p19"/>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2" name="Google Shape;142;p19"/>
          <p:cNvSpPr txBox="1"/>
          <p:nvPr/>
        </p:nvSpPr>
        <p:spPr>
          <a:xfrm>
            <a:off x="716280" y="792480"/>
            <a:ext cx="8329020" cy="381672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dirty="0">
                <a:solidFill>
                  <a:schemeClr val="dk1"/>
                </a:solidFill>
                <a:latin typeface="Open Sans"/>
                <a:ea typeface="Open Sans"/>
                <a:cs typeface="Open Sans"/>
                <a:sym typeface="Open Sans"/>
              </a:rPr>
              <a:t>Close to the time of testing administration of the state criterion-referenced test (STAAR) each year, the language proficiency assessment committee shall</a:t>
            </a:r>
            <a:endParaRPr sz="1900" dirty="0">
              <a:solidFill>
                <a:schemeClr val="dk1"/>
              </a:solidFill>
              <a:latin typeface="Open Sans"/>
              <a:ea typeface="Open Sans"/>
              <a:cs typeface="Open Sans"/>
              <a:sym typeface="Open Sans"/>
            </a:endParaRPr>
          </a:p>
          <a:p>
            <a:pPr marL="347472" lvl="0" indent="-315722"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determine the appropriate assessment option for each emergent bilingual student.</a:t>
            </a:r>
            <a:endParaRPr sz="1800" dirty="0">
              <a:solidFill>
                <a:schemeClr val="dk1"/>
              </a:solidFill>
              <a:latin typeface="Open Sans"/>
              <a:ea typeface="Open Sans"/>
              <a:cs typeface="Open Sans"/>
              <a:sym typeface="Open Sans"/>
            </a:endParaRPr>
          </a:p>
          <a:p>
            <a:pPr marL="347472" lvl="0" indent="-315722"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make designated support decisions based on </a:t>
            </a:r>
            <a:endParaRPr sz="1800" dirty="0">
              <a:solidFill>
                <a:schemeClr val="dk1"/>
              </a:solidFill>
              <a:latin typeface="Open Sans"/>
              <a:ea typeface="Open Sans"/>
              <a:cs typeface="Open Sans"/>
              <a:sym typeface="Open Sans"/>
            </a:endParaRPr>
          </a:p>
          <a:p>
            <a:pPr marL="747522" lvl="2" indent="-341122" algn="l" rtl="0">
              <a:lnSpc>
                <a:spcPct val="90000"/>
              </a:lnSpc>
              <a:spcBef>
                <a:spcPts val="1200"/>
              </a:spcBef>
              <a:spcAft>
                <a:spcPts val="0"/>
              </a:spcAft>
              <a:buClr>
                <a:schemeClr val="dk1"/>
              </a:buClr>
              <a:buSzPts val="1900"/>
              <a:buFont typeface="Open Sans"/>
              <a:buChar char="o"/>
            </a:pPr>
            <a:r>
              <a:rPr lang="en" sz="1700" dirty="0">
                <a:solidFill>
                  <a:schemeClr val="dk1"/>
                </a:solidFill>
                <a:latin typeface="Open Sans"/>
                <a:ea typeface="Open Sans"/>
                <a:cs typeface="Open Sans"/>
                <a:sym typeface="Open Sans"/>
              </a:rPr>
              <a:t>an individual student’s particular needs for second language acquisition support and </a:t>
            </a:r>
            <a:endParaRPr sz="1700" dirty="0">
              <a:solidFill>
                <a:schemeClr val="dk1"/>
              </a:solidFill>
              <a:latin typeface="Open Sans"/>
              <a:ea typeface="Open Sans"/>
              <a:cs typeface="Open Sans"/>
              <a:sym typeface="Open Sans"/>
            </a:endParaRPr>
          </a:p>
          <a:p>
            <a:pPr marL="747522" lvl="2" indent="-341122" algn="l" rtl="0">
              <a:lnSpc>
                <a:spcPct val="90000"/>
              </a:lnSpc>
              <a:spcBef>
                <a:spcPts val="1200"/>
              </a:spcBef>
              <a:spcAft>
                <a:spcPts val="0"/>
              </a:spcAft>
              <a:buClr>
                <a:schemeClr val="dk1"/>
              </a:buClr>
              <a:buSzPts val="1900"/>
              <a:buFont typeface="Open Sans"/>
              <a:buChar char="o"/>
            </a:pPr>
            <a:r>
              <a:rPr lang="en" sz="1700" dirty="0">
                <a:solidFill>
                  <a:schemeClr val="dk1"/>
                </a:solidFill>
                <a:latin typeface="Open Sans"/>
                <a:ea typeface="Open Sans"/>
                <a:cs typeface="Open Sans"/>
                <a:sym typeface="Open Sans"/>
              </a:rPr>
              <a:t>whether the student routinely, independently, and effectively uses the designated support in instruction and classroom testing.</a:t>
            </a:r>
            <a:endParaRPr sz="1700" dirty="0">
              <a:solidFill>
                <a:schemeClr val="dk1"/>
              </a:solidFill>
              <a:latin typeface="Open Sans"/>
              <a:ea typeface="Open Sans"/>
              <a:cs typeface="Open Sans"/>
              <a:sym typeface="Open Sans"/>
            </a:endParaRPr>
          </a:p>
        </p:txBody>
      </p:sp>
      <p:sp>
        <p:nvSpPr>
          <p:cNvPr id="143" name="Google Shape;143;p19"/>
          <p:cNvSpPr txBox="1"/>
          <p:nvPr/>
        </p:nvSpPr>
        <p:spPr>
          <a:xfrm>
            <a:off x="-29926" y="70211"/>
            <a:ext cx="68106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44" name="Google Shape;144;p1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45" name="Google Shape;145;p19"/>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46" name="Google Shape;146;p19"/>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7</a:t>
            </a:fld>
            <a:endParaRPr sz="900">
              <a:solidFill>
                <a:schemeClr val="lt1"/>
              </a:solidFill>
              <a:latin typeface="Open Sans"/>
              <a:ea typeface="Open Sans"/>
              <a:cs typeface="Open Sans"/>
              <a:sym typeface="Open Sans"/>
            </a:endParaRPr>
          </a:p>
        </p:txBody>
      </p:sp>
      <p:sp>
        <p:nvSpPr>
          <p:cNvPr id="147" name="Google Shape;147;p19"/>
          <p:cNvSpPr txBox="1"/>
          <p:nvPr/>
        </p:nvSpPr>
        <p:spPr>
          <a:xfrm>
            <a:off x="716280" y="4288200"/>
            <a:ext cx="2787900" cy="456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200"/>
              </a:spcBef>
              <a:spcAft>
                <a:spcPts val="0"/>
              </a:spcAft>
              <a:buClr>
                <a:srgbClr val="323F4F"/>
              </a:buClr>
              <a:buSzPts val="2800"/>
              <a:buFont typeface="Arial"/>
              <a:buNone/>
            </a:pPr>
            <a:r>
              <a:rPr lang="en" dirty="0">
                <a:solidFill>
                  <a:srgbClr val="323F4F"/>
                </a:solidFill>
                <a:latin typeface="Open Sans"/>
                <a:ea typeface="Open Sans"/>
                <a:cs typeface="Open Sans"/>
                <a:sym typeface="Open Sans"/>
              </a:rPr>
              <a:t>89 TAC §1226</a:t>
            </a:r>
            <a:endParaRPr dirty="0">
              <a:solidFill>
                <a:schemeClr val="dk2"/>
              </a:solidFill>
              <a:latin typeface="Open Sans"/>
              <a:ea typeface="Open Sans"/>
              <a:cs typeface="Open Sans"/>
              <a:sym typeface="Open Sans"/>
            </a:endParaRPr>
          </a:p>
          <a:p>
            <a:pPr marL="0" lvl="0" indent="0" algn="l" rtl="0">
              <a:spcBef>
                <a:spcPts val="0"/>
              </a:spcBef>
              <a:spcAft>
                <a:spcPts val="0"/>
              </a:spcAft>
              <a:buNone/>
            </a:pPr>
            <a:endParaRPr dirty="0">
              <a:solidFill>
                <a:schemeClr val="dk2"/>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pic>
        <p:nvPicPr>
          <p:cNvPr id="2" name="Google Shape;99;p16">
            <a:extLst>
              <a:ext uri="{FF2B5EF4-FFF2-40B4-BE49-F238E27FC236}">
                <a16:creationId xmlns:a16="http://schemas.microsoft.com/office/drawing/2014/main" id="{DC38A9F5-37CC-8BA5-31EB-3B5906A67B8E}"/>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52" name="Google Shape;152;p20"/>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3" name="Google Shape;153;p20"/>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4" name="Google Shape;154;p20"/>
          <p:cNvSpPr txBox="1"/>
          <p:nvPr/>
        </p:nvSpPr>
        <p:spPr>
          <a:xfrm>
            <a:off x="716280" y="792480"/>
            <a:ext cx="8329020" cy="351192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800" dirty="0">
                <a:solidFill>
                  <a:schemeClr val="dk1"/>
                </a:solidFill>
                <a:latin typeface="Open Sans"/>
                <a:ea typeface="Open Sans"/>
                <a:cs typeface="Open Sans"/>
                <a:sym typeface="Open Sans"/>
              </a:rPr>
              <a:t>LPACs must make and document assessment participation decisions in accordance with requirements for the Texas Assessment Program. </a:t>
            </a:r>
          </a:p>
          <a:p>
            <a:pPr marL="0" lvl="0" indent="0" algn="l" rtl="0">
              <a:lnSpc>
                <a:spcPct val="90000"/>
              </a:lnSpc>
              <a:spcBef>
                <a:spcPts val="0"/>
              </a:spcBef>
              <a:spcAft>
                <a:spcPts val="0"/>
              </a:spcAft>
              <a:buNone/>
            </a:pPr>
            <a:endParaRPr sz="1000" dirty="0">
              <a:solidFill>
                <a:schemeClr val="dk1"/>
              </a:solidFill>
              <a:latin typeface="Open Sans"/>
              <a:ea typeface="Open Sans"/>
              <a:cs typeface="Open Sans"/>
              <a:sym typeface="Open Sans"/>
            </a:endParaRPr>
          </a:p>
          <a:p>
            <a:pPr marL="457200" lvl="0" indent="-342900" algn="l" rtl="0">
              <a:lnSpc>
                <a:spcPct val="100000"/>
              </a:lnSpc>
              <a:spcBef>
                <a:spcPts val="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EB students, including students classified as emergent bilingual (EB)/English learner (EL) in the Public Education Information Management System (PEIMS) whose parents have declined bilingual or English as a second language (ESL) program services (PEIMS code C), are required to take STAAR, unless they meet the eligibility requirements for STAAR Spanish or STAAR Alternate 2.</a:t>
            </a:r>
            <a:endParaRPr sz="1700" dirty="0">
              <a:solidFill>
                <a:schemeClr val="dk1"/>
              </a:solidFill>
              <a:latin typeface="Open Sans"/>
              <a:ea typeface="Open Sans"/>
              <a:cs typeface="Open Sans"/>
              <a:sym typeface="Open Sans"/>
            </a:endParaRPr>
          </a:p>
          <a:p>
            <a:pPr marL="457200" lvl="0" indent="-342900" algn="l" rtl="0">
              <a:lnSpc>
                <a:spcPct val="100000"/>
              </a:lnSpc>
              <a:spcBef>
                <a:spcPts val="0"/>
              </a:spcBef>
              <a:spcAft>
                <a:spcPts val="1000"/>
              </a:spcAft>
              <a:buClr>
                <a:schemeClr val="dk1"/>
              </a:buClr>
              <a:buSzPts val="1800"/>
              <a:buFont typeface="Open Sans"/>
              <a:buChar char="•"/>
            </a:pPr>
            <a:r>
              <a:rPr lang="en" sz="1700" dirty="0">
                <a:solidFill>
                  <a:schemeClr val="dk1"/>
                </a:solidFill>
                <a:latin typeface="Open Sans"/>
                <a:ea typeface="Open Sans"/>
                <a:cs typeface="Open Sans"/>
                <a:sym typeface="Open Sans"/>
              </a:rPr>
              <a:t>A student's LPAC must determine if STAAR Spanish is the most appropriate assessment to measure his or her academic progress. A student’s admission, review and dismissal (ARD) committee must determine if the student meets the STAAR Alternate 2 participation requirements, which are available on the </a:t>
            </a:r>
            <a:r>
              <a:rPr lang="en" sz="1700" u="sng" dirty="0">
                <a:solidFill>
                  <a:srgbClr val="0070C0"/>
                </a:solid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STAAR Alternate 2 Resources</a:t>
            </a:r>
            <a:r>
              <a:rPr lang="en" sz="1700" dirty="0">
                <a:solidFill>
                  <a:srgbClr val="0070C0"/>
                </a:solidFill>
                <a:latin typeface="Open Sans"/>
                <a:ea typeface="Open Sans"/>
                <a:cs typeface="Open Sans"/>
                <a:sym typeface="Open Sans"/>
              </a:rPr>
              <a:t> </a:t>
            </a:r>
            <a:r>
              <a:rPr lang="en" sz="1700" dirty="0">
                <a:solidFill>
                  <a:schemeClr val="dk1"/>
                </a:solidFill>
                <a:latin typeface="Open Sans"/>
                <a:ea typeface="Open Sans"/>
                <a:cs typeface="Open Sans"/>
                <a:sym typeface="Open Sans"/>
              </a:rPr>
              <a:t>webpage.</a:t>
            </a:r>
            <a:endParaRPr sz="1700" dirty="0">
              <a:solidFill>
                <a:schemeClr val="dk1"/>
              </a:solidFill>
              <a:latin typeface="Open Sans"/>
              <a:ea typeface="Open Sans"/>
              <a:cs typeface="Open Sans"/>
              <a:sym typeface="Open Sans"/>
            </a:endParaRPr>
          </a:p>
        </p:txBody>
      </p:sp>
      <p:sp>
        <p:nvSpPr>
          <p:cNvPr id="155" name="Google Shape;155;p20"/>
          <p:cNvSpPr txBox="1"/>
          <p:nvPr/>
        </p:nvSpPr>
        <p:spPr>
          <a:xfrm>
            <a:off x="-29926" y="66600"/>
            <a:ext cx="68106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56" name="Google Shape;156;p20"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
        <p:nvSpPr>
          <p:cNvPr id="157" name="Google Shape;157;p20"/>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158" name="Google Shape;158;p20"/>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59" name="Google Shape;159;p20"/>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8</a:t>
            </a:fld>
            <a:endParaRPr sz="900">
              <a:solidFill>
                <a:schemeClr val="lt1"/>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2" name="Google Shape;99;p16">
            <a:extLst>
              <a:ext uri="{FF2B5EF4-FFF2-40B4-BE49-F238E27FC236}">
                <a16:creationId xmlns:a16="http://schemas.microsoft.com/office/drawing/2014/main" id="{23573BBA-DEE6-66A9-189E-2C54B67B4D53}"/>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64" name="Google Shape;164;p21"/>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5" name="Google Shape;165;p21"/>
          <p:cNvSpPr txBox="1"/>
          <p:nvPr/>
        </p:nvSpPr>
        <p:spPr>
          <a:xfrm>
            <a:off x="716280" y="792480"/>
            <a:ext cx="8329020" cy="3816720"/>
          </a:xfrm>
          <a:prstGeom prst="rect">
            <a:avLst/>
          </a:prstGeom>
          <a:noFill/>
          <a:ln>
            <a:noFill/>
          </a:ln>
        </p:spPr>
        <p:txBody>
          <a:bodyPr spcFirstLastPara="1" wrap="square" lIns="91425" tIns="91425" rIns="91425" bIns="91425" anchor="t" anchorCtr="0">
            <a:noAutofit/>
          </a:bodyPr>
          <a:lstStyle/>
          <a:p>
            <a:pPr marL="101600" lvl="0" algn="l" rtl="0">
              <a:lnSpc>
                <a:spcPct val="90000"/>
              </a:lnSpc>
              <a:spcBef>
                <a:spcPts val="0"/>
              </a:spcBef>
              <a:spcAft>
                <a:spcPts val="0"/>
              </a:spcAft>
              <a:buClr>
                <a:schemeClr val="dk1"/>
              </a:buClr>
              <a:buSzPts val="2000"/>
            </a:pPr>
            <a:r>
              <a:rPr lang="en" sz="2000" dirty="0">
                <a:solidFill>
                  <a:schemeClr val="dk1"/>
                </a:solidFill>
                <a:latin typeface="Open Sans"/>
                <a:ea typeface="Open Sans"/>
                <a:cs typeface="Open Sans"/>
                <a:sym typeface="Open Sans"/>
              </a:rPr>
              <a:t>For </a:t>
            </a:r>
            <a:r>
              <a:rPr lang="en" sz="2000" b="1" dirty="0">
                <a:solidFill>
                  <a:schemeClr val="dk1"/>
                </a:solidFill>
                <a:latin typeface="Open Sans"/>
                <a:ea typeface="Open Sans"/>
                <a:cs typeface="Open Sans"/>
                <a:sym typeface="Open Sans"/>
              </a:rPr>
              <a:t>all</a:t>
            </a:r>
            <a:r>
              <a:rPr lang="en" sz="2000" dirty="0">
                <a:solidFill>
                  <a:schemeClr val="dk1"/>
                </a:solidFill>
                <a:latin typeface="Open Sans"/>
                <a:ea typeface="Open Sans"/>
                <a:cs typeface="Open Sans"/>
                <a:sym typeface="Open Sans"/>
              </a:rPr>
              <a:t> emergent bilingual students, the LPAC shall:</a:t>
            </a:r>
          </a:p>
          <a:p>
            <a:pPr marL="101600" lvl="0" algn="l" rtl="0">
              <a:lnSpc>
                <a:spcPct val="90000"/>
              </a:lnSpc>
              <a:spcBef>
                <a:spcPts val="0"/>
              </a:spcBef>
              <a:spcAft>
                <a:spcPts val="0"/>
              </a:spcAft>
              <a:buClr>
                <a:schemeClr val="dk1"/>
              </a:buClr>
              <a:buSzPts val="2000"/>
            </a:pPr>
            <a:endParaRPr lang="en" sz="2000" dirty="0">
              <a:solidFill>
                <a:schemeClr val="dk1"/>
              </a:solidFill>
              <a:latin typeface="Open Sans"/>
              <a:ea typeface="Open Sans"/>
              <a:cs typeface="Open Sans"/>
              <a:sym typeface="Open Sans"/>
            </a:endParaRP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r>
              <a:rPr lang="en" sz="1800" dirty="0">
                <a:solidFill>
                  <a:schemeClr val="dk1"/>
                </a:solidFill>
                <a:latin typeface="Open Sans"/>
                <a:ea typeface="Open Sans"/>
                <a:cs typeface="Open Sans"/>
                <a:sym typeface="Open Sans"/>
              </a:rPr>
              <a:t>Make decisions that are applicable for all assessments administered in the current school year and may carry over decisions from spring to summer administrations.</a:t>
            </a: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endParaRPr lang="en" sz="1800" dirty="0">
              <a:solidFill>
                <a:schemeClr val="dk1"/>
              </a:solidFill>
              <a:latin typeface="Open Sans"/>
              <a:ea typeface="Open Sans"/>
              <a:cs typeface="Open Sans"/>
              <a:sym typeface="Open Sans"/>
            </a:endParaRP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r>
              <a:rPr lang="en" sz="1800" dirty="0">
                <a:solidFill>
                  <a:schemeClr val="dk1"/>
                </a:solidFill>
                <a:latin typeface="Open Sans"/>
                <a:ea typeface="Open Sans"/>
                <a:cs typeface="Open Sans"/>
                <a:sym typeface="Open Sans"/>
              </a:rPr>
              <a:t>Identify STAAR designated supports keeping in mind supports may not prevent the student from being considered for reclassification at the end of the year.</a:t>
            </a: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endParaRPr lang="en" sz="1800" dirty="0">
              <a:solidFill>
                <a:schemeClr val="dk1"/>
              </a:solidFill>
              <a:latin typeface="Open Sans"/>
              <a:ea typeface="Open Sans"/>
              <a:cs typeface="Open Sans"/>
              <a:sym typeface="Open Sans"/>
            </a:endParaRP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r>
              <a:rPr lang="en" sz="1800" dirty="0">
                <a:solidFill>
                  <a:schemeClr val="dk1"/>
                </a:solidFill>
                <a:latin typeface="Open Sans"/>
                <a:ea typeface="Open Sans"/>
                <a:cs typeface="Open Sans"/>
                <a:sym typeface="Open Sans"/>
              </a:rPr>
              <a:t>Document any changes in a student's situation that have occurred between administrations, especially if a student no longer requires designated supports.</a:t>
            </a:r>
            <a:endParaRPr sz="1800" dirty="0">
              <a:solidFill>
                <a:schemeClr val="dk1"/>
              </a:solidFill>
              <a:latin typeface="Open Sans"/>
              <a:ea typeface="Open Sans"/>
              <a:cs typeface="Open Sans"/>
              <a:sym typeface="Open Sans"/>
            </a:endParaRPr>
          </a:p>
        </p:txBody>
      </p:sp>
      <p:sp>
        <p:nvSpPr>
          <p:cNvPr id="166" name="Google Shape;166;p21"/>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7" name="Google Shape;167;p21"/>
          <p:cNvSpPr txBox="1"/>
          <p:nvPr/>
        </p:nvSpPr>
        <p:spPr>
          <a:xfrm>
            <a:off x="-29926" y="66600"/>
            <a:ext cx="68106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68" name="Google Shape;168;p2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69" name="Google Shape;169;p21"/>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170" name="Google Shape;170;p21"/>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71" name="Google Shape;171;p21"/>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9</a:t>
            </a:fld>
            <a:endParaRPr sz="900">
              <a:solidFill>
                <a:schemeClr val="lt1"/>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3587</Words>
  <Application>Microsoft Office PowerPoint</Application>
  <PresentationFormat>On-screen Show (16:9)</PresentationFormat>
  <Paragraphs>328</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Open Sans</vt:lpstr>
      <vt:lpstr>Arial</vt:lpstr>
      <vt:lpstr>Calibri</vt:lpstr>
      <vt:lpstr>Courier New</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Sharon Santo</cp:lastModifiedBy>
  <cp:revision>10</cp:revision>
  <dcterms:modified xsi:type="dcterms:W3CDTF">2025-07-31T14:19:10Z</dcterms:modified>
</cp:coreProperties>
</file>