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5143500" type="screen16x9"/>
  <p:notesSz cx="6858000" cy="9144000"/>
  <p:embeddedFontLst>
    <p:embeddedFont>
      <p:font typeface="Open Sans" panose="020B0606030504020204" pitchFamily="34" charset="0"/>
      <p:regular r:id="rId33"/>
      <p:bold r:id="rId34"/>
      <p:italic r:id="rId35"/>
      <p:boldItalic r:id="rId3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1EF"/>
    <a:srgbClr val="DA4127"/>
    <a:srgbClr val="E6FFFF"/>
    <a:srgbClr val="000000"/>
    <a:srgbClr val="008482"/>
    <a:srgbClr val="FFE4E0"/>
    <a:srgbClr val="40834E"/>
    <a:srgbClr val="012169"/>
    <a:srgbClr val="156433"/>
    <a:srgbClr val="0058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5C77AF6-D1BF-4510-B1D3-931973689E58}">
  <a:tblStyle styleId="{D5C77AF6-D1BF-4510-B1D3-931973689E58}" styleName="Table_0">
    <a:wholeTbl>
      <a:tcTxStyle b="off" i="off">
        <a:font>
          <a:latin typeface="Calibri"/>
          <a:ea typeface="Calibri"/>
          <a:cs typeface="Calibri"/>
        </a:font>
        <a:srgbClr val="000000"/>
      </a:tcTxStyle>
      <a:tcStyle>
        <a:tcBdr>
          <a:left>
            <a:ln w="12700" cap="flat" cmpd="sng">
              <a:solidFill>
                <a:srgbClr val="FFFFFF"/>
              </a:solidFill>
              <a:prstDash val="solid"/>
              <a:round/>
              <a:headEnd type="none" w="sm" len="sm"/>
              <a:tailEnd type="none" w="sm" len="sm"/>
            </a:ln>
          </a:left>
          <a:right>
            <a:ln w="12700" cap="flat" cmpd="sng">
              <a:solidFill>
                <a:srgbClr val="FFFFFF"/>
              </a:solidFill>
              <a:prstDash val="solid"/>
              <a:round/>
              <a:headEnd type="none" w="sm" len="sm"/>
              <a:tailEnd type="none" w="sm" len="sm"/>
            </a:ln>
          </a:right>
          <a:top>
            <a:ln w="12700" cap="flat" cmpd="sng">
              <a:solidFill>
                <a:srgbClr val="FFFFFF"/>
              </a:solidFill>
              <a:prstDash val="solid"/>
              <a:round/>
              <a:headEnd type="none" w="sm" len="sm"/>
              <a:tailEnd type="none" w="sm" len="sm"/>
            </a:ln>
          </a:top>
          <a:bottom>
            <a:ln w="12700" cap="flat" cmpd="sng">
              <a:solidFill>
                <a:srgbClr val="FFFFFF"/>
              </a:solidFill>
              <a:prstDash val="solid"/>
              <a:round/>
              <a:headEnd type="none" w="sm" len="sm"/>
              <a:tailEnd type="none" w="sm" len="sm"/>
            </a:ln>
          </a:bottom>
          <a:insideH>
            <a:ln w="12700" cap="flat" cmpd="sng">
              <a:solidFill>
                <a:srgbClr val="FFFFFF"/>
              </a:solidFill>
              <a:prstDash val="solid"/>
              <a:round/>
              <a:headEnd type="none" w="sm" len="sm"/>
              <a:tailEnd type="none" w="sm" len="sm"/>
            </a:ln>
          </a:insideH>
          <a:insideV>
            <a:ln w="12700" cap="flat" cmpd="sng">
              <a:solidFill>
                <a:srgbClr val="FFFFFF"/>
              </a:solidFill>
              <a:prstDash val="solid"/>
              <a:round/>
              <a:headEnd type="none" w="sm" len="sm"/>
              <a:tailEnd type="none" w="sm" len="sm"/>
            </a:ln>
          </a:insideV>
        </a:tcBdr>
        <a:fill>
          <a:solidFill>
            <a:srgbClr val="E8EBF5"/>
          </a:solidFill>
        </a:fill>
      </a:tcStyle>
    </a:wholeTbl>
    <a:band1H>
      <a:tcTxStyle b="off" i="off"/>
      <a:tcStyle>
        <a:tcBdr/>
        <a:fill>
          <a:solidFill>
            <a:srgbClr val="CDD4EA"/>
          </a:solidFill>
        </a:fill>
      </a:tcStyle>
    </a:band1H>
    <a:band2H>
      <a:tcTxStyle b="off" i="off"/>
      <a:tcStyle>
        <a:tcBdr/>
      </a:tcStyle>
    </a:band2H>
    <a:band1V>
      <a:tcTxStyle b="off" i="off"/>
      <a:tcStyle>
        <a:tcBdr/>
        <a:fill>
          <a:solidFill>
            <a:srgbClr val="CDD4EA"/>
          </a:solidFill>
        </a:fill>
      </a:tcStyle>
    </a:band1V>
    <a:band2V>
      <a:tcTxStyle b="off" i="off"/>
      <a:tcStyle>
        <a:tcBdr/>
      </a:tcStyle>
    </a:band2V>
    <a:lastCol>
      <a:tcTxStyle b="on" i="off">
        <a:font>
          <a:latin typeface="Calibri"/>
          <a:ea typeface="Calibri"/>
          <a:cs typeface="Calibri"/>
        </a:font>
        <a:srgbClr val="FFFFFF"/>
      </a:tcTxStyle>
      <a:tcStyle>
        <a:tcBdr/>
        <a:fill>
          <a:solidFill>
            <a:srgbClr val="4472C4"/>
          </a:solidFill>
        </a:fill>
      </a:tcStyle>
    </a:lastCol>
    <a:firstCol>
      <a:tcTxStyle b="on" i="off">
        <a:font>
          <a:latin typeface="Calibri"/>
          <a:ea typeface="Calibri"/>
          <a:cs typeface="Calibri"/>
        </a:font>
        <a:srgbClr val="FFFFFF"/>
      </a:tcTxStyle>
      <a:tcStyle>
        <a:tcBdr/>
        <a:fill>
          <a:solidFill>
            <a:srgbClr val="4472C4"/>
          </a:solidFill>
        </a:fill>
      </a:tcStyle>
    </a:firstCol>
    <a:lastRow>
      <a:tcTxStyle b="on" i="off">
        <a:font>
          <a:latin typeface="Calibri"/>
          <a:ea typeface="Calibri"/>
          <a:cs typeface="Calibri"/>
        </a:font>
        <a:srgbClr val="FFFFFF"/>
      </a:tcTxStyle>
      <a:tcStyle>
        <a:tcBdr>
          <a:top>
            <a:ln w="38100" cap="flat" cmpd="sng">
              <a:solidFill>
                <a:srgbClr val="FFFFFF"/>
              </a:solidFill>
              <a:prstDash val="solid"/>
              <a:round/>
              <a:headEnd type="none" w="sm" len="sm"/>
              <a:tailEnd type="none" w="sm" len="sm"/>
            </a:ln>
          </a:top>
        </a:tcBdr>
        <a:fill>
          <a:solidFill>
            <a:srgbClr val="4472C4"/>
          </a:solidFill>
        </a:fill>
      </a:tcStyle>
    </a:lastRow>
    <a:seCell>
      <a:tcTxStyle b="off" i="off"/>
      <a:tcStyle>
        <a:tcBdr/>
      </a:tcStyle>
    </a:seCell>
    <a:swCell>
      <a:tcTxStyle b="off" i="off"/>
      <a:tcStyle>
        <a:tcBdr/>
      </a:tcStyle>
    </a:swCell>
    <a:firstRow>
      <a:tcTxStyle b="on" i="off">
        <a:font>
          <a:latin typeface="Calibri"/>
          <a:ea typeface="Calibri"/>
          <a:cs typeface="Calibri"/>
        </a:font>
        <a:srgbClr val="FFFFFF"/>
      </a:tcTxStyle>
      <a:tcStyle>
        <a:tcBdr>
          <a:bottom>
            <a:ln w="38100" cap="flat" cmpd="sng">
              <a:solidFill>
                <a:srgbClr val="FFFFFF"/>
              </a:solidFill>
              <a:prstDash val="solid"/>
              <a:round/>
              <a:headEnd type="none" w="sm" len="sm"/>
              <a:tailEnd type="none" w="sm" len="sm"/>
            </a:ln>
          </a:bottom>
        </a:tcBdr>
        <a:fill>
          <a:solidFill>
            <a:srgbClr val="4472C4"/>
          </a:solidFill>
        </a:fill>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6" d="100"/>
          <a:sy n="136" d="100"/>
        </p:scale>
        <p:origin x="888" y="9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font" Target="fonts/font2.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1.fntdata"/><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font" Target="fonts/font3.fntdata"/><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s://tea.texas.gov/sites/default/files/LPAC%20ARD%20Collaboration%20Guidance%20and%20Process%20for%20Reclassification.pdf" TargetMode="External"/><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ritter.tea.state.tx.us/rules/tac/chapter074/ch074a.html#74.4"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txel.org/programimplementation/"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192352430d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192352430d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33c9e3f88bf_1_1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 name="Google Shape;183;g33c9e3f88bf_1_1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b="1">
                <a:solidFill>
                  <a:schemeClr val="dk1"/>
                </a:solidFill>
              </a:rPr>
              <a:t>Slide 14</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g34f7d98207b_1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4" name="Google Shape;194;g34f7d98207b_1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b="1">
                <a:solidFill>
                  <a:schemeClr val="dk1"/>
                </a:solidFill>
              </a:rPr>
              <a:t>Slide 15</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33c9e3f88bf_1_1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5" name="Google Shape;205;g33c9e3f88bf_1_1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b="1">
                <a:solidFill>
                  <a:schemeClr val="dk1"/>
                </a:solidFill>
              </a:rPr>
              <a:t>Slide 16</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34f7d98207b_1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6" name="Google Shape;216;g34f7d98207b_1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b="1">
                <a:solidFill>
                  <a:schemeClr val="dk1"/>
                </a:solidFill>
              </a:rPr>
              <a:t>Slide 17</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33c9e3f88bf_1_1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7" name="Google Shape;227;g33c9e3f88bf_1_1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b="1">
                <a:solidFill>
                  <a:schemeClr val="dk1"/>
                </a:solidFill>
              </a:rPr>
              <a:t>Slide 10</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g34f7d98207b_1_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8" name="Google Shape;238;g34f7d98207b_1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b="1">
                <a:solidFill>
                  <a:schemeClr val="dk1"/>
                </a:solidFill>
              </a:rPr>
              <a:t>Slide 11</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33c9e3f88bf_1_1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9" name="Google Shape;249;g33c9e3f88bf_1_1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b="1">
                <a:solidFill>
                  <a:schemeClr val="dk1"/>
                </a:solidFill>
              </a:rPr>
              <a:t>Slide 12</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g34f7d98207b_1_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0" name="Google Shape;260;g34f7d98207b_1_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b="1">
                <a:solidFill>
                  <a:schemeClr val="dk1"/>
                </a:solidFill>
              </a:rPr>
              <a:t>Slide 13</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33c9e3f88bf_1_1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1" name="Google Shape;271;g33c9e3f88bf_1_1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b="1">
                <a:solidFill>
                  <a:schemeClr val="dk1"/>
                </a:solidFill>
              </a:rPr>
              <a:t>Slide 18</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Google Shape;281;g33c9e3f88bf_1_1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2" name="Google Shape;282;g33c9e3f88bf_1_1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b="1">
                <a:solidFill>
                  <a:schemeClr val="dk1"/>
                </a:solidFill>
              </a:rPr>
              <a:t>Slide 19</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3192352430d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3192352430d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 sz="1200" b="1">
                <a:solidFill>
                  <a:schemeClr val="dk1"/>
                </a:solidFill>
                <a:latin typeface="Calibri"/>
                <a:ea typeface="Calibri"/>
                <a:cs typeface="Calibri"/>
                <a:sym typeface="Calibri"/>
              </a:rPr>
              <a:t>Slide 2</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33c9e3f88bf_1_2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3" name="Google Shape;293;g33c9e3f88bf_1_2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b="1">
                <a:solidFill>
                  <a:schemeClr val="dk1"/>
                </a:solidFill>
              </a:rPr>
              <a:t>Slide 20</a:t>
            </a:r>
            <a:endParaRPr sz="1200" b="1">
              <a:solidFill>
                <a:schemeClr val="dk1"/>
              </a:solidFill>
            </a:endParaRPr>
          </a:p>
          <a:p>
            <a:pPr marL="0" lvl="0" indent="0" algn="l" rtl="0">
              <a:spcBef>
                <a:spcPts val="0"/>
              </a:spcBef>
              <a:spcAft>
                <a:spcPts val="0"/>
              </a:spcAft>
              <a:buClr>
                <a:schemeClr val="dk1"/>
              </a:buClr>
              <a:buSzPts val="1400"/>
              <a:buFont typeface="Arial"/>
              <a:buNone/>
            </a:pPr>
            <a:endParaRPr sz="1200" b="1">
              <a:solidFill>
                <a:schemeClr val="dk1"/>
              </a:solidFill>
            </a:endParaRPr>
          </a:p>
          <a:p>
            <a:pPr marL="0" lvl="0" indent="0" algn="l" rtl="0">
              <a:spcBef>
                <a:spcPts val="0"/>
              </a:spcBef>
              <a:spcAft>
                <a:spcPts val="0"/>
              </a:spcAft>
              <a:buClr>
                <a:schemeClr val="dk1"/>
              </a:buClr>
              <a:buSzPts val="1400"/>
              <a:buFont typeface="Arial"/>
              <a:buNone/>
            </a:pPr>
            <a:r>
              <a:rPr lang="en" sz="1200">
                <a:solidFill>
                  <a:schemeClr val="dk1"/>
                </a:solidFill>
              </a:rPr>
              <a:t>The district must provide an ESL program even if only one student is identified as an emergent bilingual.</a:t>
            </a:r>
            <a:endParaRPr sz="1200" b="1">
              <a:solidFill>
                <a:schemeClr val="dk1"/>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Google Shape;303;g33c9e3f88bf_1_2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4" name="Google Shape;304;g33c9e3f88bf_1_2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 sz="1200" b="1">
                <a:solidFill>
                  <a:schemeClr val="dk1"/>
                </a:solidFill>
              </a:rPr>
              <a:t>Slide 21</a:t>
            </a:r>
            <a:endParaRPr sz="1200" b="1">
              <a:solidFill>
                <a:schemeClr val="dk1"/>
              </a:solidFill>
            </a:endParaRPr>
          </a:p>
          <a:p>
            <a:pPr marL="0" lvl="0" indent="0" algn="l" rtl="0">
              <a:spcBef>
                <a:spcPts val="0"/>
              </a:spcBef>
              <a:spcAft>
                <a:spcPts val="0"/>
              </a:spcAft>
              <a:buNone/>
            </a:pPr>
            <a:endParaRPr sz="1200" b="1">
              <a:solidFill>
                <a:schemeClr val="dk1"/>
              </a:solidFill>
            </a:endParaRPr>
          </a:p>
          <a:p>
            <a:pPr marL="0" lvl="0" indent="0" algn="l" rtl="0">
              <a:spcBef>
                <a:spcPts val="0"/>
              </a:spcBef>
              <a:spcAft>
                <a:spcPts val="0"/>
              </a:spcAft>
              <a:buNone/>
            </a:pPr>
            <a:r>
              <a:rPr lang="en" sz="1200">
                <a:solidFill>
                  <a:schemeClr val="dk1"/>
                </a:solidFill>
              </a:rPr>
              <a:t>In order to provide a </a:t>
            </a:r>
            <a:r>
              <a:rPr lang="en" sz="1200" b="1">
                <a:solidFill>
                  <a:schemeClr val="dk1"/>
                </a:solidFill>
              </a:rPr>
              <a:t>content-based </a:t>
            </a:r>
            <a:r>
              <a:rPr lang="en" sz="1200">
                <a:solidFill>
                  <a:schemeClr val="dk1"/>
                </a:solidFill>
              </a:rPr>
              <a:t>ESL program in any grade level, </a:t>
            </a:r>
            <a:r>
              <a:rPr lang="en" sz="1200" b="1">
                <a:solidFill>
                  <a:schemeClr val="dk1"/>
                </a:solidFill>
              </a:rPr>
              <a:t>including high school</a:t>
            </a:r>
            <a:r>
              <a:rPr lang="en" sz="1200">
                <a:solidFill>
                  <a:schemeClr val="dk1"/>
                </a:solidFill>
              </a:rPr>
              <a:t>, emergent bilinguals must receive all content instruction (ELAR, math, science, and social studies) by an ESL-certified teacher.</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sz="1200" b="1">
              <a:solidFill>
                <a:schemeClr val="dk1"/>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3"/>
        <p:cNvGrpSpPr/>
        <p:nvPr/>
      </p:nvGrpSpPr>
      <p:grpSpPr>
        <a:xfrm>
          <a:off x="0" y="0"/>
          <a:ext cx="0" cy="0"/>
          <a:chOff x="0" y="0"/>
          <a:chExt cx="0" cy="0"/>
        </a:xfrm>
      </p:grpSpPr>
      <p:sp>
        <p:nvSpPr>
          <p:cNvPr id="314" name="Google Shape;314;g33c9e3f88bf_1_2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5" name="Google Shape;315;g33c9e3f88bf_1_2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 sz="1200" b="1">
                <a:solidFill>
                  <a:schemeClr val="dk1"/>
                </a:solidFill>
              </a:rPr>
              <a:t>Slide 22</a:t>
            </a:r>
            <a:endParaRPr sz="1200" b="1">
              <a:solidFill>
                <a:schemeClr val="dk1"/>
              </a:solidFill>
            </a:endParaRPr>
          </a:p>
          <a:p>
            <a:pPr marL="0" lvl="0" indent="0" algn="l" rtl="0">
              <a:spcBef>
                <a:spcPts val="0"/>
              </a:spcBef>
              <a:spcAft>
                <a:spcPts val="0"/>
              </a:spcAft>
              <a:buNone/>
            </a:pPr>
            <a:endParaRPr sz="1200" b="1">
              <a:solidFill>
                <a:schemeClr val="dk1"/>
              </a:solidFill>
            </a:endParaRPr>
          </a:p>
          <a:p>
            <a:pPr marL="0" lvl="0" indent="0" algn="l" rtl="0">
              <a:spcBef>
                <a:spcPts val="0"/>
              </a:spcBef>
              <a:spcAft>
                <a:spcPts val="0"/>
              </a:spcAft>
              <a:buNone/>
            </a:pPr>
            <a:r>
              <a:rPr lang="en" sz="1200">
                <a:solidFill>
                  <a:schemeClr val="dk1"/>
                </a:solidFill>
              </a:rPr>
              <a:t>In order to provide a </a:t>
            </a:r>
            <a:r>
              <a:rPr lang="en" sz="1200" b="1">
                <a:solidFill>
                  <a:schemeClr val="dk1"/>
                </a:solidFill>
              </a:rPr>
              <a:t>pull-out </a:t>
            </a:r>
            <a:r>
              <a:rPr lang="en" sz="1200">
                <a:solidFill>
                  <a:schemeClr val="dk1"/>
                </a:solidFill>
              </a:rPr>
              <a:t>ESL program in any grade level, </a:t>
            </a:r>
            <a:r>
              <a:rPr lang="en" sz="1200" b="1">
                <a:solidFill>
                  <a:schemeClr val="dk1"/>
                </a:solidFill>
              </a:rPr>
              <a:t>including high school</a:t>
            </a:r>
            <a:r>
              <a:rPr lang="en" sz="1200">
                <a:solidFill>
                  <a:schemeClr val="dk1"/>
                </a:solidFill>
              </a:rPr>
              <a:t>, emergent bilingual students must receive English Language Arts and Reading (ELAR) instruction by an ESL-certified teacher in one of the following ways:</a:t>
            </a:r>
            <a:endParaRPr sz="1200">
              <a:solidFill>
                <a:schemeClr val="dk1"/>
              </a:solidFill>
              <a:latin typeface="Calibri"/>
              <a:ea typeface="Calibri"/>
              <a:cs typeface="Calibri"/>
              <a:sym typeface="Calibri"/>
            </a:endParaRPr>
          </a:p>
          <a:p>
            <a:pPr marL="171450" lvl="0" indent="-171450" algn="l" rtl="0">
              <a:spcBef>
                <a:spcPts val="0"/>
              </a:spcBef>
              <a:spcAft>
                <a:spcPts val="0"/>
              </a:spcAft>
              <a:buClr>
                <a:schemeClr val="dk1"/>
              </a:buClr>
              <a:buSzPts val="1200"/>
              <a:buChar char="•"/>
            </a:pPr>
            <a:r>
              <a:rPr lang="en" sz="1200">
                <a:solidFill>
                  <a:schemeClr val="dk1"/>
                </a:solidFill>
              </a:rPr>
              <a:t>the ELAR teacher of the emergent bilingual student is ESL certified</a:t>
            </a:r>
            <a:endParaRPr sz="1200">
              <a:solidFill>
                <a:schemeClr val="dk1"/>
              </a:solidFill>
              <a:latin typeface="Calibri"/>
              <a:ea typeface="Calibri"/>
              <a:cs typeface="Calibri"/>
              <a:sym typeface="Calibri"/>
            </a:endParaRPr>
          </a:p>
          <a:p>
            <a:pPr marL="171450" lvl="0" indent="-171450" algn="l" rtl="0">
              <a:spcBef>
                <a:spcPts val="0"/>
              </a:spcBef>
              <a:spcAft>
                <a:spcPts val="0"/>
              </a:spcAft>
              <a:buClr>
                <a:schemeClr val="dk1"/>
              </a:buClr>
              <a:buSzPts val="1200"/>
              <a:buChar char="•"/>
            </a:pPr>
            <a:r>
              <a:rPr lang="en" sz="1200">
                <a:solidFill>
                  <a:schemeClr val="dk1"/>
                </a:solidFill>
              </a:rPr>
              <a:t>an ESL certified teacher co-teaches with the ELAR teacher</a:t>
            </a:r>
            <a:endParaRPr sz="1200">
              <a:solidFill>
                <a:schemeClr val="dk1"/>
              </a:solidFill>
              <a:latin typeface="Calibri"/>
              <a:ea typeface="Calibri"/>
              <a:cs typeface="Calibri"/>
              <a:sym typeface="Calibri"/>
            </a:endParaRPr>
          </a:p>
          <a:p>
            <a:pPr marL="171450" lvl="0" indent="-171450" algn="l" rtl="0">
              <a:spcBef>
                <a:spcPts val="0"/>
              </a:spcBef>
              <a:spcAft>
                <a:spcPts val="0"/>
              </a:spcAft>
              <a:buClr>
                <a:schemeClr val="dk1"/>
              </a:buClr>
              <a:buSzPts val="1200"/>
              <a:buChar char="•"/>
            </a:pPr>
            <a:r>
              <a:rPr lang="en" sz="1200">
                <a:solidFill>
                  <a:schemeClr val="dk1"/>
                </a:solidFill>
              </a:rPr>
              <a:t>an additional ESL/ELAR course provided by an ESL teacher</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sz="1200" b="1">
              <a:solidFill>
                <a:schemeClr val="dk1"/>
              </a:solidFill>
            </a:endParaRPr>
          </a:p>
          <a:p>
            <a:pPr marL="0" lvl="0" indent="0" algn="l" rtl="0">
              <a:spcBef>
                <a:spcPts val="0"/>
              </a:spcBef>
              <a:spcAft>
                <a:spcPts val="0"/>
              </a:spcAft>
              <a:buNone/>
            </a:pPr>
            <a:endParaRPr sz="1200" b="1">
              <a:solidFill>
                <a:schemeClr val="dk1"/>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Google Shape;325;g33c9e3f88bf_1_2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6" name="Google Shape;326;g33c9e3f88bf_1_2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b="1">
                <a:solidFill>
                  <a:schemeClr val="dk1"/>
                </a:solidFill>
              </a:rPr>
              <a:t>Slide 23</a:t>
            </a:r>
            <a:endParaRPr sz="1200" b="1">
              <a:solidFill>
                <a:schemeClr val="dk1"/>
              </a:solidFill>
            </a:endParaRPr>
          </a:p>
          <a:p>
            <a:pPr marL="0" lvl="0" indent="0" algn="l" rtl="0">
              <a:spcBef>
                <a:spcPts val="0"/>
              </a:spcBef>
              <a:spcAft>
                <a:spcPts val="0"/>
              </a:spcAft>
              <a:buNone/>
            </a:pPr>
            <a:endParaRPr sz="1200" b="1">
              <a:solidFill>
                <a:schemeClr val="dk1"/>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9"/>
        <p:cNvGrpSpPr/>
        <p:nvPr/>
      </p:nvGrpSpPr>
      <p:grpSpPr>
        <a:xfrm>
          <a:off x="0" y="0"/>
          <a:ext cx="0" cy="0"/>
          <a:chOff x="0" y="0"/>
          <a:chExt cx="0" cy="0"/>
        </a:xfrm>
      </p:grpSpPr>
      <p:sp>
        <p:nvSpPr>
          <p:cNvPr id="340" name="Google Shape;340;g33c9e3f88bf_1_2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1" name="Google Shape;341;g33c9e3f88bf_1_2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b="1">
                <a:solidFill>
                  <a:schemeClr val="dk1"/>
                </a:solidFill>
              </a:rPr>
              <a:t>Slide 24</a:t>
            </a:r>
            <a:endParaRPr sz="1200" b="1">
              <a:solidFill>
                <a:schemeClr val="dk1"/>
              </a:solidFill>
            </a:endParaRPr>
          </a:p>
          <a:p>
            <a:pPr marL="0" lvl="0" indent="0" algn="l" rtl="0">
              <a:spcBef>
                <a:spcPts val="0"/>
              </a:spcBef>
              <a:spcAft>
                <a:spcPts val="0"/>
              </a:spcAft>
              <a:buNone/>
            </a:pPr>
            <a:endParaRPr sz="1200" b="1">
              <a:solidFill>
                <a:schemeClr val="dk1"/>
              </a:solidFil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
        <p:cNvGrpSpPr/>
        <p:nvPr/>
      </p:nvGrpSpPr>
      <p:grpSpPr>
        <a:xfrm>
          <a:off x="0" y="0"/>
          <a:ext cx="0" cy="0"/>
          <a:chOff x="0" y="0"/>
          <a:chExt cx="0" cy="0"/>
        </a:xfrm>
      </p:grpSpPr>
      <p:sp>
        <p:nvSpPr>
          <p:cNvPr id="351" name="Google Shape;351;g33c9e3f88bf_1_2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2" name="Google Shape;352;g33c9e3f88bf_1_2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chemeClr val="dk1"/>
                </a:solidFill>
              </a:rPr>
              <a:t>Slide 25</a:t>
            </a:r>
            <a:endParaRPr sz="12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400"/>
              <a:buFont typeface="Arial"/>
              <a:buNone/>
            </a:pPr>
            <a:endParaRPr b="1">
              <a:solidFill>
                <a:schemeClr val="dk1"/>
              </a:solidFill>
            </a:endParaRPr>
          </a:p>
          <a:p>
            <a:pPr marL="0" lvl="0" indent="0" algn="l" rtl="0">
              <a:spcBef>
                <a:spcPts val="0"/>
              </a:spcBef>
              <a:spcAft>
                <a:spcPts val="0"/>
              </a:spcAft>
              <a:buClr>
                <a:srgbClr val="323F4F"/>
              </a:buClr>
              <a:buSzPts val="1100"/>
              <a:buFont typeface="Arial"/>
              <a:buNone/>
            </a:pPr>
            <a:r>
              <a:rPr lang="en">
                <a:solidFill>
                  <a:srgbClr val="323F4F"/>
                </a:solidFill>
              </a:rPr>
              <a:t>Place to mention the district's requirements to establish enrollment procedures for the two-way DLI program as stated in 89.1228 (c) that we discussed adding.</a:t>
            </a:r>
            <a:endParaRPr sz="1200" b="1">
              <a:solidFill>
                <a:schemeClr val="dk1"/>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1"/>
        <p:cNvGrpSpPr/>
        <p:nvPr/>
      </p:nvGrpSpPr>
      <p:grpSpPr>
        <a:xfrm>
          <a:off x="0" y="0"/>
          <a:ext cx="0" cy="0"/>
          <a:chOff x="0" y="0"/>
          <a:chExt cx="0" cy="0"/>
        </a:xfrm>
      </p:grpSpPr>
      <p:sp>
        <p:nvSpPr>
          <p:cNvPr id="362" name="Google Shape;362;g33c9e3f88bf_1_2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3" name="Google Shape;363;g33c9e3f88bf_1_2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 b="1">
                <a:solidFill>
                  <a:schemeClr val="dk1"/>
                </a:solidFill>
              </a:rPr>
              <a:t>Slide 26</a:t>
            </a:r>
            <a:endParaRPr b="1">
              <a:solidFill>
                <a:schemeClr val="dk1"/>
              </a:solidFill>
            </a:endParaRPr>
          </a:p>
          <a:p>
            <a:pPr marL="0" lvl="0" indent="0" algn="l" rtl="0">
              <a:spcBef>
                <a:spcPts val="0"/>
              </a:spcBef>
              <a:spcAft>
                <a:spcPts val="0"/>
              </a:spcAft>
              <a:buClr>
                <a:schemeClr val="dk1"/>
              </a:buClr>
              <a:buSzPts val="1400"/>
              <a:buFont typeface="Arial"/>
              <a:buNone/>
            </a:pPr>
            <a:endParaRPr b="1">
              <a:solidFill>
                <a:schemeClr val="dk1"/>
              </a:solidFill>
            </a:endParaRPr>
          </a:p>
          <a:p>
            <a:pPr marL="0" lvl="0" indent="0" algn="l" rtl="0">
              <a:spcBef>
                <a:spcPts val="0"/>
              </a:spcBef>
              <a:spcAft>
                <a:spcPts val="0"/>
              </a:spcAft>
              <a:buClr>
                <a:schemeClr val="dk1"/>
              </a:buClr>
              <a:buSzPts val="1400"/>
              <a:buFont typeface="Arial"/>
              <a:buNone/>
            </a:pPr>
            <a:r>
              <a:rPr lang="en">
                <a:solidFill>
                  <a:schemeClr val="dk1"/>
                </a:solidFill>
              </a:rPr>
              <a:t>Please visit the LPAC/ARD Collaboration guidance for information on dual-identified students:</a:t>
            </a:r>
            <a:endParaRPr sz="12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400"/>
              <a:buFont typeface="Arial"/>
              <a:buNone/>
            </a:pPr>
            <a:endParaRPr>
              <a:solidFill>
                <a:schemeClr val="dk1"/>
              </a:solidFill>
            </a:endParaRPr>
          </a:p>
          <a:p>
            <a:pPr marL="0" lvl="0" indent="0" algn="l" rtl="0">
              <a:spcBef>
                <a:spcPts val="0"/>
              </a:spcBef>
              <a:spcAft>
                <a:spcPts val="0"/>
              </a:spcAft>
              <a:buClr>
                <a:schemeClr val="dk1"/>
              </a:buClr>
              <a:buSzPts val="1400"/>
              <a:buFont typeface="Arial"/>
              <a:buNone/>
            </a:pPr>
            <a:r>
              <a:rPr lang="en" u="sng">
                <a:solidFill>
                  <a:srgbClr val="0563C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https://tea.texas.gov/sites/default/files/LPAC%20ARD%20Collaboration%20Guidance%20and%20Process%20for%20Reclassification.pdf</a:t>
            </a:r>
            <a:endParaRPr>
              <a:solidFill>
                <a:schemeClr val="dk1"/>
              </a:solidFill>
              <a:latin typeface="Calibri"/>
              <a:ea typeface="Calibri"/>
              <a:cs typeface="Calibri"/>
              <a:sym typeface="Calibri"/>
            </a:endParaRPr>
          </a:p>
          <a:p>
            <a:pPr marL="0" lvl="0" indent="0" algn="l" rtl="0">
              <a:spcBef>
                <a:spcPts val="0"/>
              </a:spcBef>
              <a:spcAft>
                <a:spcPts val="0"/>
              </a:spcAft>
              <a:buNone/>
            </a:pPr>
            <a:endParaRPr b="1">
              <a:solidFill>
                <a:schemeClr val="dk1"/>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2"/>
        <p:cNvGrpSpPr/>
        <p:nvPr/>
      </p:nvGrpSpPr>
      <p:grpSpPr>
        <a:xfrm>
          <a:off x="0" y="0"/>
          <a:ext cx="0" cy="0"/>
          <a:chOff x="0" y="0"/>
          <a:chExt cx="0" cy="0"/>
        </a:xfrm>
      </p:grpSpPr>
      <p:sp>
        <p:nvSpPr>
          <p:cNvPr id="373" name="Google Shape;373;g33c9e3f88bf_1_2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4" name="Google Shape;374;g33c9e3f88bf_1_2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chemeClr val="dk1"/>
                </a:solidFill>
              </a:rPr>
              <a:t>Slide 27</a:t>
            </a:r>
            <a:endParaRPr b="1">
              <a:solidFill>
                <a:schemeClr val="dk1"/>
              </a:solidFil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
        <p:cNvGrpSpPr/>
        <p:nvPr/>
      </p:nvGrpSpPr>
      <p:grpSpPr>
        <a:xfrm>
          <a:off x="0" y="0"/>
          <a:ext cx="0" cy="0"/>
          <a:chOff x="0" y="0"/>
          <a:chExt cx="0" cy="0"/>
        </a:xfrm>
      </p:grpSpPr>
      <p:sp>
        <p:nvSpPr>
          <p:cNvPr id="384" name="Google Shape;384;g33c9e3f88bf_1_2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5" name="Google Shape;385;g33c9e3f88bf_1_2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chemeClr val="dk1"/>
                </a:solidFill>
              </a:rPr>
              <a:t>Slide 28</a:t>
            </a:r>
            <a:endParaRPr b="1">
              <a:solidFill>
                <a:schemeClr val="dk1"/>
              </a:solidFil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4"/>
        <p:cNvGrpSpPr/>
        <p:nvPr/>
      </p:nvGrpSpPr>
      <p:grpSpPr>
        <a:xfrm>
          <a:off x="0" y="0"/>
          <a:ext cx="0" cy="0"/>
          <a:chOff x="0" y="0"/>
          <a:chExt cx="0" cy="0"/>
        </a:xfrm>
      </p:grpSpPr>
      <p:sp>
        <p:nvSpPr>
          <p:cNvPr id="395" name="Google Shape;395;g33c9e3f88bf_1_2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6" name="Google Shape;396;g33c9e3f88bf_1_2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chemeClr val="dk1"/>
                </a:solidFill>
              </a:rPr>
              <a:t>Slide 29</a:t>
            </a:r>
            <a:endParaRPr b="1">
              <a:solidFill>
                <a:schemeClr val="dk1"/>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33c9e3f88bf_1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33c9e3f88bf_1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 sz="1200" b="1">
                <a:solidFill>
                  <a:schemeClr val="dk1"/>
                </a:solidFill>
              </a:rPr>
              <a:t>Slide 3</a:t>
            </a:r>
            <a:endParaRPr sz="1200" b="1">
              <a:solidFill>
                <a:schemeClr val="dk1"/>
              </a:solidFill>
            </a:endParaRPr>
          </a:p>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5"/>
        <p:cNvGrpSpPr/>
        <p:nvPr/>
      </p:nvGrpSpPr>
      <p:grpSpPr>
        <a:xfrm>
          <a:off x="0" y="0"/>
          <a:ext cx="0" cy="0"/>
          <a:chOff x="0" y="0"/>
          <a:chExt cx="0" cy="0"/>
        </a:xfrm>
      </p:grpSpPr>
      <p:sp>
        <p:nvSpPr>
          <p:cNvPr id="406" name="Google Shape;406;g34f055ced17_2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7" name="Google Shape;407;g34f055ced17_2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Slide 30</a:t>
            </a:r>
            <a:endParaRPr b="1"/>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339e4fa167d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339e4fa167d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 sz="1200" b="1">
                <a:solidFill>
                  <a:schemeClr val="dk1"/>
                </a:solidFill>
              </a:rPr>
              <a:t>Slide 4</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33c9e3f88bf_1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33c9e3f88bf_1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 sz="1200" b="1">
                <a:solidFill>
                  <a:schemeClr val="dk1"/>
                </a:solidFill>
              </a:rPr>
              <a:t>Slide 5</a:t>
            </a:r>
            <a:endParaRPr sz="1200">
              <a:solidFill>
                <a:schemeClr val="dk1"/>
              </a:solidFill>
            </a:endParaRPr>
          </a:p>
          <a:p>
            <a:pPr marL="0" lvl="0" indent="0" algn="l" rtl="0">
              <a:spcBef>
                <a:spcPts val="0"/>
              </a:spcBef>
              <a:spcAft>
                <a:spcPts val="0"/>
              </a:spcAft>
              <a:buClr>
                <a:schemeClr val="dk1"/>
              </a:buClr>
              <a:buSzPts val="1400"/>
              <a:buFont typeface="Arial"/>
              <a:buNone/>
            </a:pPr>
            <a:endParaRPr sz="1200">
              <a:solidFill>
                <a:schemeClr val="dk1"/>
              </a:solidFill>
            </a:endParaRPr>
          </a:p>
          <a:p>
            <a:pPr marL="0" lvl="0" indent="0" algn="l" rtl="0">
              <a:spcBef>
                <a:spcPts val="0"/>
              </a:spcBef>
              <a:spcAft>
                <a:spcPts val="0"/>
              </a:spcAft>
              <a:buClr>
                <a:schemeClr val="dk1"/>
              </a:buClr>
              <a:buSzPts val="1400"/>
              <a:buFont typeface="Arial"/>
              <a:buNone/>
            </a:pPr>
            <a:r>
              <a:rPr lang="en" sz="1200">
                <a:solidFill>
                  <a:schemeClr val="dk1"/>
                </a:solidFill>
              </a:rPr>
              <a:t>The ELPS should be an integral part of the curriculum provided for </a:t>
            </a:r>
            <a:r>
              <a:rPr lang="en" sz="1200" b="1" i="1">
                <a:solidFill>
                  <a:schemeClr val="dk1"/>
                </a:solidFill>
              </a:rPr>
              <a:t>all </a:t>
            </a:r>
            <a:r>
              <a:rPr lang="en" sz="1200">
                <a:solidFill>
                  <a:schemeClr val="dk1"/>
                </a:solidFill>
              </a:rPr>
              <a:t>emergent bilingual students, including students whose parents or guardians denied services. A link to the ELPS is provided below.</a:t>
            </a:r>
            <a:endParaRPr sz="12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400"/>
              <a:buFont typeface="Arial"/>
              <a:buNone/>
            </a:pPr>
            <a:r>
              <a:rPr lang="en" sz="1200" u="sng">
                <a:solidFill>
                  <a:srgbClr val="0563C1"/>
                </a:solidFill>
                <a:hlinkClick r:id="rId3">
                  <a:extLst>
                    <a:ext uri="{A12FA001-AC4F-418D-AE19-62706E023703}">
                      <ahyp:hlinkClr xmlns:ahyp="http://schemas.microsoft.com/office/drawing/2018/hyperlinkcolor" val="tx"/>
                    </a:ext>
                  </a:extLst>
                </a:hlinkClick>
              </a:rPr>
              <a:t>http://ritter.tea.state.tx.us/rules/tac/chapter074/ch074a.html#74.4</a:t>
            </a:r>
            <a:r>
              <a:rPr lang="en" sz="1200">
                <a:solidFill>
                  <a:schemeClr val="dk1"/>
                </a:solidFill>
              </a:rPr>
              <a:t>    </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33c9e3f88bf_1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33c9e3f88bf_1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 sz="1200" b="1">
                <a:solidFill>
                  <a:schemeClr val="dk1"/>
                </a:solidFill>
              </a:rPr>
              <a:t>Slide 6</a:t>
            </a:r>
            <a:endParaRPr sz="1200" b="1">
              <a:solidFill>
                <a:schemeClr val="dk1"/>
              </a:solidFill>
            </a:endParaRPr>
          </a:p>
          <a:p>
            <a:pPr marL="0" lvl="0" indent="0" algn="l" rtl="0">
              <a:spcBef>
                <a:spcPts val="0"/>
              </a:spcBef>
              <a:spcAft>
                <a:spcPts val="0"/>
              </a:spcAft>
              <a:buNone/>
            </a:pPr>
            <a:endParaRPr sz="1200">
              <a:solidFill>
                <a:schemeClr val="dk1"/>
              </a:solidFill>
            </a:endParaRPr>
          </a:p>
          <a:p>
            <a:pPr marL="0" lvl="0" indent="0" algn="l" rtl="0">
              <a:spcBef>
                <a:spcPts val="0"/>
              </a:spcBef>
              <a:spcAft>
                <a:spcPts val="0"/>
              </a:spcAft>
              <a:buNone/>
            </a:pPr>
            <a:r>
              <a:rPr lang="en" sz="1200">
                <a:solidFill>
                  <a:schemeClr val="dk1"/>
                </a:solidFill>
                <a:latin typeface="Calibri"/>
                <a:ea typeface="Calibri"/>
                <a:cs typeface="Calibri"/>
                <a:sym typeface="Calibri"/>
              </a:rPr>
              <a:t>For more information on </a:t>
            </a:r>
            <a:r>
              <a:rPr lang="en" sz="1200" b="1">
                <a:solidFill>
                  <a:schemeClr val="dk1"/>
                </a:solidFill>
                <a:latin typeface="Calibri"/>
                <a:ea typeface="Calibri"/>
                <a:cs typeface="Calibri"/>
                <a:sym typeface="Calibri"/>
              </a:rPr>
              <a:t>emergent bilingual Program Implementation</a:t>
            </a:r>
            <a:r>
              <a:rPr lang="en" sz="1200">
                <a:solidFill>
                  <a:schemeClr val="dk1"/>
                </a:solidFill>
                <a:latin typeface="Calibri"/>
                <a:ea typeface="Calibri"/>
                <a:cs typeface="Calibri"/>
                <a:sym typeface="Calibri"/>
              </a:rPr>
              <a:t>,</a:t>
            </a:r>
            <a:r>
              <a:rPr lang="en" sz="1200" b="1">
                <a:solidFill>
                  <a:schemeClr val="dk1"/>
                </a:solidFill>
                <a:latin typeface="Calibri"/>
                <a:ea typeface="Calibri"/>
                <a:cs typeface="Calibri"/>
                <a:sym typeface="Calibri"/>
              </a:rPr>
              <a:t> </a:t>
            </a:r>
            <a:r>
              <a:rPr lang="en" sz="1200">
                <a:solidFill>
                  <a:schemeClr val="dk1"/>
                </a:solidFill>
                <a:latin typeface="Calibri"/>
                <a:ea typeface="Calibri"/>
                <a:cs typeface="Calibri"/>
                <a:sym typeface="Calibri"/>
              </a:rPr>
              <a:t>please visit the following webpage:</a:t>
            </a: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 sz="1200" u="sng">
                <a:solidFill>
                  <a:srgbClr val="0563C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https://www.txel.org/programimplementation/</a:t>
            </a:r>
            <a:r>
              <a:rPr lang="en" sz="1200">
                <a:solidFill>
                  <a:schemeClr val="dk1"/>
                </a:solidFill>
                <a:latin typeface="Calibri"/>
                <a:ea typeface="Calibri"/>
                <a:cs typeface="Calibri"/>
                <a:sym typeface="Calibri"/>
              </a:rPr>
              <a:t>.</a:t>
            </a:r>
            <a:endParaRPr sz="1200" b="1">
              <a:solidFill>
                <a:schemeClr val="dk1"/>
              </a:solidFill>
            </a:endParaRPr>
          </a:p>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33c9e3f88bf_1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33c9e3f88bf_1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 sz="1200" b="1">
                <a:solidFill>
                  <a:schemeClr val="dk1"/>
                </a:solidFill>
              </a:rPr>
              <a:t>Slide 7</a:t>
            </a:r>
            <a:endParaRPr sz="1200" b="1">
              <a:solidFill>
                <a:schemeClr val="dk1"/>
              </a:solidFill>
            </a:endParaRPr>
          </a:p>
          <a:p>
            <a:pPr marL="0" lvl="0" indent="0" algn="l" rtl="0">
              <a:spcBef>
                <a:spcPts val="0"/>
              </a:spcBef>
              <a:spcAft>
                <a:spcPts val="0"/>
              </a:spcAft>
              <a:buClr>
                <a:schemeClr val="dk1"/>
              </a:buClr>
              <a:buSzPts val="1400"/>
              <a:buFont typeface="Arial"/>
              <a:buNone/>
            </a:pPr>
            <a:endParaRPr sz="1200">
              <a:solidFill>
                <a:schemeClr val="dk1"/>
              </a:solidFill>
            </a:endParaRPr>
          </a:p>
          <a:p>
            <a:pPr marL="0" lvl="0" indent="0" algn="l" rtl="0">
              <a:spcBef>
                <a:spcPts val="0"/>
              </a:spcBef>
              <a:spcAft>
                <a:spcPts val="0"/>
              </a:spcAft>
              <a:buClr>
                <a:schemeClr val="dk1"/>
              </a:buClr>
              <a:buSzPts val="1400"/>
              <a:buFont typeface="Arial"/>
              <a:buNone/>
            </a:pPr>
            <a:r>
              <a:rPr lang="en" sz="1200">
                <a:solidFill>
                  <a:schemeClr val="dk1"/>
                </a:solidFill>
              </a:rPr>
              <a:t>How do districts determine which program they are required to provide? </a:t>
            </a:r>
            <a:endParaRPr sz="1200">
              <a:solidFill>
                <a:schemeClr val="dk1"/>
              </a:solidFill>
              <a:latin typeface="Calibri"/>
              <a:ea typeface="Calibri"/>
              <a:cs typeface="Calibri"/>
              <a:sym typeface="Calibri"/>
            </a:endParaRPr>
          </a:p>
          <a:p>
            <a:pPr marL="171450" lvl="0" indent="-171450" algn="l" rtl="0">
              <a:spcBef>
                <a:spcPts val="0"/>
              </a:spcBef>
              <a:spcAft>
                <a:spcPts val="0"/>
              </a:spcAft>
              <a:buClr>
                <a:schemeClr val="dk1"/>
              </a:buClr>
              <a:buSzPts val="1200"/>
              <a:buChar char="•"/>
            </a:pPr>
            <a:r>
              <a:rPr lang="en" sz="1200">
                <a:solidFill>
                  <a:schemeClr val="dk1"/>
                </a:solidFill>
              </a:rPr>
              <a:t>If a district has 1+ (one or more) EBs  district-wide, they must provide emergent bilingual students services through one of the two state-approved ESL program models.</a:t>
            </a:r>
            <a:endParaRPr sz="1200">
              <a:solidFill>
                <a:schemeClr val="dk1"/>
              </a:solidFill>
              <a:latin typeface="Calibri"/>
              <a:ea typeface="Calibri"/>
              <a:cs typeface="Calibri"/>
              <a:sym typeface="Calibri"/>
            </a:endParaRPr>
          </a:p>
          <a:p>
            <a:pPr marL="171450" lvl="0" indent="-171450" algn="l" rtl="0">
              <a:spcBef>
                <a:spcPts val="0"/>
              </a:spcBef>
              <a:spcAft>
                <a:spcPts val="0"/>
              </a:spcAft>
              <a:buClr>
                <a:schemeClr val="dk1"/>
              </a:buClr>
              <a:buSzPts val="1200"/>
              <a:buChar char="•"/>
            </a:pPr>
            <a:r>
              <a:rPr lang="en" sz="1200">
                <a:solidFill>
                  <a:schemeClr val="dk1"/>
                </a:solidFill>
              </a:rPr>
              <a:t>If a district has 20+ (twenty or more) EBs at same grade level who share the same home language district-wide, they must provide EB services through one of the state’s four bilingual program models in the elementary grades (prekindergarten through grade 5 or 6 if clustered with elementary grades).</a:t>
            </a:r>
            <a:endParaRPr sz="1200">
              <a:solidFill>
                <a:schemeClr val="dk1"/>
              </a:solidFill>
              <a:latin typeface="Calibri"/>
              <a:ea typeface="Calibri"/>
              <a:cs typeface="Calibri"/>
              <a:sym typeface="Calibri"/>
            </a:endParaRPr>
          </a:p>
          <a:p>
            <a:pPr marL="171450" lvl="0" indent="-171450" algn="l" rtl="0">
              <a:spcBef>
                <a:spcPts val="0"/>
              </a:spcBef>
              <a:spcAft>
                <a:spcPts val="0"/>
              </a:spcAft>
              <a:buClr>
                <a:schemeClr val="dk1"/>
              </a:buClr>
              <a:buSzPts val="1200"/>
              <a:buChar char="•"/>
            </a:pPr>
            <a:r>
              <a:rPr lang="en" sz="1200">
                <a:solidFill>
                  <a:schemeClr val="dk1"/>
                </a:solidFill>
              </a:rPr>
              <a:t>The graphic illustrates the six state-approved program models for EBs.</a:t>
            </a:r>
            <a:endParaRPr sz="12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400"/>
              <a:buFont typeface="Arial"/>
              <a:buNone/>
            </a:pPr>
            <a:endParaRPr sz="1200">
              <a:solidFill>
                <a:schemeClr val="dk1"/>
              </a:solidFill>
            </a:endParaRPr>
          </a:p>
          <a:p>
            <a:pPr marL="171450" lvl="0" indent="-171450" algn="l" rtl="0">
              <a:spcBef>
                <a:spcPts val="0"/>
              </a:spcBef>
              <a:spcAft>
                <a:spcPts val="0"/>
              </a:spcAft>
              <a:buClr>
                <a:schemeClr val="dk1"/>
              </a:buClr>
              <a:buSzPts val="1200"/>
              <a:buChar char="•"/>
            </a:pPr>
            <a:r>
              <a:rPr lang="en" sz="1200">
                <a:solidFill>
                  <a:schemeClr val="dk1"/>
                </a:solidFill>
              </a:rPr>
              <a:t>There are four bilingual education models approved for implementation in Texas (described further in this training section).</a:t>
            </a:r>
            <a:endParaRPr sz="1200">
              <a:solidFill>
                <a:schemeClr val="dk1"/>
              </a:solidFill>
              <a:latin typeface="Calibri"/>
              <a:ea typeface="Calibri"/>
              <a:cs typeface="Calibri"/>
              <a:sym typeface="Calibri"/>
            </a:endParaRPr>
          </a:p>
          <a:p>
            <a:pPr marL="171450" lvl="0" indent="-171450" algn="l" rtl="0">
              <a:spcBef>
                <a:spcPts val="0"/>
              </a:spcBef>
              <a:spcAft>
                <a:spcPts val="0"/>
              </a:spcAft>
              <a:buClr>
                <a:schemeClr val="dk1"/>
              </a:buClr>
              <a:buSzPts val="1200"/>
              <a:buChar char="•"/>
            </a:pPr>
            <a:r>
              <a:rPr lang="en" sz="1200">
                <a:solidFill>
                  <a:schemeClr val="dk1"/>
                </a:solidFill>
              </a:rPr>
              <a:t>There are two ESL program models approved for implementation in Texas (described further in this training section).</a:t>
            </a:r>
            <a:endParaRPr sz="12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400"/>
              <a:buFont typeface="Arial"/>
              <a:buNone/>
            </a:pPr>
            <a:endParaRPr sz="1200">
              <a:solidFill>
                <a:schemeClr val="dk1"/>
              </a:solidFill>
            </a:endParaRPr>
          </a:p>
          <a:p>
            <a:pPr marL="0" lvl="0" indent="0" algn="l" rtl="0">
              <a:spcBef>
                <a:spcPts val="0"/>
              </a:spcBef>
              <a:spcAft>
                <a:spcPts val="0"/>
              </a:spcAft>
              <a:buClr>
                <a:schemeClr val="dk1"/>
              </a:buClr>
              <a:buSzPts val="1400"/>
              <a:buFont typeface="Arial"/>
              <a:buNone/>
            </a:pPr>
            <a:r>
              <a:rPr lang="en" sz="1200">
                <a:solidFill>
                  <a:schemeClr val="dk1"/>
                </a:solidFill>
              </a:rPr>
              <a:t>There is no requirement to provide bilingual education in middle school or high school, but it is allowable to do so. More information on this topic will be shared later in this presentation.</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33c9e3f88bf_1_1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 name="Google Shape;161;g33c9e3f88bf_1_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b="1">
                <a:solidFill>
                  <a:schemeClr val="dk1"/>
                </a:solidFill>
              </a:rPr>
              <a:t>Slide 8</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33c9e3f88bf_1_1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33c9e3f88bf_1_1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 sz="1200" b="1">
                <a:solidFill>
                  <a:schemeClr val="dk1"/>
                </a:solidFill>
              </a:rPr>
              <a:t>Slide 9</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mailto:copyrights@tea.texas.gov" TargetMode="Externa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30.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mailto:titleiii.initiatives@esc20.info"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s://www.txel.org/media/qothqqxu/eb-flowchart-english.pdf" TargetMode="Externa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p:nvPr/>
        </p:nvSpPr>
        <p:spPr>
          <a:xfrm>
            <a:off x="1625525" y="3229475"/>
            <a:ext cx="5926200" cy="878100"/>
          </a:xfrm>
          <a:prstGeom prst="round2DiagRect">
            <a:avLst>
              <a:gd name="adj1" fmla="val 16667"/>
              <a:gd name="adj2" fmla="val 0"/>
            </a:avLst>
          </a:prstGeom>
          <a:noFill/>
          <a:ln w="19050" cap="flat" cmpd="sng">
            <a:solidFill>
              <a:srgbClr val="16ABB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lnSpc>
                <a:spcPts val="3500"/>
              </a:lnSpc>
              <a:spcBef>
                <a:spcPts val="0"/>
              </a:spcBef>
              <a:spcAft>
                <a:spcPts val="0"/>
              </a:spcAft>
              <a:buNone/>
            </a:pPr>
            <a:r>
              <a:rPr lang="en" sz="3200" b="1" dirty="0">
                <a:solidFill>
                  <a:schemeClr val="dk1"/>
                </a:solidFill>
                <a:latin typeface="Open Sans"/>
                <a:ea typeface="Open Sans"/>
                <a:cs typeface="Open Sans"/>
                <a:sym typeface="Open Sans"/>
              </a:rPr>
              <a:t>Emergent Bilingual </a:t>
            </a:r>
            <a:endParaRPr sz="3200" b="1" dirty="0">
              <a:solidFill>
                <a:schemeClr val="dk1"/>
              </a:solidFill>
              <a:latin typeface="Open Sans"/>
              <a:ea typeface="Open Sans"/>
              <a:cs typeface="Open Sans"/>
              <a:sym typeface="Open Sans"/>
            </a:endParaRPr>
          </a:p>
          <a:p>
            <a:pPr marL="0" lvl="0" indent="0" algn="ctr" rtl="0">
              <a:lnSpc>
                <a:spcPts val="3500"/>
              </a:lnSpc>
              <a:spcBef>
                <a:spcPts val="0"/>
              </a:spcBef>
              <a:spcAft>
                <a:spcPts val="0"/>
              </a:spcAft>
              <a:buNone/>
            </a:pPr>
            <a:r>
              <a:rPr lang="en" sz="3200" b="1" dirty="0">
                <a:solidFill>
                  <a:schemeClr val="dk1"/>
                </a:solidFill>
                <a:latin typeface="Open Sans"/>
                <a:ea typeface="Open Sans"/>
                <a:cs typeface="Open Sans"/>
                <a:sym typeface="Open Sans"/>
              </a:rPr>
              <a:t>Student Services</a:t>
            </a:r>
            <a:endParaRPr sz="3200" dirty="0">
              <a:solidFill>
                <a:schemeClr val="dk1"/>
              </a:solidFill>
            </a:endParaRPr>
          </a:p>
        </p:txBody>
      </p:sp>
      <p:pic>
        <p:nvPicPr>
          <p:cNvPr id="55" name="Google Shape;55;p13"/>
          <p:cNvPicPr preferRelativeResize="0"/>
          <p:nvPr/>
        </p:nvPicPr>
        <p:blipFill rotWithShape="1">
          <a:blip r:embed="rId3">
            <a:alphaModFix/>
          </a:blip>
          <a:srcRect l="12535" t="88209" r="31775"/>
          <a:stretch/>
        </p:blipFill>
        <p:spPr>
          <a:xfrm rot="-5400000">
            <a:off x="-2286337" y="2278438"/>
            <a:ext cx="5190850" cy="618176"/>
          </a:xfrm>
          <a:prstGeom prst="rect">
            <a:avLst/>
          </a:prstGeom>
          <a:noFill/>
          <a:ln>
            <a:noFill/>
          </a:ln>
        </p:spPr>
      </p:pic>
      <p:sp>
        <p:nvSpPr>
          <p:cNvPr id="56" name="Google Shape;56;p13"/>
          <p:cNvSpPr/>
          <p:nvPr/>
        </p:nvSpPr>
        <p:spPr>
          <a:xfrm>
            <a:off x="-59750" y="-28175"/>
            <a:ext cx="9203700" cy="263700"/>
          </a:xfrm>
          <a:prstGeom prst="rect">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57" name="Google Shape;57;p13"/>
          <p:cNvSpPr/>
          <p:nvPr/>
        </p:nvSpPr>
        <p:spPr>
          <a:xfrm>
            <a:off x="0" y="4546350"/>
            <a:ext cx="9144000" cy="636600"/>
          </a:xfrm>
          <a:prstGeom prst="rect">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pic>
        <p:nvPicPr>
          <p:cNvPr id="58" name="Google Shape;58;p13"/>
          <p:cNvPicPr preferRelativeResize="0"/>
          <p:nvPr/>
        </p:nvPicPr>
        <p:blipFill>
          <a:blip r:embed="rId4">
            <a:alphaModFix/>
          </a:blip>
          <a:stretch>
            <a:fillRect/>
          </a:stretch>
        </p:blipFill>
        <p:spPr>
          <a:xfrm>
            <a:off x="7836975" y="4577361"/>
            <a:ext cx="1149124" cy="574575"/>
          </a:xfrm>
          <a:prstGeom prst="rect">
            <a:avLst/>
          </a:prstGeom>
          <a:noFill/>
          <a:ln>
            <a:noFill/>
          </a:ln>
        </p:spPr>
      </p:pic>
      <p:sp>
        <p:nvSpPr>
          <p:cNvPr id="59" name="Google Shape;59;p13"/>
          <p:cNvSpPr txBox="1"/>
          <p:nvPr/>
        </p:nvSpPr>
        <p:spPr>
          <a:xfrm>
            <a:off x="65600" y="4737588"/>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rgbClr val="FFFFFF"/>
                </a:solidFill>
              </a:rPr>
              <a:t>Copyright © 2025. Texas Education Agency.</a:t>
            </a:r>
            <a:endParaRPr sz="600">
              <a:solidFill>
                <a:srgbClr val="FFFFFF"/>
              </a:solidFill>
            </a:endParaRPr>
          </a:p>
        </p:txBody>
      </p:sp>
      <p:pic>
        <p:nvPicPr>
          <p:cNvPr id="60" name="Google Shape;60;p13" title="LPAC Logo Updated.png"/>
          <p:cNvPicPr preferRelativeResize="0"/>
          <p:nvPr/>
        </p:nvPicPr>
        <p:blipFill>
          <a:blip r:embed="rId5">
            <a:alphaModFix/>
          </a:blip>
          <a:stretch>
            <a:fillRect/>
          </a:stretch>
        </p:blipFill>
        <p:spPr>
          <a:xfrm>
            <a:off x="1631775" y="1045297"/>
            <a:ext cx="5908800" cy="1679853"/>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pic>
        <p:nvPicPr>
          <p:cNvPr id="2" name="Google Shape;55;p13">
            <a:extLst>
              <a:ext uri="{FF2B5EF4-FFF2-40B4-BE49-F238E27FC236}">
                <a16:creationId xmlns:a16="http://schemas.microsoft.com/office/drawing/2014/main" id="{FDE13EFB-0E0B-CAD7-7208-6E17899BC257}"/>
              </a:ext>
            </a:extLst>
          </p:cNvPr>
          <p:cNvPicPr preferRelativeResize="0"/>
          <p:nvPr/>
        </p:nvPicPr>
        <p:blipFill rotWithShape="1">
          <a:blip r:embed="rId3">
            <a:alphaModFix/>
          </a:blip>
          <a:srcRect l="12535" t="88209" r="31775"/>
          <a:stretch/>
        </p:blipFill>
        <p:spPr>
          <a:xfrm rot="-5400000">
            <a:off x="-2286337" y="2278438"/>
            <a:ext cx="5190850" cy="618176"/>
          </a:xfrm>
          <a:prstGeom prst="rect">
            <a:avLst/>
          </a:prstGeom>
          <a:noFill/>
          <a:ln>
            <a:noFill/>
          </a:ln>
        </p:spPr>
      </p:pic>
      <p:sp>
        <p:nvSpPr>
          <p:cNvPr id="187" name="Google Shape;187;p22"/>
          <p:cNvSpPr/>
          <p:nvPr/>
        </p:nvSpPr>
        <p:spPr>
          <a:xfrm>
            <a:off x="-29850" y="4879800"/>
            <a:ext cx="9203700" cy="263700"/>
          </a:xfrm>
          <a:prstGeom prst="rect">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88" name="Google Shape;188;p22"/>
          <p:cNvSpPr txBox="1"/>
          <p:nvPr/>
        </p:nvSpPr>
        <p:spPr>
          <a:xfrm>
            <a:off x="705167" y="814452"/>
            <a:ext cx="8357607" cy="3528097"/>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sz="1900" b="1" dirty="0">
                <a:solidFill>
                  <a:schemeClr val="dk1"/>
                </a:solidFill>
                <a:latin typeface="Open Sans"/>
                <a:ea typeface="Open Sans"/>
                <a:cs typeface="Open Sans"/>
                <a:sym typeface="Open Sans"/>
              </a:rPr>
              <a:t>General Description</a:t>
            </a:r>
            <a:endParaRPr sz="1900" dirty="0">
              <a:solidFill>
                <a:schemeClr val="dk1"/>
              </a:solidFill>
              <a:latin typeface="Open Sans"/>
              <a:ea typeface="Open Sans"/>
              <a:cs typeface="Open Sans"/>
              <a:sym typeface="Open Sans"/>
            </a:endParaRPr>
          </a:p>
          <a:p>
            <a:pPr marL="228600" lvl="0" indent="-241300" algn="l" rtl="0">
              <a:lnSpc>
                <a:spcPct val="90000"/>
              </a:lnSpc>
              <a:spcBef>
                <a:spcPts val="600"/>
              </a:spcBef>
              <a:spcAft>
                <a:spcPts val="0"/>
              </a:spcAft>
              <a:buClr>
                <a:schemeClr val="dk1"/>
              </a:buClr>
              <a:buSzPts val="1900"/>
              <a:buFont typeface="Open Sans"/>
              <a:buChar char="•"/>
            </a:pPr>
            <a:r>
              <a:rPr lang="en" sz="1800" dirty="0">
                <a:solidFill>
                  <a:schemeClr val="dk1"/>
                </a:solidFill>
                <a:latin typeface="Open Sans"/>
                <a:ea typeface="Open Sans"/>
                <a:cs typeface="Open Sans"/>
                <a:sym typeface="Open Sans"/>
              </a:rPr>
              <a:t>Dual language immersion/one-way is a bilingual/biliteracy program model in which students identified as emergent bilingual students are served in both English and partner language and are prepared to meet reclassification criteria in order to be successful in English-only instruction not earlier than six or later than seven years after the student enrolls in school. </a:t>
            </a:r>
            <a:endParaRPr sz="1800" dirty="0">
              <a:solidFill>
                <a:schemeClr val="dk1"/>
              </a:solidFill>
              <a:latin typeface="Open Sans"/>
              <a:ea typeface="Open Sans"/>
              <a:cs typeface="Open Sans"/>
              <a:sym typeface="Open Sans"/>
            </a:endParaRPr>
          </a:p>
          <a:p>
            <a:pPr marL="0" lvl="0" indent="0" algn="l" rtl="0">
              <a:lnSpc>
                <a:spcPct val="90000"/>
              </a:lnSpc>
              <a:spcBef>
                <a:spcPts val="600"/>
              </a:spcBef>
              <a:spcAft>
                <a:spcPts val="0"/>
              </a:spcAft>
              <a:buNone/>
            </a:pPr>
            <a:r>
              <a:rPr lang="en" sz="1900" b="1" dirty="0">
                <a:solidFill>
                  <a:schemeClr val="dk1"/>
                </a:solidFill>
                <a:latin typeface="Open Sans"/>
                <a:ea typeface="Open Sans"/>
                <a:cs typeface="Open Sans"/>
                <a:sym typeface="Open Sans"/>
              </a:rPr>
              <a:t>Certifications</a:t>
            </a:r>
            <a:endParaRPr sz="1900" dirty="0">
              <a:solidFill>
                <a:schemeClr val="dk1"/>
              </a:solidFill>
              <a:latin typeface="Open Sans"/>
              <a:ea typeface="Open Sans"/>
              <a:cs typeface="Open Sans"/>
              <a:sym typeface="Open Sans"/>
            </a:endParaRPr>
          </a:p>
          <a:p>
            <a:pPr marL="228600" lvl="0" indent="-241300" algn="l" rtl="0">
              <a:lnSpc>
                <a:spcPct val="90000"/>
              </a:lnSpc>
              <a:spcBef>
                <a:spcPts val="600"/>
              </a:spcBef>
              <a:spcAft>
                <a:spcPts val="0"/>
              </a:spcAft>
              <a:buClr>
                <a:schemeClr val="dk1"/>
              </a:buClr>
              <a:buSzPts val="1900"/>
              <a:buFont typeface="Open Sans"/>
              <a:buChar char="•"/>
            </a:pPr>
            <a:r>
              <a:rPr lang="en" sz="1800" dirty="0">
                <a:solidFill>
                  <a:schemeClr val="dk1"/>
                </a:solidFill>
                <a:latin typeface="Open Sans"/>
                <a:ea typeface="Open Sans"/>
                <a:cs typeface="Open Sans"/>
                <a:sym typeface="Open Sans"/>
              </a:rPr>
              <a:t>Instruction provided in a partner language in this program model is delivered by a teacher appropriately certified in bilingual education under TEC, §29.061. Instruction provided in English in this program model may be delivered either by a teacher appropriately certified in bilingual education or by a different teacher certified in ESL in a paired-teaching arrangement, in accordance with TEC §29.061. </a:t>
            </a:r>
            <a:endParaRPr sz="1800" dirty="0">
              <a:solidFill>
                <a:schemeClr val="dk1"/>
              </a:solidFill>
              <a:latin typeface="Open Sans"/>
              <a:ea typeface="Open Sans"/>
              <a:cs typeface="Open Sans"/>
              <a:sym typeface="Open Sans"/>
            </a:endParaRPr>
          </a:p>
          <a:p>
            <a:pPr marL="0" lvl="0" indent="0" algn="l" rtl="0">
              <a:lnSpc>
                <a:spcPct val="90000"/>
              </a:lnSpc>
              <a:spcBef>
                <a:spcPts val="600"/>
              </a:spcBef>
              <a:spcAft>
                <a:spcPts val="0"/>
              </a:spcAft>
              <a:buNone/>
            </a:pPr>
            <a:endParaRPr sz="1900" b="1" dirty="0">
              <a:solidFill>
                <a:schemeClr val="dk1"/>
              </a:solidFill>
              <a:latin typeface="Open Sans"/>
              <a:ea typeface="Open Sans"/>
              <a:cs typeface="Open Sans"/>
              <a:sym typeface="Open Sans"/>
            </a:endParaRPr>
          </a:p>
        </p:txBody>
      </p:sp>
      <p:pic>
        <p:nvPicPr>
          <p:cNvPr id="189" name="Google Shape;189;p22"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190" name="Google Shape;190;p22"/>
          <p:cNvSpPr txBox="1"/>
          <p:nvPr/>
        </p:nvSpPr>
        <p:spPr>
          <a:xfrm>
            <a:off x="0" y="485312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rgbClr val="FFFFFF"/>
                </a:solidFill>
                <a:latin typeface="Open Sans"/>
                <a:ea typeface="Open Sans"/>
                <a:cs typeface="Open Sans"/>
                <a:sym typeface="Open Sans"/>
              </a:rPr>
              <a:t>Copyright © 2025. Texas Education Agency.</a:t>
            </a:r>
            <a:endParaRPr sz="600">
              <a:solidFill>
                <a:srgbClr val="FFFFFF"/>
              </a:solidFill>
              <a:latin typeface="Open Sans"/>
              <a:ea typeface="Open Sans"/>
              <a:cs typeface="Open Sans"/>
              <a:sym typeface="Open Sans"/>
            </a:endParaRPr>
          </a:p>
        </p:txBody>
      </p:sp>
      <p:sp>
        <p:nvSpPr>
          <p:cNvPr id="191" name="Google Shape;191;p22"/>
          <p:cNvSpPr txBox="1">
            <a:spLocks noGrp="1"/>
          </p:cNvSpPr>
          <p:nvPr>
            <p:ph type="sldNum" idx="12"/>
          </p:nvPr>
        </p:nvSpPr>
        <p:spPr>
          <a:xfrm>
            <a:off x="8488183" y="4806961"/>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10</a:t>
            </a:fld>
            <a:endParaRPr sz="900">
              <a:solidFill>
                <a:schemeClr val="lt1"/>
              </a:solidFill>
              <a:latin typeface="Open Sans"/>
              <a:ea typeface="Open Sans"/>
              <a:cs typeface="Open Sans"/>
              <a:sym typeface="Open Sans"/>
            </a:endParaRPr>
          </a:p>
        </p:txBody>
      </p:sp>
      <p:sp>
        <p:nvSpPr>
          <p:cNvPr id="4" name="Google Shape;196;p23">
            <a:extLst>
              <a:ext uri="{FF2B5EF4-FFF2-40B4-BE49-F238E27FC236}">
                <a16:creationId xmlns:a16="http://schemas.microsoft.com/office/drawing/2014/main" id="{83AD1EB4-E7E7-6737-6A7B-BE7BA3398912}"/>
              </a:ext>
            </a:extLst>
          </p:cNvPr>
          <p:cNvSpPr/>
          <p:nvPr/>
        </p:nvSpPr>
        <p:spPr>
          <a:xfrm>
            <a:off x="0" y="0"/>
            <a:ext cx="5864535" cy="636600"/>
          </a:xfrm>
          <a:prstGeom prst="round2DiagRect">
            <a:avLst>
              <a:gd name="adj1" fmla="val 16667"/>
              <a:gd name="adj2" fmla="val 0"/>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5" name="Google Shape;197;p23">
            <a:extLst>
              <a:ext uri="{FF2B5EF4-FFF2-40B4-BE49-F238E27FC236}">
                <a16:creationId xmlns:a16="http://schemas.microsoft.com/office/drawing/2014/main" id="{54FCCEEB-268A-1798-A867-DA2CDC6DEE80}"/>
              </a:ext>
            </a:extLst>
          </p:cNvPr>
          <p:cNvSpPr txBox="1"/>
          <p:nvPr/>
        </p:nvSpPr>
        <p:spPr>
          <a:xfrm>
            <a:off x="0" y="-5475"/>
            <a:ext cx="5479525" cy="6366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Dual Language Immersion One-Way</a:t>
            </a:r>
            <a:endParaRPr sz="2300" b="1" dirty="0">
              <a:solidFill>
                <a:schemeClr val="lt1"/>
              </a:solidFill>
              <a:latin typeface="Open Sans"/>
              <a:ea typeface="Open Sans"/>
              <a:cs typeface="Open Sans"/>
              <a:sym typeface="Open San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pic>
        <p:nvPicPr>
          <p:cNvPr id="2" name="Google Shape;55;p13">
            <a:extLst>
              <a:ext uri="{FF2B5EF4-FFF2-40B4-BE49-F238E27FC236}">
                <a16:creationId xmlns:a16="http://schemas.microsoft.com/office/drawing/2014/main" id="{ACD181ED-3AF4-FCB1-F2B1-77C01CC3B364}"/>
              </a:ext>
            </a:extLst>
          </p:cNvPr>
          <p:cNvPicPr preferRelativeResize="0"/>
          <p:nvPr/>
        </p:nvPicPr>
        <p:blipFill rotWithShape="1">
          <a:blip r:embed="rId3">
            <a:alphaModFix/>
          </a:blip>
          <a:srcRect l="12535" t="88209" r="31775"/>
          <a:stretch/>
        </p:blipFill>
        <p:spPr>
          <a:xfrm rot="-5400000">
            <a:off x="-2286337" y="2278438"/>
            <a:ext cx="5190850" cy="618176"/>
          </a:xfrm>
          <a:prstGeom prst="rect">
            <a:avLst/>
          </a:prstGeom>
          <a:noFill/>
          <a:ln>
            <a:noFill/>
          </a:ln>
        </p:spPr>
      </p:pic>
      <p:sp>
        <p:nvSpPr>
          <p:cNvPr id="196" name="Google Shape;196;p23"/>
          <p:cNvSpPr/>
          <p:nvPr/>
        </p:nvSpPr>
        <p:spPr>
          <a:xfrm>
            <a:off x="0" y="0"/>
            <a:ext cx="5864535" cy="636600"/>
          </a:xfrm>
          <a:prstGeom prst="round2DiagRect">
            <a:avLst>
              <a:gd name="adj1" fmla="val 16667"/>
              <a:gd name="adj2" fmla="val 0"/>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97" name="Google Shape;197;p23"/>
          <p:cNvSpPr txBox="1"/>
          <p:nvPr/>
        </p:nvSpPr>
        <p:spPr>
          <a:xfrm>
            <a:off x="0" y="-5475"/>
            <a:ext cx="5479525" cy="6366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Dual Language Immersion One-Way</a:t>
            </a:r>
            <a:endParaRPr sz="2300" b="1" dirty="0">
              <a:solidFill>
                <a:schemeClr val="lt1"/>
              </a:solidFill>
              <a:latin typeface="Open Sans"/>
              <a:ea typeface="Open Sans"/>
              <a:cs typeface="Open Sans"/>
              <a:sym typeface="Open Sans"/>
            </a:endParaRPr>
          </a:p>
        </p:txBody>
      </p:sp>
      <p:sp>
        <p:nvSpPr>
          <p:cNvPr id="198" name="Google Shape;198;p23"/>
          <p:cNvSpPr/>
          <p:nvPr/>
        </p:nvSpPr>
        <p:spPr>
          <a:xfrm>
            <a:off x="-29850" y="4879800"/>
            <a:ext cx="9203700" cy="263700"/>
          </a:xfrm>
          <a:prstGeom prst="rect">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99" name="Google Shape;199;p23"/>
          <p:cNvSpPr txBox="1"/>
          <p:nvPr/>
        </p:nvSpPr>
        <p:spPr>
          <a:xfrm>
            <a:off x="705167" y="814452"/>
            <a:ext cx="8357607" cy="352809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Aft>
                <a:spcPts val="0"/>
              </a:spcAft>
              <a:buNone/>
            </a:pPr>
            <a:r>
              <a:rPr lang="en" sz="1900" b="1" dirty="0">
                <a:solidFill>
                  <a:schemeClr val="dk1"/>
                </a:solidFill>
                <a:latin typeface="Open Sans"/>
                <a:ea typeface="Open Sans"/>
                <a:cs typeface="Open Sans"/>
                <a:sym typeface="Open Sans"/>
              </a:rPr>
              <a:t>Goal</a:t>
            </a:r>
            <a:endParaRPr sz="1900" dirty="0">
              <a:solidFill>
                <a:schemeClr val="dk1"/>
              </a:solidFill>
              <a:latin typeface="Open Sans"/>
              <a:ea typeface="Open Sans"/>
              <a:cs typeface="Open Sans"/>
              <a:sym typeface="Open Sans"/>
            </a:endParaRPr>
          </a:p>
          <a:p>
            <a:pPr marL="228600" lvl="0" indent="-241300" algn="l" rtl="0">
              <a:lnSpc>
                <a:spcPct val="100000"/>
              </a:lnSpc>
              <a:spcBef>
                <a:spcPts val="600"/>
              </a:spcBef>
              <a:spcAft>
                <a:spcPts val="0"/>
              </a:spcAft>
              <a:buClr>
                <a:schemeClr val="dk1"/>
              </a:buClr>
              <a:buSzPts val="1900"/>
              <a:buFont typeface="Open Sans"/>
              <a:buChar char="•"/>
            </a:pPr>
            <a:r>
              <a:rPr lang="en" sz="1900" dirty="0">
                <a:solidFill>
                  <a:schemeClr val="dk1"/>
                </a:solidFill>
                <a:latin typeface="Open Sans"/>
                <a:ea typeface="Open Sans"/>
                <a:cs typeface="Open Sans"/>
                <a:sym typeface="Open Sans"/>
              </a:rPr>
              <a:t>The goal of one-way dual language immersion is for program participants to attain full proficiency in partner language as well as English. </a:t>
            </a:r>
          </a:p>
          <a:p>
            <a:pPr lvl="0" algn="l" rtl="0">
              <a:lnSpc>
                <a:spcPct val="100000"/>
              </a:lnSpc>
              <a:spcBef>
                <a:spcPts val="600"/>
              </a:spcBef>
              <a:spcAft>
                <a:spcPts val="0"/>
              </a:spcAft>
              <a:buClr>
                <a:schemeClr val="dk1"/>
              </a:buClr>
              <a:buSzPts val="1900"/>
            </a:pPr>
            <a:endParaRPr sz="1900" dirty="0">
              <a:solidFill>
                <a:schemeClr val="dk1"/>
              </a:solidFill>
              <a:latin typeface="Open Sans"/>
              <a:ea typeface="Open Sans"/>
              <a:cs typeface="Open Sans"/>
              <a:sym typeface="Open Sans"/>
            </a:endParaRPr>
          </a:p>
          <a:p>
            <a:pPr marL="0" lvl="0" indent="0" algn="l" rtl="0">
              <a:lnSpc>
                <a:spcPct val="100000"/>
              </a:lnSpc>
              <a:spcBef>
                <a:spcPts val="600"/>
              </a:spcBef>
              <a:spcAft>
                <a:spcPts val="0"/>
              </a:spcAft>
              <a:buNone/>
            </a:pPr>
            <a:r>
              <a:rPr lang="en" sz="1900" b="1" dirty="0">
                <a:solidFill>
                  <a:schemeClr val="dk1"/>
                </a:solidFill>
                <a:latin typeface="Open Sans"/>
                <a:ea typeface="Open Sans"/>
                <a:cs typeface="Open Sans"/>
                <a:sym typeface="Open Sans"/>
              </a:rPr>
              <a:t>Instructional Approach</a:t>
            </a:r>
            <a:endParaRPr sz="1900" dirty="0">
              <a:solidFill>
                <a:schemeClr val="dk1"/>
              </a:solidFill>
              <a:latin typeface="Open Sans"/>
              <a:ea typeface="Open Sans"/>
              <a:cs typeface="Open Sans"/>
              <a:sym typeface="Open Sans"/>
            </a:endParaRPr>
          </a:p>
          <a:p>
            <a:pPr marL="228600" lvl="0" indent="-241300" algn="l" rtl="0">
              <a:lnSpc>
                <a:spcPct val="100000"/>
              </a:lnSpc>
              <a:spcBef>
                <a:spcPts val="600"/>
              </a:spcBef>
              <a:spcAft>
                <a:spcPts val="0"/>
              </a:spcAft>
              <a:buClr>
                <a:schemeClr val="dk1"/>
              </a:buClr>
              <a:buSzPts val="1900"/>
              <a:buFont typeface="Open Sans"/>
              <a:buChar char="•"/>
            </a:pPr>
            <a:r>
              <a:rPr lang="en" sz="1900" dirty="0">
                <a:solidFill>
                  <a:schemeClr val="dk1"/>
                </a:solidFill>
                <a:latin typeface="Open Sans"/>
                <a:ea typeface="Open Sans"/>
                <a:cs typeface="Open Sans"/>
                <a:sym typeface="Open Sans"/>
              </a:rPr>
              <a:t>This model provides ongoing instruction in literacy and academic content in the students’ home language as well as English, with at least half of the instruction delivered in the students’ home language for the duration of the program. </a:t>
            </a:r>
            <a:endParaRPr sz="1900" b="1" dirty="0">
              <a:solidFill>
                <a:schemeClr val="dk1"/>
              </a:solidFill>
              <a:latin typeface="Open Sans"/>
              <a:ea typeface="Open Sans"/>
              <a:cs typeface="Open Sans"/>
              <a:sym typeface="Open Sans"/>
            </a:endParaRPr>
          </a:p>
        </p:txBody>
      </p:sp>
      <p:pic>
        <p:nvPicPr>
          <p:cNvPr id="200" name="Google Shape;200;p23"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201" name="Google Shape;201;p23"/>
          <p:cNvSpPr txBox="1"/>
          <p:nvPr/>
        </p:nvSpPr>
        <p:spPr>
          <a:xfrm>
            <a:off x="0" y="485312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rgbClr val="FFFFFF"/>
                </a:solidFill>
                <a:latin typeface="Open Sans"/>
                <a:ea typeface="Open Sans"/>
                <a:cs typeface="Open Sans"/>
                <a:sym typeface="Open Sans"/>
              </a:rPr>
              <a:t>Copyright © 2025. Texas Education Agency.</a:t>
            </a:r>
            <a:endParaRPr sz="600">
              <a:solidFill>
                <a:srgbClr val="FFFFFF"/>
              </a:solidFill>
              <a:latin typeface="Open Sans"/>
              <a:ea typeface="Open Sans"/>
              <a:cs typeface="Open Sans"/>
              <a:sym typeface="Open Sans"/>
            </a:endParaRPr>
          </a:p>
        </p:txBody>
      </p:sp>
      <p:sp>
        <p:nvSpPr>
          <p:cNvPr id="202" name="Google Shape;202;p23"/>
          <p:cNvSpPr txBox="1">
            <a:spLocks noGrp="1"/>
          </p:cNvSpPr>
          <p:nvPr>
            <p:ph type="sldNum" idx="12"/>
          </p:nvPr>
        </p:nvSpPr>
        <p:spPr>
          <a:xfrm>
            <a:off x="8488183" y="4806961"/>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11</a:t>
            </a:fld>
            <a:endParaRPr sz="900">
              <a:solidFill>
                <a:schemeClr val="lt1"/>
              </a:solidFill>
              <a:latin typeface="Open Sans"/>
              <a:ea typeface="Open Sans"/>
              <a:cs typeface="Open Sans"/>
              <a:sym typeface="Open San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pic>
        <p:nvPicPr>
          <p:cNvPr id="2" name="Google Shape;55;p13">
            <a:extLst>
              <a:ext uri="{FF2B5EF4-FFF2-40B4-BE49-F238E27FC236}">
                <a16:creationId xmlns:a16="http://schemas.microsoft.com/office/drawing/2014/main" id="{EEE68227-31BC-407E-6F06-700B08598214}"/>
              </a:ext>
            </a:extLst>
          </p:cNvPr>
          <p:cNvPicPr preferRelativeResize="0"/>
          <p:nvPr/>
        </p:nvPicPr>
        <p:blipFill rotWithShape="1">
          <a:blip r:embed="rId3">
            <a:alphaModFix/>
          </a:blip>
          <a:srcRect l="12535" t="88209" r="31775"/>
          <a:stretch/>
        </p:blipFill>
        <p:spPr>
          <a:xfrm rot="-5400000">
            <a:off x="-2286337" y="2278438"/>
            <a:ext cx="5190850" cy="618176"/>
          </a:xfrm>
          <a:prstGeom prst="rect">
            <a:avLst/>
          </a:prstGeom>
          <a:noFill/>
          <a:ln>
            <a:noFill/>
          </a:ln>
        </p:spPr>
      </p:pic>
      <p:sp>
        <p:nvSpPr>
          <p:cNvPr id="207" name="Google Shape;207;p24"/>
          <p:cNvSpPr/>
          <p:nvPr/>
        </p:nvSpPr>
        <p:spPr>
          <a:xfrm>
            <a:off x="1" y="0"/>
            <a:ext cx="5733906" cy="636600"/>
          </a:xfrm>
          <a:prstGeom prst="round2DiagRect">
            <a:avLst>
              <a:gd name="adj1" fmla="val 16667"/>
              <a:gd name="adj2" fmla="val 0"/>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08" name="Google Shape;208;p24"/>
          <p:cNvSpPr txBox="1"/>
          <p:nvPr/>
        </p:nvSpPr>
        <p:spPr>
          <a:xfrm>
            <a:off x="0" y="0"/>
            <a:ext cx="5733907" cy="6366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Dual Language Immersion Two-Way</a:t>
            </a:r>
            <a:endParaRPr sz="2300" b="1" dirty="0">
              <a:solidFill>
                <a:schemeClr val="lt1"/>
              </a:solidFill>
              <a:latin typeface="Open Sans"/>
              <a:ea typeface="Open Sans"/>
              <a:cs typeface="Open Sans"/>
              <a:sym typeface="Open Sans"/>
            </a:endParaRPr>
          </a:p>
        </p:txBody>
      </p:sp>
      <p:sp>
        <p:nvSpPr>
          <p:cNvPr id="209" name="Google Shape;209;p24"/>
          <p:cNvSpPr/>
          <p:nvPr/>
        </p:nvSpPr>
        <p:spPr>
          <a:xfrm>
            <a:off x="-29850" y="4879800"/>
            <a:ext cx="9203700" cy="263700"/>
          </a:xfrm>
          <a:prstGeom prst="rect">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10" name="Google Shape;210;p24"/>
          <p:cNvSpPr txBox="1"/>
          <p:nvPr/>
        </p:nvSpPr>
        <p:spPr>
          <a:xfrm>
            <a:off x="705168" y="822352"/>
            <a:ext cx="8336682" cy="4749998"/>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None/>
            </a:pPr>
            <a:r>
              <a:rPr lang="en" sz="1800" b="1" dirty="0">
                <a:solidFill>
                  <a:schemeClr val="dk1"/>
                </a:solidFill>
                <a:latin typeface="Open Sans"/>
                <a:ea typeface="Open Sans"/>
                <a:cs typeface="Open Sans"/>
                <a:sym typeface="Open Sans"/>
              </a:rPr>
              <a:t>General Description</a:t>
            </a:r>
            <a:endParaRPr sz="1800" dirty="0">
              <a:solidFill>
                <a:schemeClr val="dk1"/>
              </a:solidFill>
              <a:latin typeface="Open Sans"/>
              <a:ea typeface="Open Sans"/>
              <a:cs typeface="Open Sans"/>
              <a:sym typeface="Open Sans"/>
            </a:endParaRPr>
          </a:p>
          <a:p>
            <a:pPr marL="228600" lvl="0" indent="-241300" algn="l" rtl="0">
              <a:lnSpc>
                <a:spcPct val="90000"/>
              </a:lnSpc>
              <a:spcBef>
                <a:spcPts val="600"/>
              </a:spcBef>
              <a:spcAft>
                <a:spcPts val="0"/>
              </a:spcAft>
              <a:buClr>
                <a:schemeClr val="dk1"/>
              </a:buClr>
              <a:buSzPts val="1800"/>
              <a:buFont typeface="Open Sans"/>
              <a:buChar char="•"/>
            </a:pPr>
            <a:r>
              <a:rPr lang="en" sz="1700" dirty="0">
                <a:solidFill>
                  <a:schemeClr val="dk1"/>
                </a:solidFill>
                <a:latin typeface="Open Sans"/>
                <a:ea typeface="Open Sans"/>
                <a:cs typeface="Open Sans"/>
                <a:sym typeface="Open Sans"/>
              </a:rPr>
              <a:t>Dual language immersion/two-way is a bilingual/biliteracy program model in which students identified as emergent bilingual students are integrated with students proficient in English and are served in both English and partner language and are prepared to meet reclassification criteria in order to be successful in English-only instruction not earlier than six or later than seven years after the student enrolls in school.  </a:t>
            </a:r>
          </a:p>
          <a:p>
            <a:pPr lvl="0" algn="l" rtl="0">
              <a:lnSpc>
                <a:spcPct val="90000"/>
              </a:lnSpc>
              <a:spcBef>
                <a:spcPts val="600"/>
              </a:spcBef>
              <a:spcAft>
                <a:spcPts val="0"/>
              </a:spcAft>
              <a:buClr>
                <a:schemeClr val="dk1"/>
              </a:buClr>
              <a:buSzPts val="1800"/>
            </a:pPr>
            <a:endParaRPr sz="1000" dirty="0">
              <a:solidFill>
                <a:schemeClr val="dk1"/>
              </a:solidFill>
              <a:latin typeface="Open Sans"/>
              <a:ea typeface="Open Sans"/>
              <a:cs typeface="Open Sans"/>
              <a:sym typeface="Open Sans"/>
            </a:endParaRPr>
          </a:p>
          <a:p>
            <a:pPr marL="0" lvl="0" indent="0" algn="l" rtl="0">
              <a:lnSpc>
                <a:spcPct val="90000"/>
              </a:lnSpc>
              <a:spcBef>
                <a:spcPts val="600"/>
              </a:spcBef>
              <a:spcAft>
                <a:spcPts val="0"/>
              </a:spcAft>
              <a:buNone/>
            </a:pPr>
            <a:r>
              <a:rPr lang="en" sz="1800" b="1" dirty="0">
                <a:solidFill>
                  <a:schemeClr val="dk1"/>
                </a:solidFill>
                <a:latin typeface="Open Sans"/>
                <a:ea typeface="Open Sans"/>
                <a:cs typeface="Open Sans"/>
                <a:sym typeface="Open Sans"/>
              </a:rPr>
              <a:t>Certifications</a:t>
            </a:r>
            <a:endParaRPr sz="1800" dirty="0">
              <a:solidFill>
                <a:schemeClr val="dk1"/>
              </a:solidFill>
              <a:latin typeface="Open Sans"/>
              <a:ea typeface="Open Sans"/>
              <a:cs typeface="Open Sans"/>
              <a:sym typeface="Open Sans"/>
            </a:endParaRPr>
          </a:p>
          <a:p>
            <a:pPr marL="228600" lvl="0" indent="-241300" algn="l" rtl="0">
              <a:lnSpc>
                <a:spcPct val="90000"/>
              </a:lnSpc>
              <a:spcBef>
                <a:spcPts val="600"/>
              </a:spcBef>
              <a:spcAft>
                <a:spcPts val="0"/>
              </a:spcAft>
              <a:buClr>
                <a:schemeClr val="dk1"/>
              </a:buClr>
              <a:buSzPts val="1800"/>
              <a:buFont typeface="Open Sans"/>
              <a:buChar char="•"/>
            </a:pPr>
            <a:r>
              <a:rPr lang="en" sz="1700" dirty="0">
                <a:solidFill>
                  <a:schemeClr val="dk1"/>
                </a:solidFill>
                <a:latin typeface="Open Sans"/>
                <a:ea typeface="Open Sans"/>
                <a:cs typeface="Open Sans"/>
                <a:sym typeface="Open Sans"/>
              </a:rPr>
              <a:t>Instruction provided in a partner language other than English in this program model is delivered by a teacher appropriately certified in bilingual education under TEC, §29.061, for the assigned grade level and content area. Instruction provided in English in this program model may be delivered either by a teacher appropriately certified in bilingual education or by a paired teacher certified in ESL in accordance with TEC §29.061, for the assigned grade level and content area. </a:t>
            </a:r>
            <a:endParaRPr sz="1700" dirty="0">
              <a:solidFill>
                <a:schemeClr val="dk1"/>
              </a:solidFill>
              <a:latin typeface="Open Sans"/>
              <a:ea typeface="Open Sans"/>
              <a:cs typeface="Open Sans"/>
              <a:sym typeface="Open Sans"/>
            </a:endParaRPr>
          </a:p>
          <a:p>
            <a:pPr marL="0" lvl="0" indent="0" algn="l" rtl="0">
              <a:lnSpc>
                <a:spcPct val="90000"/>
              </a:lnSpc>
              <a:spcBef>
                <a:spcPts val="600"/>
              </a:spcBef>
              <a:spcAft>
                <a:spcPts val="0"/>
              </a:spcAft>
              <a:buNone/>
            </a:pPr>
            <a:endParaRPr sz="1800" dirty="0">
              <a:solidFill>
                <a:schemeClr val="dk1"/>
              </a:solidFill>
              <a:latin typeface="Open Sans"/>
              <a:ea typeface="Open Sans"/>
              <a:cs typeface="Open Sans"/>
              <a:sym typeface="Open Sans"/>
            </a:endParaRPr>
          </a:p>
        </p:txBody>
      </p:sp>
      <p:pic>
        <p:nvPicPr>
          <p:cNvPr id="211" name="Google Shape;211;p24"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212" name="Google Shape;212;p24"/>
          <p:cNvSpPr txBox="1"/>
          <p:nvPr/>
        </p:nvSpPr>
        <p:spPr>
          <a:xfrm>
            <a:off x="0" y="485312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rgbClr val="FFFFFF"/>
                </a:solidFill>
                <a:latin typeface="Open Sans"/>
                <a:ea typeface="Open Sans"/>
                <a:cs typeface="Open Sans"/>
                <a:sym typeface="Open Sans"/>
              </a:rPr>
              <a:t>Copyright © 2025. Texas Education Agency.</a:t>
            </a:r>
            <a:endParaRPr sz="600">
              <a:solidFill>
                <a:srgbClr val="FFFFFF"/>
              </a:solidFill>
              <a:latin typeface="Open Sans"/>
              <a:ea typeface="Open Sans"/>
              <a:cs typeface="Open Sans"/>
              <a:sym typeface="Open Sans"/>
            </a:endParaRPr>
          </a:p>
        </p:txBody>
      </p:sp>
      <p:sp>
        <p:nvSpPr>
          <p:cNvPr id="213" name="Google Shape;213;p24"/>
          <p:cNvSpPr txBox="1">
            <a:spLocks noGrp="1"/>
          </p:cNvSpPr>
          <p:nvPr>
            <p:ph type="sldNum" idx="12"/>
          </p:nvPr>
        </p:nvSpPr>
        <p:spPr>
          <a:xfrm>
            <a:off x="8488183" y="4806961"/>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12</a:t>
            </a:fld>
            <a:endParaRPr sz="900">
              <a:solidFill>
                <a:schemeClr val="lt1"/>
              </a:solidFill>
              <a:latin typeface="Open Sans"/>
              <a:ea typeface="Open Sans"/>
              <a:cs typeface="Open Sans"/>
              <a:sym typeface="Open San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pic>
        <p:nvPicPr>
          <p:cNvPr id="2" name="Google Shape;55;p13">
            <a:extLst>
              <a:ext uri="{FF2B5EF4-FFF2-40B4-BE49-F238E27FC236}">
                <a16:creationId xmlns:a16="http://schemas.microsoft.com/office/drawing/2014/main" id="{6BF9D53D-68E0-40DC-5030-1E9107021B47}"/>
              </a:ext>
            </a:extLst>
          </p:cNvPr>
          <p:cNvPicPr preferRelativeResize="0"/>
          <p:nvPr/>
        </p:nvPicPr>
        <p:blipFill rotWithShape="1">
          <a:blip r:embed="rId3">
            <a:alphaModFix/>
          </a:blip>
          <a:srcRect l="12535" t="88209" r="31775"/>
          <a:stretch/>
        </p:blipFill>
        <p:spPr>
          <a:xfrm rot="-5400000">
            <a:off x="-2286337" y="2278438"/>
            <a:ext cx="5190850" cy="618176"/>
          </a:xfrm>
          <a:prstGeom prst="rect">
            <a:avLst/>
          </a:prstGeom>
          <a:noFill/>
          <a:ln>
            <a:noFill/>
          </a:ln>
        </p:spPr>
      </p:pic>
      <p:sp>
        <p:nvSpPr>
          <p:cNvPr id="218" name="Google Shape;218;p25"/>
          <p:cNvSpPr/>
          <p:nvPr/>
        </p:nvSpPr>
        <p:spPr>
          <a:xfrm>
            <a:off x="0" y="0"/>
            <a:ext cx="5733907" cy="636600"/>
          </a:xfrm>
          <a:prstGeom prst="round2DiagRect">
            <a:avLst>
              <a:gd name="adj1" fmla="val 16667"/>
              <a:gd name="adj2" fmla="val 0"/>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19" name="Google Shape;219;p25"/>
          <p:cNvSpPr txBox="1"/>
          <p:nvPr/>
        </p:nvSpPr>
        <p:spPr>
          <a:xfrm>
            <a:off x="0" y="0"/>
            <a:ext cx="5733907" cy="6366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Dual Language Immersion Two-Way</a:t>
            </a:r>
            <a:endParaRPr sz="2300" b="1" dirty="0">
              <a:solidFill>
                <a:schemeClr val="lt1"/>
              </a:solidFill>
              <a:latin typeface="Open Sans"/>
              <a:ea typeface="Open Sans"/>
              <a:cs typeface="Open Sans"/>
              <a:sym typeface="Open Sans"/>
            </a:endParaRPr>
          </a:p>
        </p:txBody>
      </p:sp>
      <p:sp>
        <p:nvSpPr>
          <p:cNvPr id="220" name="Google Shape;220;p25"/>
          <p:cNvSpPr/>
          <p:nvPr/>
        </p:nvSpPr>
        <p:spPr>
          <a:xfrm>
            <a:off x="-29850" y="4879800"/>
            <a:ext cx="9203700" cy="263700"/>
          </a:xfrm>
          <a:prstGeom prst="rect">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21" name="Google Shape;221;p25"/>
          <p:cNvSpPr txBox="1"/>
          <p:nvPr/>
        </p:nvSpPr>
        <p:spPr>
          <a:xfrm>
            <a:off x="705168" y="848829"/>
            <a:ext cx="8202892" cy="475789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Aft>
                <a:spcPts val="0"/>
              </a:spcAft>
              <a:buNone/>
            </a:pPr>
            <a:r>
              <a:rPr lang="en" sz="1900" b="1" dirty="0">
                <a:solidFill>
                  <a:schemeClr val="dk1"/>
                </a:solidFill>
                <a:latin typeface="Open Sans"/>
                <a:ea typeface="Open Sans"/>
                <a:cs typeface="Open Sans"/>
                <a:sym typeface="Open Sans"/>
              </a:rPr>
              <a:t>Goal</a:t>
            </a:r>
            <a:endParaRPr sz="1900" dirty="0">
              <a:solidFill>
                <a:schemeClr val="dk1"/>
              </a:solidFill>
              <a:latin typeface="Open Sans"/>
              <a:ea typeface="Open Sans"/>
              <a:cs typeface="Open Sans"/>
              <a:sym typeface="Open Sans"/>
            </a:endParaRPr>
          </a:p>
          <a:p>
            <a:pPr marL="228600" lvl="0" indent="-247650" algn="l" rtl="0">
              <a:lnSpc>
                <a:spcPct val="100000"/>
              </a:lnSpc>
              <a:spcBef>
                <a:spcPts val="600"/>
              </a:spcBef>
              <a:spcAft>
                <a:spcPts val="0"/>
              </a:spcAft>
              <a:buClr>
                <a:schemeClr val="dk1"/>
              </a:buClr>
              <a:buSzPts val="1900"/>
              <a:buFont typeface="Open Sans"/>
              <a:buChar char="•"/>
            </a:pPr>
            <a:r>
              <a:rPr lang="en" sz="1900" dirty="0">
                <a:solidFill>
                  <a:schemeClr val="dk1"/>
                </a:solidFill>
                <a:latin typeface="Open Sans"/>
                <a:ea typeface="Open Sans"/>
                <a:cs typeface="Open Sans"/>
                <a:sym typeface="Open Sans"/>
              </a:rPr>
              <a:t>The goal of two-way dual language immersion is for program participants to attain full proficiency in partner language as well as English. </a:t>
            </a:r>
          </a:p>
          <a:p>
            <a:pPr lvl="0" algn="l" rtl="0">
              <a:lnSpc>
                <a:spcPct val="100000"/>
              </a:lnSpc>
              <a:spcBef>
                <a:spcPts val="600"/>
              </a:spcBef>
              <a:spcAft>
                <a:spcPts val="0"/>
              </a:spcAft>
              <a:buClr>
                <a:schemeClr val="dk1"/>
              </a:buClr>
              <a:buSzPts val="1900"/>
            </a:pPr>
            <a:endParaRPr sz="1900" dirty="0">
              <a:solidFill>
                <a:schemeClr val="dk1"/>
              </a:solidFill>
              <a:latin typeface="Open Sans"/>
              <a:ea typeface="Open Sans"/>
              <a:cs typeface="Open Sans"/>
              <a:sym typeface="Open Sans"/>
            </a:endParaRPr>
          </a:p>
          <a:p>
            <a:pPr marL="0" lvl="0" indent="0" algn="l" rtl="0">
              <a:lnSpc>
                <a:spcPct val="100000"/>
              </a:lnSpc>
              <a:spcBef>
                <a:spcPts val="600"/>
              </a:spcBef>
              <a:spcAft>
                <a:spcPts val="0"/>
              </a:spcAft>
              <a:buNone/>
            </a:pPr>
            <a:r>
              <a:rPr lang="en" sz="1900" b="1" dirty="0">
                <a:solidFill>
                  <a:schemeClr val="dk1"/>
                </a:solidFill>
                <a:latin typeface="Open Sans"/>
                <a:ea typeface="Open Sans"/>
                <a:cs typeface="Open Sans"/>
                <a:sym typeface="Open Sans"/>
              </a:rPr>
              <a:t>Instructional Approach</a:t>
            </a:r>
            <a:endParaRPr sz="1900" dirty="0">
              <a:solidFill>
                <a:schemeClr val="dk1"/>
              </a:solidFill>
              <a:latin typeface="Open Sans"/>
              <a:ea typeface="Open Sans"/>
              <a:cs typeface="Open Sans"/>
              <a:sym typeface="Open Sans"/>
            </a:endParaRPr>
          </a:p>
          <a:p>
            <a:pPr marL="228600" lvl="0" indent="-247650" algn="l" rtl="0">
              <a:lnSpc>
                <a:spcPct val="100000"/>
              </a:lnSpc>
              <a:spcBef>
                <a:spcPts val="600"/>
              </a:spcBef>
              <a:spcAft>
                <a:spcPts val="0"/>
              </a:spcAft>
              <a:buClr>
                <a:schemeClr val="dk1"/>
              </a:buClr>
              <a:buSzPts val="1900"/>
              <a:buFont typeface="Open Sans"/>
              <a:buChar char="•"/>
            </a:pPr>
            <a:r>
              <a:rPr lang="en" sz="1900" dirty="0">
                <a:solidFill>
                  <a:schemeClr val="dk1"/>
                </a:solidFill>
                <a:latin typeface="Open Sans"/>
                <a:ea typeface="Open Sans"/>
                <a:cs typeface="Open Sans"/>
                <a:sym typeface="Open Sans"/>
              </a:rPr>
              <a:t>This model provides ongoing instruction in literacy and academic content in English and partner language with at least half of the instruction delivered in the non-English program language for the duration of the program.</a:t>
            </a:r>
            <a:endParaRPr sz="1900" dirty="0">
              <a:solidFill>
                <a:schemeClr val="dk1"/>
              </a:solidFill>
              <a:latin typeface="Open Sans"/>
              <a:ea typeface="Open Sans"/>
              <a:cs typeface="Open Sans"/>
              <a:sym typeface="Open Sans"/>
            </a:endParaRPr>
          </a:p>
        </p:txBody>
      </p:sp>
      <p:pic>
        <p:nvPicPr>
          <p:cNvPr id="222" name="Google Shape;222;p25"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223" name="Google Shape;223;p25"/>
          <p:cNvSpPr txBox="1"/>
          <p:nvPr/>
        </p:nvSpPr>
        <p:spPr>
          <a:xfrm>
            <a:off x="0" y="485312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rgbClr val="FFFFFF"/>
                </a:solidFill>
                <a:latin typeface="Open Sans"/>
                <a:ea typeface="Open Sans"/>
                <a:cs typeface="Open Sans"/>
                <a:sym typeface="Open Sans"/>
              </a:rPr>
              <a:t>Copyright © 2025. Texas Education Agency.</a:t>
            </a:r>
            <a:endParaRPr sz="600">
              <a:solidFill>
                <a:srgbClr val="FFFFFF"/>
              </a:solidFill>
              <a:latin typeface="Open Sans"/>
              <a:ea typeface="Open Sans"/>
              <a:cs typeface="Open Sans"/>
              <a:sym typeface="Open Sans"/>
            </a:endParaRPr>
          </a:p>
        </p:txBody>
      </p:sp>
      <p:sp>
        <p:nvSpPr>
          <p:cNvPr id="224" name="Google Shape;224;p25"/>
          <p:cNvSpPr txBox="1">
            <a:spLocks noGrp="1"/>
          </p:cNvSpPr>
          <p:nvPr>
            <p:ph type="sldNum" idx="12"/>
          </p:nvPr>
        </p:nvSpPr>
        <p:spPr>
          <a:xfrm>
            <a:off x="8488183" y="4806961"/>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13</a:t>
            </a:fld>
            <a:endParaRPr sz="900">
              <a:solidFill>
                <a:schemeClr val="lt1"/>
              </a:solidFill>
              <a:latin typeface="Open Sans"/>
              <a:ea typeface="Open Sans"/>
              <a:cs typeface="Open Sans"/>
              <a:sym typeface="Open San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pic>
        <p:nvPicPr>
          <p:cNvPr id="2" name="Google Shape;55;p13">
            <a:extLst>
              <a:ext uri="{FF2B5EF4-FFF2-40B4-BE49-F238E27FC236}">
                <a16:creationId xmlns:a16="http://schemas.microsoft.com/office/drawing/2014/main" id="{4B60246F-3018-5A9B-AFE4-126A1157650D}"/>
              </a:ext>
            </a:extLst>
          </p:cNvPr>
          <p:cNvPicPr preferRelativeResize="0"/>
          <p:nvPr/>
        </p:nvPicPr>
        <p:blipFill rotWithShape="1">
          <a:blip r:embed="rId3">
            <a:alphaModFix/>
          </a:blip>
          <a:srcRect l="12535" t="88209" r="31775"/>
          <a:stretch/>
        </p:blipFill>
        <p:spPr>
          <a:xfrm rot="-5400000">
            <a:off x="-2286337" y="2278438"/>
            <a:ext cx="5190850" cy="618176"/>
          </a:xfrm>
          <a:prstGeom prst="rect">
            <a:avLst/>
          </a:prstGeom>
          <a:noFill/>
          <a:ln>
            <a:noFill/>
          </a:ln>
        </p:spPr>
      </p:pic>
      <p:sp>
        <p:nvSpPr>
          <p:cNvPr id="231" name="Google Shape;231;p26"/>
          <p:cNvSpPr/>
          <p:nvPr/>
        </p:nvSpPr>
        <p:spPr>
          <a:xfrm>
            <a:off x="-29850" y="4879800"/>
            <a:ext cx="9203700" cy="263700"/>
          </a:xfrm>
          <a:prstGeom prst="rect">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32" name="Google Shape;232;p26"/>
          <p:cNvSpPr txBox="1"/>
          <p:nvPr/>
        </p:nvSpPr>
        <p:spPr>
          <a:xfrm>
            <a:off x="705167" y="822352"/>
            <a:ext cx="8351307" cy="3576848"/>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1900" b="1" dirty="0">
                <a:solidFill>
                  <a:schemeClr val="dk1"/>
                </a:solidFill>
                <a:latin typeface="Open Sans"/>
                <a:ea typeface="Open Sans"/>
                <a:cs typeface="Open Sans"/>
                <a:sym typeface="Open Sans"/>
              </a:rPr>
              <a:t>General Description</a:t>
            </a:r>
            <a:endParaRPr sz="1900" dirty="0">
              <a:solidFill>
                <a:schemeClr val="dk1"/>
              </a:solidFill>
              <a:latin typeface="Open Sans"/>
              <a:ea typeface="Open Sans"/>
              <a:cs typeface="Open Sans"/>
              <a:sym typeface="Open Sans"/>
            </a:endParaRPr>
          </a:p>
          <a:p>
            <a:pPr marL="228600" lvl="0" indent="-234950" algn="l" rtl="0">
              <a:lnSpc>
                <a:spcPct val="100000"/>
              </a:lnSpc>
              <a:spcBef>
                <a:spcPts val="600"/>
              </a:spcBef>
              <a:spcAft>
                <a:spcPts val="0"/>
              </a:spcAft>
              <a:buClr>
                <a:schemeClr val="dk1"/>
              </a:buClr>
              <a:buSzPts val="1900"/>
              <a:buFont typeface="Open Sans"/>
              <a:buChar char="•"/>
            </a:pPr>
            <a:r>
              <a:rPr lang="en" sz="1900" dirty="0">
                <a:solidFill>
                  <a:schemeClr val="dk1"/>
                </a:solidFill>
                <a:latin typeface="Open Sans"/>
                <a:ea typeface="Open Sans"/>
                <a:cs typeface="Open Sans"/>
                <a:sym typeface="Open Sans"/>
              </a:rPr>
              <a:t>Transitional bilingual/early exit is a bilingual program model in which students identified as emergent bilingual students are served in both English and home language and are prepared to meet reclassification criteria to be successful in English-only instruction not earlier than two or later than five years after the student enrolls in school. </a:t>
            </a:r>
          </a:p>
          <a:p>
            <a:pPr lvl="0" algn="l" rtl="0">
              <a:lnSpc>
                <a:spcPct val="100000"/>
              </a:lnSpc>
              <a:spcBef>
                <a:spcPts val="600"/>
              </a:spcBef>
              <a:spcAft>
                <a:spcPts val="0"/>
              </a:spcAft>
              <a:buClr>
                <a:schemeClr val="dk1"/>
              </a:buClr>
              <a:buSzPts val="1900"/>
            </a:pPr>
            <a:endParaRPr sz="1900" dirty="0">
              <a:solidFill>
                <a:schemeClr val="dk1"/>
              </a:solidFill>
              <a:latin typeface="Open Sans"/>
              <a:ea typeface="Open Sans"/>
              <a:cs typeface="Open Sans"/>
              <a:sym typeface="Open Sans"/>
            </a:endParaRPr>
          </a:p>
          <a:p>
            <a:pPr marL="0" lvl="0" indent="0" algn="l" rtl="0">
              <a:lnSpc>
                <a:spcPct val="100000"/>
              </a:lnSpc>
              <a:spcBef>
                <a:spcPts val="600"/>
              </a:spcBef>
              <a:spcAft>
                <a:spcPts val="0"/>
              </a:spcAft>
              <a:buNone/>
            </a:pPr>
            <a:r>
              <a:rPr lang="en" sz="1900" b="1" dirty="0">
                <a:solidFill>
                  <a:schemeClr val="dk1"/>
                </a:solidFill>
                <a:latin typeface="Open Sans"/>
                <a:ea typeface="Open Sans"/>
                <a:cs typeface="Open Sans"/>
                <a:sym typeface="Open Sans"/>
              </a:rPr>
              <a:t>Certifications</a:t>
            </a:r>
            <a:endParaRPr sz="1900" dirty="0">
              <a:solidFill>
                <a:schemeClr val="dk1"/>
              </a:solidFill>
              <a:latin typeface="Open Sans"/>
              <a:ea typeface="Open Sans"/>
              <a:cs typeface="Open Sans"/>
              <a:sym typeface="Open Sans"/>
            </a:endParaRPr>
          </a:p>
          <a:p>
            <a:pPr marL="228600" lvl="0" indent="-234950" algn="l" rtl="0">
              <a:lnSpc>
                <a:spcPct val="100000"/>
              </a:lnSpc>
              <a:spcBef>
                <a:spcPts val="600"/>
              </a:spcBef>
              <a:spcAft>
                <a:spcPts val="0"/>
              </a:spcAft>
              <a:buClr>
                <a:schemeClr val="dk1"/>
              </a:buClr>
              <a:buSzPts val="1900"/>
              <a:buFont typeface="Open Sans"/>
              <a:buChar char="•"/>
            </a:pPr>
            <a:r>
              <a:rPr lang="en" sz="1900" dirty="0">
                <a:solidFill>
                  <a:schemeClr val="dk1"/>
                </a:solidFill>
                <a:latin typeface="Open Sans"/>
                <a:ea typeface="Open Sans"/>
                <a:cs typeface="Open Sans"/>
                <a:sym typeface="Open Sans"/>
              </a:rPr>
              <a:t>Instruction in this program is delivered by a teacher appropriately certified in bilingual education under TEC, §29.061(b)(1) for the assigned grade level and content area. </a:t>
            </a:r>
            <a:endParaRPr sz="1900" dirty="0">
              <a:solidFill>
                <a:schemeClr val="dk1"/>
              </a:solidFill>
              <a:latin typeface="Open Sans"/>
              <a:ea typeface="Open Sans"/>
              <a:cs typeface="Open Sans"/>
              <a:sym typeface="Open Sans"/>
            </a:endParaRPr>
          </a:p>
          <a:p>
            <a:pPr marL="0" lvl="0" indent="0" algn="l" rtl="0">
              <a:lnSpc>
                <a:spcPct val="100000"/>
              </a:lnSpc>
              <a:spcBef>
                <a:spcPts val="600"/>
              </a:spcBef>
              <a:spcAft>
                <a:spcPts val="0"/>
              </a:spcAft>
              <a:buNone/>
            </a:pPr>
            <a:endParaRPr sz="1900" dirty="0">
              <a:solidFill>
                <a:schemeClr val="dk1"/>
              </a:solidFill>
              <a:latin typeface="Open Sans"/>
              <a:ea typeface="Open Sans"/>
              <a:cs typeface="Open Sans"/>
              <a:sym typeface="Open Sans"/>
            </a:endParaRPr>
          </a:p>
        </p:txBody>
      </p:sp>
      <p:pic>
        <p:nvPicPr>
          <p:cNvPr id="233" name="Google Shape;233;p26"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234" name="Google Shape;234;p26"/>
          <p:cNvSpPr txBox="1"/>
          <p:nvPr/>
        </p:nvSpPr>
        <p:spPr>
          <a:xfrm>
            <a:off x="0" y="485312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rgbClr val="FFFFFF"/>
                </a:solidFill>
                <a:latin typeface="Open Sans"/>
                <a:ea typeface="Open Sans"/>
                <a:cs typeface="Open Sans"/>
                <a:sym typeface="Open Sans"/>
              </a:rPr>
              <a:t>Copyright © 2025. Texas Education Agency.</a:t>
            </a:r>
            <a:endParaRPr sz="600">
              <a:solidFill>
                <a:srgbClr val="FFFFFF"/>
              </a:solidFill>
              <a:latin typeface="Open Sans"/>
              <a:ea typeface="Open Sans"/>
              <a:cs typeface="Open Sans"/>
              <a:sym typeface="Open Sans"/>
            </a:endParaRPr>
          </a:p>
        </p:txBody>
      </p:sp>
      <p:sp>
        <p:nvSpPr>
          <p:cNvPr id="235" name="Google Shape;235;p26"/>
          <p:cNvSpPr txBox="1">
            <a:spLocks noGrp="1"/>
          </p:cNvSpPr>
          <p:nvPr>
            <p:ph type="sldNum" idx="12"/>
          </p:nvPr>
        </p:nvSpPr>
        <p:spPr>
          <a:xfrm>
            <a:off x="8488183" y="4806961"/>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14</a:t>
            </a:fld>
            <a:endParaRPr sz="900">
              <a:solidFill>
                <a:schemeClr val="lt1"/>
              </a:solidFill>
              <a:latin typeface="Open Sans"/>
              <a:ea typeface="Open Sans"/>
              <a:cs typeface="Open Sans"/>
              <a:sym typeface="Open Sans"/>
            </a:endParaRPr>
          </a:p>
        </p:txBody>
      </p:sp>
      <p:sp>
        <p:nvSpPr>
          <p:cNvPr id="4" name="Google Shape;262;p29">
            <a:extLst>
              <a:ext uri="{FF2B5EF4-FFF2-40B4-BE49-F238E27FC236}">
                <a16:creationId xmlns:a16="http://schemas.microsoft.com/office/drawing/2014/main" id="{AD83CCF9-2D77-B426-B38A-7B0C16E0962B}"/>
              </a:ext>
            </a:extLst>
          </p:cNvPr>
          <p:cNvSpPr/>
          <p:nvPr/>
        </p:nvSpPr>
        <p:spPr>
          <a:xfrm>
            <a:off x="0" y="0"/>
            <a:ext cx="5016500" cy="636600"/>
          </a:xfrm>
          <a:prstGeom prst="round2DiagRect">
            <a:avLst>
              <a:gd name="adj1" fmla="val 16667"/>
              <a:gd name="adj2" fmla="val 0"/>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5" name="Google Shape;263;p29">
            <a:extLst>
              <a:ext uri="{FF2B5EF4-FFF2-40B4-BE49-F238E27FC236}">
                <a16:creationId xmlns:a16="http://schemas.microsoft.com/office/drawing/2014/main" id="{1C8ABFD6-43E5-0D37-987B-21729F3DCA98}"/>
              </a:ext>
            </a:extLst>
          </p:cNvPr>
          <p:cNvSpPr txBox="1"/>
          <p:nvPr/>
        </p:nvSpPr>
        <p:spPr>
          <a:xfrm>
            <a:off x="0" y="150"/>
            <a:ext cx="4785131" cy="6366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Transitional Bilingual Early Exit</a:t>
            </a:r>
            <a:endParaRPr sz="2300" b="1" dirty="0">
              <a:solidFill>
                <a:schemeClr val="lt1"/>
              </a:solidFill>
              <a:latin typeface="Open Sans"/>
              <a:ea typeface="Open Sans"/>
              <a:cs typeface="Open Sans"/>
              <a:sym typeface="Open San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pic>
        <p:nvPicPr>
          <p:cNvPr id="2" name="Google Shape;55;p13">
            <a:extLst>
              <a:ext uri="{FF2B5EF4-FFF2-40B4-BE49-F238E27FC236}">
                <a16:creationId xmlns:a16="http://schemas.microsoft.com/office/drawing/2014/main" id="{88FFD793-0A78-38AF-314E-A3CDF29E78F6}"/>
              </a:ext>
            </a:extLst>
          </p:cNvPr>
          <p:cNvPicPr preferRelativeResize="0"/>
          <p:nvPr/>
        </p:nvPicPr>
        <p:blipFill rotWithShape="1">
          <a:blip r:embed="rId3">
            <a:alphaModFix/>
          </a:blip>
          <a:srcRect l="12535" t="88209" r="31775"/>
          <a:stretch/>
        </p:blipFill>
        <p:spPr>
          <a:xfrm rot="-5400000">
            <a:off x="-2286337" y="2278438"/>
            <a:ext cx="5190850" cy="618176"/>
          </a:xfrm>
          <a:prstGeom prst="rect">
            <a:avLst/>
          </a:prstGeom>
          <a:noFill/>
          <a:ln>
            <a:noFill/>
          </a:ln>
        </p:spPr>
      </p:pic>
      <p:sp>
        <p:nvSpPr>
          <p:cNvPr id="242" name="Google Shape;242;p27"/>
          <p:cNvSpPr/>
          <p:nvPr/>
        </p:nvSpPr>
        <p:spPr>
          <a:xfrm>
            <a:off x="-29850" y="4879800"/>
            <a:ext cx="9203700" cy="263700"/>
          </a:xfrm>
          <a:prstGeom prst="rect">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43" name="Google Shape;243;p27"/>
          <p:cNvSpPr txBox="1"/>
          <p:nvPr/>
        </p:nvSpPr>
        <p:spPr>
          <a:xfrm>
            <a:off x="705168" y="814453"/>
            <a:ext cx="8253202" cy="3654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Aft>
                <a:spcPts val="0"/>
              </a:spcAft>
              <a:buNone/>
            </a:pPr>
            <a:r>
              <a:rPr lang="en" sz="1900" b="1" dirty="0">
                <a:solidFill>
                  <a:schemeClr val="dk1"/>
                </a:solidFill>
                <a:latin typeface="Open Sans"/>
                <a:ea typeface="Open Sans"/>
                <a:cs typeface="Open Sans"/>
                <a:sym typeface="Open Sans"/>
              </a:rPr>
              <a:t>Goal</a:t>
            </a:r>
            <a:endParaRPr sz="1900" dirty="0">
              <a:solidFill>
                <a:schemeClr val="dk1"/>
              </a:solidFill>
              <a:latin typeface="Open Sans"/>
              <a:ea typeface="Open Sans"/>
              <a:cs typeface="Open Sans"/>
              <a:sym typeface="Open Sans"/>
            </a:endParaRPr>
          </a:p>
          <a:p>
            <a:pPr marL="228600" lvl="0" indent="-234950" algn="l" rtl="0">
              <a:lnSpc>
                <a:spcPct val="100000"/>
              </a:lnSpc>
              <a:spcBef>
                <a:spcPts val="600"/>
              </a:spcBef>
              <a:spcAft>
                <a:spcPts val="0"/>
              </a:spcAft>
              <a:buClr>
                <a:schemeClr val="dk1"/>
              </a:buClr>
              <a:buSzPts val="1900"/>
              <a:buFont typeface="Open Sans"/>
              <a:buChar char="•"/>
            </a:pPr>
            <a:r>
              <a:rPr lang="en" sz="1900" dirty="0">
                <a:solidFill>
                  <a:schemeClr val="dk1"/>
                </a:solidFill>
                <a:latin typeface="Open Sans"/>
                <a:ea typeface="Open Sans"/>
                <a:cs typeface="Open Sans"/>
                <a:sym typeface="Open Sans"/>
              </a:rPr>
              <a:t>The goal of early-exit transitional bilingual education is for program participants to utilize their home language as a resource while acquiring full proficiency in English. </a:t>
            </a:r>
          </a:p>
          <a:p>
            <a:pPr lvl="0" algn="l" rtl="0">
              <a:lnSpc>
                <a:spcPct val="100000"/>
              </a:lnSpc>
              <a:spcBef>
                <a:spcPts val="600"/>
              </a:spcBef>
              <a:spcAft>
                <a:spcPts val="0"/>
              </a:spcAft>
              <a:buClr>
                <a:schemeClr val="dk1"/>
              </a:buClr>
              <a:buSzPts val="1900"/>
            </a:pPr>
            <a:endParaRPr sz="1900" dirty="0">
              <a:solidFill>
                <a:schemeClr val="dk1"/>
              </a:solidFill>
              <a:latin typeface="Open Sans"/>
              <a:ea typeface="Open Sans"/>
              <a:cs typeface="Open Sans"/>
              <a:sym typeface="Open Sans"/>
            </a:endParaRPr>
          </a:p>
          <a:p>
            <a:pPr marL="0" lvl="0" indent="0" algn="l" rtl="0">
              <a:lnSpc>
                <a:spcPct val="100000"/>
              </a:lnSpc>
              <a:spcBef>
                <a:spcPts val="600"/>
              </a:spcBef>
              <a:spcAft>
                <a:spcPts val="0"/>
              </a:spcAft>
              <a:buNone/>
            </a:pPr>
            <a:r>
              <a:rPr lang="en" sz="1900" b="1" dirty="0">
                <a:solidFill>
                  <a:schemeClr val="dk1"/>
                </a:solidFill>
                <a:latin typeface="Open Sans"/>
                <a:ea typeface="Open Sans"/>
                <a:cs typeface="Open Sans"/>
                <a:sym typeface="Open Sans"/>
              </a:rPr>
              <a:t>Instructional Approach</a:t>
            </a:r>
            <a:endParaRPr sz="1900" dirty="0">
              <a:solidFill>
                <a:schemeClr val="dk1"/>
              </a:solidFill>
              <a:latin typeface="Open Sans"/>
              <a:ea typeface="Open Sans"/>
              <a:cs typeface="Open Sans"/>
              <a:sym typeface="Open Sans"/>
            </a:endParaRPr>
          </a:p>
          <a:p>
            <a:pPr marL="228600" lvl="0" indent="-234950" algn="l" rtl="0">
              <a:lnSpc>
                <a:spcPct val="100000"/>
              </a:lnSpc>
              <a:spcBef>
                <a:spcPts val="600"/>
              </a:spcBef>
              <a:spcAft>
                <a:spcPts val="0"/>
              </a:spcAft>
              <a:buClr>
                <a:schemeClr val="dk1"/>
              </a:buClr>
              <a:buSzPts val="1900"/>
              <a:buFont typeface="Open Sans"/>
              <a:buChar char="•"/>
            </a:pPr>
            <a:r>
              <a:rPr lang="en" sz="1900" dirty="0">
                <a:solidFill>
                  <a:schemeClr val="dk1"/>
                </a:solidFill>
                <a:latin typeface="Open Sans"/>
                <a:ea typeface="Open Sans"/>
                <a:cs typeface="Open Sans"/>
                <a:sym typeface="Open Sans"/>
              </a:rPr>
              <a:t>This model provides instruction in literacy and academic content through the medium of the students’ home language, along with instruction in English that targets second language development through academic content. </a:t>
            </a:r>
            <a:endParaRPr sz="1900" dirty="0">
              <a:solidFill>
                <a:schemeClr val="dk1"/>
              </a:solidFill>
              <a:latin typeface="Open Sans"/>
              <a:ea typeface="Open Sans"/>
              <a:cs typeface="Open Sans"/>
              <a:sym typeface="Open Sans"/>
            </a:endParaRPr>
          </a:p>
        </p:txBody>
      </p:sp>
      <p:pic>
        <p:nvPicPr>
          <p:cNvPr id="244" name="Google Shape;244;p27"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245" name="Google Shape;245;p27"/>
          <p:cNvSpPr txBox="1"/>
          <p:nvPr/>
        </p:nvSpPr>
        <p:spPr>
          <a:xfrm>
            <a:off x="0" y="485312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rgbClr val="FFFFFF"/>
                </a:solidFill>
                <a:latin typeface="Open Sans"/>
                <a:ea typeface="Open Sans"/>
                <a:cs typeface="Open Sans"/>
                <a:sym typeface="Open Sans"/>
              </a:rPr>
              <a:t>Copyright © 2025. Texas Education Agency.</a:t>
            </a:r>
            <a:endParaRPr sz="600">
              <a:solidFill>
                <a:srgbClr val="FFFFFF"/>
              </a:solidFill>
              <a:latin typeface="Open Sans"/>
              <a:ea typeface="Open Sans"/>
              <a:cs typeface="Open Sans"/>
              <a:sym typeface="Open Sans"/>
            </a:endParaRPr>
          </a:p>
        </p:txBody>
      </p:sp>
      <p:sp>
        <p:nvSpPr>
          <p:cNvPr id="246" name="Google Shape;246;p27"/>
          <p:cNvSpPr txBox="1">
            <a:spLocks noGrp="1"/>
          </p:cNvSpPr>
          <p:nvPr>
            <p:ph type="sldNum" idx="12"/>
          </p:nvPr>
        </p:nvSpPr>
        <p:spPr>
          <a:xfrm>
            <a:off x="8488183" y="4806961"/>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15</a:t>
            </a:fld>
            <a:endParaRPr sz="900">
              <a:solidFill>
                <a:schemeClr val="lt1"/>
              </a:solidFill>
              <a:latin typeface="Open Sans"/>
              <a:ea typeface="Open Sans"/>
              <a:cs typeface="Open Sans"/>
              <a:sym typeface="Open Sans"/>
            </a:endParaRPr>
          </a:p>
        </p:txBody>
      </p:sp>
      <p:sp>
        <p:nvSpPr>
          <p:cNvPr id="4" name="Google Shape;262;p29">
            <a:extLst>
              <a:ext uri="{FF2B5EF4-FFF2-40B4-BE49-F238E27FC236}">
                <a16:creationId xmlns:a16="http://schemas.microsoft.com/office/drawing/2014/main" id="{428843A9-DC21-9993-481D-2940D4A2512B}"/>
              </a:ext>
            </a:extLst>
          </p:cNvPr>
          <p:cNvSpPr/>
          <p:nvPr/>
        </p:nvSpPr>
        <p:spPr>
          <a:xfrm>
            <a:off x="0" y="0"/>
            <a:ext cx="5048250" cy="636600"/>
          </a:xfrm>
          <a:prstGeom prst="round2DiagRect">
            <a:avLst>
              <a:gd name="adj1" fmla="val 16667"/>
              <a:gd name="adj2" fmla="val 0"/>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5" name="Google Shape;263;p29">
            <a:extLst>
              <a:ext uri="{FF2B5EF4-FFF2-40B4-BE49-F238E27FC236}">
                <a16:creationId xmlns:a16="http://schemas.microsoft.com/office/drawing/2014/main" id="{F830357B-5C0F-21DD-AC1A-3FD093E6F819}"/>
              </a:ext>
            </a:extLst>
          </p:cNvPr>
          <p:cNvSpPr txBox="1"/>
          <p:nvPr/>
        </p:nvSpPr>
        <p:spPr>
          <a:xfrm>
            <a:off x="0" y="150"/>
            <a:ext cx="4785131" cy="6366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Transitional Bilingual Early Exit</a:t>
            </a:r>
            <a:endParaRPr sz="2300" b="1" dirty="0">
              <a:solidFill>
                <a:schemeClr val="lt1"/>
              </a:solidFill>
              <a:latin typeface="Open Sans"/>
              <a:ea typeface="Open Sans"/>
              <a:cs typeface="Open Sans"/>
              <a:sym typeface="Open San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pic>
        <p:nvPicPr>
          <p:cNvPr id="2" name="Google Shape;55;p13">
            <a:extLst>
              <a:ext uri="{FF2B5EF4-FFF2-40B4-BE49-F238E27FC236}">
                <a16:creationId xmlns:a16="http://schemas.microsoft.com/office/drawing/2014/main" id="{42D40308-2215-51EC-6B7C-CC64FE06BE94}"/>
              </a:ext>
            </a:extLst>
          </p:cNvPr>
          <p:cNvPicPr preferRelativeResize="0"/>
          <p:nvPr/>
        </p:nvPicPr>
        <p:blipFill rotWithShape="1">
          <a:blip r:embed="rId3">
            <a:alphaModFix/>
          </a:blip>
          <a:srcRect l="12535" t="88209" r="31775"/>
          <a:stretch/>
        </p:blipFill>
        <p:spPr>
          <a:xfrm rot="-5400000">
            <a:off x="-2286337" y="2278438"/>
            <a:ext cx="5190850" cy="618176"/>
          </a:xfrm>
          <a:prstGeom prst="rect">
            <a:avLst/>
          </a:prstGeom>
          <a:noFill/>
          <a:ln>
            <a:noFill/>
          </a:ln>
        </p:spPr>
      </p:pic>
      <p:sp>
        <p:nvSpPr>
          <p:cNvPr id="253" name="Google Shape;253;p28"/>
          <p:cNvSpPr/>
          <p:nvPr/>
        </p:nvSpPr>
        <p:spPr>
          <a:xfrm>
            <a:off x="-29850" y="4879800"/>
            <a:ext cx="9203700" cy="263700"/>
          </a:xfrm>
          <a:prstGeom prst="rect">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54" name="Google Shape;254;p28"/>
          <p:cNvSpPr txBox="1"/>
          <p:nvPr/>
        </p:nvSpPr>
        <p:spPr>
          <a:xfrm>
            <a:off x="705168" y="822352"/>
            <a:ext cx="8331716" cy="3576848"/>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sz="1900" b="1" dirty="0">
                <a:solidFill>
                  <a:schemeClr val="tx1"/>
                </a:solidFill>
                <a:latin typeface="Open Sans"/>
                <a:ea typeface="Open Sans"/>
                <a:cs typeface="Open Sans"/>
                <a:sym typeface="Open Sans"/>
              </a:rPr>
              <a:t>General Description</a:t>
            </a:r>
            <a:endParaRPr sz="1900" dirty="0">
              <a:solidFill>
                <a:schemeClr val="tx1"/>
              </a:solidFill>
              <a:latin typeface="Open Sans"/>
              <a:ea typeface="Open Sans"/>
              <a:cs typeface="Open Sans"/>
              <a:sym typeface="Open Sans"/>
            </a:endParaRPr>
          </a:p>
          <a:p>
            <a:pPr marL="228600" lvl="0" indent="-234950" algn="l" rtl="0">
              <a:lnSpc>
                <a:spcPct val="90000"/>
              </a:lnSpc>
              <a:spcBef>
                <a:spcPts val="600"/>
              </a:spcBef>
              <a:spcAft>
                <a:spcPts val="0"/>
              </a:spcAft>
              <a:buClr>
                <a:srgbClr val="323F4F"/>
              </a:buClr>
              <a:buSzPts val="1900"/>
              <a:buFont typeface="Open Sans"/>
              <a:buChar char="•"/>
            </a:pPr>
            <a:r>
              <a:rPr lang="en" sz="1900" dirty="0">
                <a:solidFill>
                  <a:schemeClr val="tx1"/>
                </a:solidFill>
                <a:latin typeface="Open Sans"/>
                <a:ea typeface="Open Sans"/>
                <a:cs typeface="Open Sans"/>
                <a:sym typeface="Open Sans"/>
              </a:rPr>
              <a:t>Transitional bilingual/late exit is a bilingual program model in which students identified as emergent bilinguals are served in both English and home language and are prepared to meet reclassification criteria to be successful in English-only instruction not earlier than six or later than seven years after the student enrolls in school.</a:t>
            </a:r>
          </a:p>
          <a:p>
            <a:pPr lvl="0" algn="l" rtl="0">
              <a:lnSpc>
                <a:spcPct val="90000"/>
              </a:lnSpc>
              <a:spcBef>
                <a:spcPts val="600"/>
              </a:spcBef>
              <a:spcAft>
                <a:spcPts val="0"/>
              </a:spcAft>
              <a:buClr>
                <a:srgbClr val="323F4F"/>
              </a:buClr>
              <a:buSzPts val="1900"/>
            </a:pPr>
            <a:endParaRPr sz="1900" dirty="0">
              <a:solidFill>
                <a:schemeClr val="tx1"/>
              </a:solidFill>
              <a:latin typeface="Open Sans"/>
              <a:ea typeface="Open Sans"/>
              <a:cs typeface="Open Sans"/>
              <a:sym typeface="Open Sans"/>
            </a:endParaRPr>
          </a:p>
          <a:p>
            <a:pPr marL="0" lvl="0" indent="0" algn="l" rtl="0">
              <a:lnSpc>
                <a:spcPct val="90000"/>
              </a:lnSpc>
              <a:spcBef>
                <a:spcPts val="600"/>
              </a:spcBef>
              <a:spcAft>
                <a:spcPts val="0"/>
              </a:spcAft>
              <a:buNone/>
            </a:pPr>
            <a:r>
              <a:rPr lang="en" sz="1900" b="1" dirty="0">
                <a:solidFill>
                  <a:schemeClr val="tx1"/>
                </a:solidFill>
                <a:latin typeface="Open Sans"/>
                <a:ea typeface="Open Sans"/>
                <a:cs typeface="Open Sans"/>
                <a:sym typeface="Open Sans"/>
              </a:rPr>
              <a:t>Certifications</a:t>
            </a:r>
            <a:endParaRPr sz="1900" dirty="0">
              <a:solidFill>
                <a:schemeClr val="tx1"/>
              </a:solidFill>
              <a:latin typeface="Open Sans"/>
              <a:ea typeface="Open Sans"/>
              <a:cs typeface="Open Sans"/>
              <a:sym typeface="Open Sans"/>
            </a:endParaRPr>
          </a:p>
          <a:p>
            <a:pPr marL="228600" lvl="0" indent="-234950" algn="l" rtl="0">
              <a:lnSpc>
                <a:spcPct val="90000"/>
              </a:lnSpc>
              <a:spcBef>
                <a:spcPts val="600"/>
              </a:spcBef>
              <a:spcAft>
                <a:spcPts val="0"/>
              </a:spcAft>
              <a:buClr>
                <a:srgbClr val="323F4F"/>
              </a:buClr>
              <a:buSzPts val="1900"/>
              <a:buFont typeface="Open Sans"/>
              <a:buChar char="•"/>
            </a:pPr>
            <a:r>
              <a:rPr lang="en" sz="1900" dirty="0">
                <a:solidFill>
                  <a:schemeClr val="tx1"/>
                </a:solidFill>
                <a:latin typeface="Open Sans"/>
                <a:ea typeface="Open Sans"/>
                <a:cs typeface="Open Sans"/>
                <a:sym typeface="Open Sans"/>
              </a:rPr>
              <a:t>Instruction in this program is delivered by a teacher appropriately certified in bilingual education under TEC, §29.061(b) (2) for the assigned grade level and content area.</a:t>
            </a:r>
            <a:endParaRPr sz="1900" dirty="0">
              <a:solidFill>
                <a:schemeClr val="tx1"/>
              </a:solidFill>
              <a:latin typeface="Open Sans"/>
              <a:ea typeface="Open Sans"/>
              <a:cs typeface="Open Sans"/>
              <a:sym typeface="Open Sans"/>
            </a:endParaRPr>
          </a:p>
          <a:p>
            <a:pPr marL="0" lvl="0" indent="0" algn="l" rtl="0">
              <a:lnSpc>
                <a:spcPct val="90000"/>
              </a:lnSpc>
              <a:spcBef>
                <a:spcPts val="600"/>
              </a:spcBef>
              <a:spcAft>
                <a:spcPts val="0"/>
              </a:spcAft>
              <a:buNone/>
            </a:pPr>
            <a:endParaRPr sz="1900" b="1" dirty="0">
              <a:solidFill>
                <a:schemeClr val="tx1"/>
              </a:solidFill>
              <a:latin typeface="Open Sans"/>
              <a:ea typeface="Open Sans"/>
              <a:cs typeface="Open Sans"/>
              <a:sym typeface="Open Sans"/>
            </a:endParaRPr>
          </a:p>
        </p:txBody>
      </p:sp>
      <p:pic>
        <p:nvPicPr>
          <p:cNvPr id="255" name="Google Shape;255;p28"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256" name="Google Shape;256;p28"/>
          <p:cNvSpPr txBox="1"/>
          <p:nvPr/>
        </p:nvSpPr>
        <p:spPr>
          <a:xfrm>
            <a:off x="0" y="485312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rgbClr val="FFFFFF"/>
                </a:solidFill>
                <a:latin typeface="Open Sans"/>
                <a:ea typeface="Open Sans"/>
                <a:cs typeface="Open Sans"/>
                <a:sym typeface="Open Sans"/>
              </a:rPr>
              <a:t>Copyright © 2025. Texas Education Agency.</a:t>
            </a:r>
            <a:endParaRPr sz="600">
              <a:solidFill>
                <a:srgbClr val="FFFFFF"/>
              </a:solidFill>
              <a:latin typeface="Open Sans"/>
              <a:ea typeface="Open Sans"/>
              <a:cs typeface="Open Sans"/>
              <a:sym typeface="Open Sans"/>
            </a:endParaRPr>
          </a:p>
        </p:txBody>
      </p:sp>
      <p:sp>
        <p:nvSpPr>
          <p:cNvPr id="257" name="Google Shape;257;p28"/>
          <p:cNvSpPr txBox="1">
            <a:spLocks noGrp="1"/>
          </p:cNvSpPr>
          <p:nvPr>
            <p:ph type="sldNum" idx="12"/>
          </p:nvPr>
        </p:nvSpPr>
        <p:spPr>
          <a:xfrm>
            <a:off x="8488183" y="4806961"/>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16</a:t>
            </a:fld>
            <a:endParaRPr sz="900">
              <a:solidFill>
                <a:schemeClr val="lt1"/>
              </a:solidFill>
              <a:latin typeface="Open Sans"/>
              <a:ea typeface="Open Sans"/>
              <a:cs typeface="Open Sans"/>
              <a:sym typeface="Open Sans"/>
            </a:endParaRPr>
          </a:p>
        </p:txBody>
      </p:sp>
      <p:sp>
        <p:nvSpPr>
          <p:cNvPr id="5" name="Google Shape;262;p29">
            <a:extLst>
              <a:ext uri="{FF2B5EF4-FFF2-40B4-BE49-F238E27FC236}">
                <a16:creationId xmlns:a16="http://schemas.microsoft.com/office/drawing/2014/main" id="{F07FE12C-43B0-BB2E-A467-042BC6625B74}"/>
              </a:ext>
            </a:extLst>
          </p:cNvPr>
          <p:cNvSpPr/>
          <p:nvPr/>
        </p:nvSpPr>
        <p:spPr>
          <a:xfrm>
            <a:off x="0" y="0"/>
            <a:ext cx="4911300" cy="636600"/>
          </a:xfrm>
          <a:prstGeom prst="round2DiagRect">
            <a:avLst>
              <a:gd name="adj1" fmla="val 16667"/>
              <a:gd name="adj2" fmla="val 0"/>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6" name="Google Shape;263;p29">
            <a:extLst>
              <a:ext uri="{FF2B5EF4-FFF2-40B4-BE49-F238E27FC236}">
                <a16:creationId xmlns:a16="http://schemas.microsoft.com/office/drawing/2014/main" id="{B953E0B8-4E43-E844-8842-BBAFD250F49A}"/>
              </a:ext>
            </a:extLst>
          </p:cNvPr>
          <p:cNvSpPr txBox="1"/>
          <p:nvPr/>
        </p:nvSpPr>
        <p:spPr>
          <a:xfrm>
            <a:off x="0" y="150"/>
            <a:ext cx="4785131" cy="6366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Transitional Bilingual Late Exit</a:t>
            </a:r>
            <a:endParaRPr sz="2300" b="1" dirty="0">
              <a:solidFill>
                <a:schemeClr val="lt1"/>
              </a:solidFill>
              <a:latin typeface="Open Sans"/>
              <a:ea typeface="Open Sans"/>
              <a:cs typeface="Open Sans"/>
              <a:sym typeface="Open San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pic>
        <p:nvPicPr>
          <p:cNvPr id="3" name="Google Shape;55;p13">
            <a:extLst>
              <a:ext uri="{FF2B5EF4-FFF2-40B4-BE49-F238E27FC236}">
                <a16:creationId xmlns:a16="http://schemas.microsoft.com/office/drawing/2014/main" id="{9F05067E-BD27-681E-8F45-610B0BD7C958}"/>
              </a:ext>
            </a:extLst>
          </p:cNvPr>
          <p:cNvPicPr preferRelativeResize="0"/>
          <p:nvPr/>
        </p:nvPicPr>
        <p:blipFill rotWithShape="1">
          <a:blip r:embed="rId3">
            <a:alphaModFix/>
          </a:blip>
          <a:srcRect l="12535" t="88209" r="31775"/>
          <a:stretch/>
        </p:blipFill>
        <p:spPr>
          <a:xfrm rot="-5400000">
            <a:off x="-2286337" y="2278438"/>
            <a:ext cx="5190850" cy="618176"/>
          </a:xfrm>
          <a:prstGeom prst="rect">
            <a:avLst/>
          </a:prstGeom>
          <a:noFill/>
          <a:ln>
            <a:noFill/>
          </a:ln>
        </p:spPr>
      </p:pic>
      <p:sp>
        <p:nvSpPr>
          <p:cNvPr id="262" name="Google Shape;262;p29"/>
          <p:cNvSpPr/>
          <p:nvPr/>
        </p:nvSpPr>
        <p:spPr>
          <a:xfrm>
            <a:off x="0" y="0"/>
            <a:ext cx="4911300" cy="636600"/>
          </a:xfrm>
          <a:prstGeom prst="round2DiagRect">
            <a:avLst>
              <a:gd name="adj1" fmla="val 16667"/>
              <a:gd name="adj2" fmla="val 0"/>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63" name="Google Shape;263;p29"/>
          <p:cNvSpPr txBox="1"/>
          <p:nvPr/>
        </p:nvSpPr>
        <p:spPr>
          <a:xfrm>
            <a:off x="0" y="150"/>
            <a:ext cx="4785131" cy="6366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Transitional Bilingual Late Exit</a:t>
            </a:r>
            <a:endParaRPr sz="2300" b="1" dirty="0">
              <a:solidFill>
                <a:schemeClr val="lt1"/>
              </a:solidFill>
              <a:latin typeface="Open Sans"/>
              <a:ea typeface="Open Sans"/>
              <a:cs typeface="Open Sans"/>
              <a:sym typeface="Open Sans"/>
            </a:endParaRPr>
          </a:p>
        </p:txBody>
      </p:sp>
      <p:sp>
        <p:nvSpPr>
          <p:cNvPr id="264" name="Google Shape;264;p29"/>
          <p:cNvSpPr/>
          <p:nvPr/>
        </p:nvSpPr>
        <p:spPr>
          <a:xfrm>
            <a:off x="-29850" y="4879800"/>
            <a:ext cx="9203700" cy="263700"/>
          </a:xfrm>
          <a:prstGeom prst="rect">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65" name="Google Shape;265;p29"/>
          <p:cNvSpPr txBox="1"/>
          <p:nvPr/>
        </p:nvSpPr>
        <p:spPr>
          <a:xfrm>
            <a:off x="705167" y="814452"/>
            <a:ext cx="8351307" cy="358474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Aft>
                <a:spcPts val="0"/>
              </a:spcAft>
              <a:buNone/>
            </a:pPr>
            <a:r>
              <a:rPr lang="en" sz="1900" b="1" dirty="0">
                <a:solidFill>
                  <a:schemeClr val="tx1"/>
                </a:solidFill>
                <a:latin typeface="Open Sans"/>
                <a:ea typeface="Open Sans"/>
                <a:cs typeface="Open Sans"/>
                <a:sym typeface="Open Sans"/>
              </a:rPr>
              <a:t>Goal</a:t>
            </a:r>
            <a:endParaRPr sz="1900" dirty="0">
              <a:solidFill>
                <a:schemeClr val="tx1"/>
              </a:solidFill>
              <a:latin typeface="Open Sans"/>
              <a:ea typeface="Open Sans"/>
              <a:cs typeface="Open Sans"/>
              <a:sym typeface="Open Sans"/>
            </a:endParaRPr>
          </a:p>
          <a:p>
            <a:pPr marL="228600" lvl="0" indent="-234950" algn="l" rtl="0">
              <a:lnSpc>
                <a:spcPct val="100000"/>
              </a:lnSpc>
              <a:spcBef>
                <a:spcPts val="600"/>
              </a:spcBef>
              <a:spcAft>
                <a:spcPts val="0"/>
              </a:spcAft>
              <a:buClr>
                <a:srgbClr val="323F4F"/>
              </a:buClr>
              <a:buSzPts val="1900"/>
              <a:buFont typeface="Open Sans"/>
              <a:buChar char="•"/>
            </a:pPr>
            <a:r>
              <a:rPr lang="en" sz="1900" dirty="0">
                <a:solidFill>
                  <a:schemeClr val="tx1"/>
                </a:solidFill>
                <a:latin typeface="Open Sans"/>
                <a:ea typeface="Open Sans"/>
                <a:cs typeface="Open Sans"/>
                <a:sym typeface="Open Sans"/>
              </a:rPr>
              <a:t>The goal of late-exit transitional bilingual education is for program participants to utilize their home language as a resource while acquiring full proficiency in English.</a:t>
            </a:r>
          </a:p>
          <a:p>
            <a:pPr lvl="0" algn="l" rtl="0">
              <a:lnSpc>
                <a:spcPct val="100000"/>
              </a:lnSpc>
              <a:spcBef>
                <a:spcPts val="600"/>
              </a:spcBef>
              <a:spcAft>
                <a:spcPts val="0"/>
              </a:spcAft>
              <a:buClr>
                <a:srgbClr val="323F4F"/>
              </a:buClr>
              <a:buSzPts val="1900"/>
            </a:pPr>
            <a:endParaRPr sz="1900" dirty="0">
              <a:solidFill>
                <a:schemeClr val="tx1"/>
              </a:solidFill>
              <a:latin typeface="Open Sans"/>
              <a:ea typeface="Open Sans"/>
              <a:cs typeface="Open Sans"/>
              <a:sym typeface="Open Sans"/>
            </a:endParaRPr>
          </a:p>
          <a:p>
            <a:pPr marL="0" lvl="0" indent="0" algn="l" rtl="0">
              <a:lnSpc>
                <a:spcPct val="100000"/>
              </a:lnSpc>
              <a:spcBef>
                <a:spcPts val="600"/>
              </a:spcBef>
              <a:spcAft>
                <a:spcPts val="0"/>
              </a:spcAft>
              <a:buNone/>
            </a:pPr>
            <a:r>
              <a:rPr lang="en" sz="1900" b="1" dirty="0">
                <a:solidFill>
                  <a:schemeClr val="tx1"/>
                </a:solidFill>
                <a:latin typeface="Open Sans"/>
                <a:ea typeface="Open Sans"/>
                <a:cs typeface="Open Sans"/>
                <a:sym typeface="Open Sans"/>
              </a:rPr>
              <a:t>Instructional Approach</a:t>
            </a:r>
            <a:endParaRPr sz="1900" dirty="0">
              <a:solidFill>
                <a:schemeClr val="tx1"/>
              </a:solidFill>
              <a:latin typeface="Open Sans"/>
              <a:ea typeface="Open Sans"/>
              <a:cs typeface="Open Sans"/>
              <a:sym typeface="Open Sans"/>
            </a:endParaRPr>
          </a:p>
          <a:p>
            <a:pPr marL="228600" lvl="0" indent="-234950" algn="l" rtl="0">
              <a:lnSpc>
                <a:spcPct val="100000"/>
              </a:lnSpc>
              <a:spcBef>
                <a:spcPts val="600"/>
              </a:spcBef>
              <a:spcAft>
                <a:spcPts val="0"/>
              </a:spcAft>
              <a:buClr>
                <a:srgbClr val="323F4F"/>
              </a:buClr>
              <a:buSzPts val="1900"/>
              <a:buFont typeface="Open Sans"/>
              <a:buChar char="•"/>
            </a:pPr>
            <a:r>
              <a:rPr lang="en" sz="1900" dirty="0">
                <a:solidFill>
                  <a:schemeClr val="tx1"/>
                </a:solidFill>
                <a:latin typeface="Open Sans"/>
                <a:ea typeface="Open Sans"/>
                <a:cs typeface="Open Sans"/>
                <a:sym typeface="Open Sans"/>
              </a:rPr>
              <a:t>This model provides instruction in literacy and academic content through the medium of the students’ home language, along with instruction in English that targets second language development through academic content. </a:t>
            </a:r>
            <a:endParaRPr sz="1900" b="1" dirty="0">
              <a:solidFill>
                <a:schemeClr val="tx1"/>
              </a:solidFill>
              <a:latin typeface="Open Sans"/>
              <a:ea typeface="Open Sans"/>
              <a:cs typeface="Open Sans"/>
              <a:sym typeface="Open Sans"/>
            </a:endParaRPr>
          </a:p>
        </p:txBody>
      </p:sp>
      <p:pic>
        <p:nvPicPr>
          <p:cNvPr id="266" name="Google Shape;266;p29"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267" name="Google Shape;267;p29"/>
          <p:cNvSpPr txBox="1"/>
          <p:nvPr/>
        </p:nvSpPr>
        <p:spPr>
          <a:xfrm>
            <a:off x="0" y="485312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rgbClr val="FFFFFF"/>
                </a:solidFill>
                <a:latin typeface="Open Sans"/>
                <a:ea typeface="Open Sans"/>
                <a:cs typeface="Open Sans"/>
                <a:sym typeface="Open Sans"/>
              </a:rPr>
              <a:t>Copyright © 2025. Texas Education Agency.</a:t>
            </a:r>
            <a:endParaRPr sz="600">
              <a:solidFill>
                <a:srgbClr val="FFFFFF"/>
              </a:solidFill>
              <a:latin typeface="Open Sans"/>
              <a:ea typeface="Open Sans"/>
              <a:cs typeface="Open Sans"/>
              <a:sym typeface="Open Sans"/>
            </a:endParaRPr>
          </a:p>
        </p:txBody>
      </p:sp>
      <p:sp>
        <p:nvSpPr>
          <p:cNvPr id="268" name="Google Shape;268;p29"/>
          <p:cNvSpPr txBox="1">
            <a:spLocks noGrp="1"/>
          </p:cNvSpPr>
          <p:nvPr>
            <p:ph type="sldNum" idx="12"/>
          </p:nvPr>
        </p:nvSpPr>
        <p:spPr>
          <a:xfrm>
            <a:off x="8488183" y="4806961"/>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17</a:t>
            </a:fld>
            <a:endParaRPr sz="900">
              <a:solidFill>
                <a:schemeClr val="lt1"/>
              </a:solidFill>
              <a:latin typeface="Open Sans"/>
              <a:ea typeface="Open Sans"/>
              <a:cs typeface="Open Sans"/>
              <a:sym typeface="Open San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graphicFrame>
        <p:nvGraphicFramePr>
          <p:cNvPr id="273" name="Google Shape;273;p30"/>
          <p:cNvGraphicFramePr/>
          <p:nvPr>
            <p:extLst>
              <p:ext uri="{D42A27DB-BD31-4B8C-83A1-F6EECF244321}">
                <p14:modId xmlns:p14="http://schemas.microsoft.com/office/powerpoint/2010/main" val="214228270"/>
              </p:ext>
            </p:extLst>
          </p:nvPr>
        </p:nvGraphicFramePr>
        <p:xfrm>
          <a:off x="323134" y="1038312"/>
          <a:ext cx="8584716" cy="3573049"/>
        </p:xfrm>
        <a:graphic>
          <a:graphicData uri="http://schemas.openxmlformats.org/drawingml/2006/table">
            <a:tbl>
              <a:tblPr firstRow="1" bandRow="1">
                <a:noFill/>
                <a:tableStyleId>{D5C77AF6-D1BF-4510-B1D3-931973689E58}</a:tableStyleId>
              </a:tblPr>
              <a:tblGrid>
                <a:gridCol w="2138183">
                  <a:extLst>
                    <a:ext uri="{9D8B030D-6E8A-4147-A177-3AD203B41FA5}">
                      <a16:colId xmlns:a16="http://schemas.microsoft.com/office/drawing/2014/main" val="20000"/>
                    </a:ext>
                  </a:extLst>
                </a:gridCol>
                <a:gridCol w="2860078">
                  <a:extLst>
                    <a:ext uri="{9D8B030D-6E8A-4147-A177-3AD203B41FA5}">
                      <a16:colId xmlns:a16="http://schemas.microsoft.com/office/drawing/2014/main" val="20001"/>
                    </a:ext>
                  </a:extLst>
                </a:gridCol>
                <a:gridCol w="3586455">
                  <a:extLst>
                    <a:ext uri="{9D8B030D-6E8A-4147-A177-3AD203B41FA5}">
                      <a16:colId xmlns:a16="http://schemas.microsoft.com/office/drawing/2014/main" val="20002"/>
                    </a:ext>
                  </a:extLst>
                </a:gridCol>
              </a:tblGrid>
              <a:tr h="284575">
                <a:tc>
                  <a:txBody>
                    <a:bodyPr/>
                    <a:lstStyle/>
                    <a:p>
                      <a:pPr marL="0" marR="0" lvl="0" indent="0" algn="ctr" rtl="0">
                        <a:lnSpc>
                          <a:spcPct val="100000"/>
                        </a:lnSpc>
                        <a:spcBef>
                          <a:spcPts val="0"/>
                        </a:spcBef>
                        <a:spcAft>
                          <a:spcPts val="0"/>
                        </a:spcAft>
                        <a:buClr>
                          <a:srgbClr val="000000"/>
                        </a:buClr>
                        <a:buSzPts val="1600"/>
                        <a:buFont typeface="Arial"/>
                        <a:buNone/>
                      </a:pPr>
                      <a:r>
                        <a:rPr lang="en" sz="1500" u="none" strike="noStrike" cap="none">
                          <a:solidFill>
                            <a:srgbClr val="FFFFFF"/>
                          </a:solidFill>
                          <a:latin typeface="Arial"/>
                          <a:ea typeface="Arial"/>
                          <a:cs typeface="Arial"/>
                          <a:sym typeface="Arial"/>
                        </a:rPr>
                        <a:t>Program Model</a:t>
                      </a:r>
                      <a:endParaRPr sz="1300" u="none" strike="noStrike" cap="none"/>
                    </a:p>
                  </a:txBody>
                  <a:tcPr marL="68575" marR="68575" marT="34300" marB="343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323F4F"/>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en" sz="1500" u="none" strike="noStrike" cap="none">
                          <a:solidFill>
                            <a:srgbClr val="FFFFFF"/>
                          </a:solidFill>
                          <a:latin typeface="Arial"/>
                          <a:ea typeface="Arial"/>
                          <a:cs typeface="Arial"/>
                          <a:sym typeface="Arial"/>
                        </a:rPr>
                        <a:t>Goal</a:t>
                      </a:r>
                      <a:endParaRPr sz="1300" u="none" strike="noStrike" cap="none"/>
                    </a:p>
                  </a:txBody>
                  <a:tcPr marL="68575" marR="68575" marT="34300" marB="343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323F4F"/>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en" sz="1500" u="none" strike="noStrike" cap="none">
                          <a:solidFill>
                            <a:srgbClr val="FFFFFF"/>
                          </a:solidFill>
                          <a:latin typeface="Arial"/>
                          <a:ea typeface="Arial"/>
                          <a:cs typeface="Arial"/>
                          <a:sym typeface="Arial"/>
                        </a:rPr>
                        <a:t>Instruction</a:t>
                      </a:r>
                      <a:endParaRPr sz="1300" u="none" strike="noStrike" cap="none"/>
                    </a:p>
                  </a:txBody>
                  <a:tcPr marL="68575" marR="68575" marT="34300" marB="343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323F4F"/>
                    </a:solidFill>
                  </a:tcPr>
                </a:tc>
                <a:extLst>
                  <a:ext uri="{0D108BD9-81ED-4DB2-BD59-A6C34878D82A}">
                    <a16:rowId xmlns:a16="http://schemas.microsoft.com/office/drawing/2014/main" val="10000"/>
                  </a:ext>
                </a:extLst>
              </a:tr>
              <a:tr h="885174">
                <a:tc>
                  <a:txBody>
                    <a:bodyPr/>
                    <a:lstStyle/>
                    <a:p>
                      <a:pPr marL="0" lvl="0" indent="0" algn="l" rtl="0">
                        <a:spcBef>
                          <a:spcPts val="0"/>
                        </a:spcBef>
                        <a:spcAft>
                          <a:spcPts val="0"/>
                        </a:spcAft>
                        <a:buClr>
                          <a:schemeClr val="dk1"/>
                        </a:buClr>
                        <a:buSzPts val="1500"/>
                        <a:buFont typeface="Arial"/>
                        <a:buNone/>
                      </a:pPr>
                      <a:r>
                        <a:rPr lang="en" sz="1300" dirty="0">
                          <a:solidFill>
                            <a:schemeClr val="dk1"/>
                          </a:solidFill>
                          <a:latin typeface="Arial"/>
                          <a:ea typeface="Arial"/>
                          <a:cs typeface="Arial"/>
                          <a:sym typeface="Arial"/>
                        </a:rPr>
                        <a:t>Dual Language Immersion One-Way</a:t>
                      </a:r>
                      <a:endParaRPr sz="1200" u="none" strike="noStrike" cap="none" dirty="0">
                        <a:solidFill>
                          <a:schemeClr val="dk1"/>
                        </a:solidFill>
                        <a:latin typeface="Arial"/>
                        <a:ea typeface="Arial"/>
                        <a:cs typeface="Arial"/>
                        <a:sym typeface="Arial"/>
                      </a:endParaRPr>
                    </a:p>
                  </a:txBody>
                  <a:tcPr marL="68575" marR="68575"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BED6EE"/>
                    </a:solidFill>
                  </a:tcPr>
                </a:tc>
                <a:tc rowSpan="2">
                  <a:txBody>
                    <a:bodyPr/>
                    <a:lstStyle/>
                    <a:p>
                      <a:pPr marL="112712" lvl="0" indent="-100012" algn="l" rtl="0">
                        <a:spcBef>
                          <a:spcPts val="0"/>
                        </a:spcBef>
                        <a:spcAft>
                          <a:spcPts val="0"/>
                        </a:spcAft>
                        <a:buClr>
                          <a:schemeClr val="dk1"/>
                        </a:buClr>
                        <a:buSzPts val="1300"/>
                        <a:buChar char="•"/>
                      </a:pPr>
                      <a:r>
                        <a:rPr lang="en" sz="1300">
                          <a:solidFill>
                            <a:schemeClr val="dk1"/>
                          </a:solidFill>
                          <a:latin typeface="Arial"/>
                          <a:ea typeface="Arial"/>
                          <a:cs typeface="Arial"/>
                          <a:sym typeface="Arial"/>
                        </a:rPr>
                        <a:t>Full proficiency in home language is attained</a:t>
                      </a:r>
                      <a:endParaRPr sz="1300">
                        <a:solidFill>
                          <a:schemeClr val="dk1"/>
                        </a:solidFill>
                        <a:latin typeface="Arial"/>
                        <a:ea typeface="Arial"/>
                        <a:cs typeface="Arial"/>
                        <a:sym typeface="Arial"/>
                      </a:endParaRPr>
                    </a:p>
                    <a:p>
                      <a:pPr marL="112712" lvl="0" indent="-100012" algn="l" rtl="0">
                        <a:spcBef>
                          <a:spcPts val="0"/>
                        </a:spcBef>
                        <a:spcAft>
                          <a:spcPts val="0"/>
                        </a:spcAft>
                        <a:buClr>
                          <a:schemeClr val="dk1"/>
                        </a:buClr>
                        <a:buSzPts val="1300"/>
                        <a:buChar char="•"/>
                      </a:pPr>
                      <a:r>
                        <a:rPr lang="en" sz="1300">
                          <a:solidFill>
                            <a:schemeClr val="dk1"/>
                          </a:solidFill>
                          <a:latin typeface="Arial"/>
                          <a:ea typeface="Arial"/>
                          <a:cs typeface="Arial"/>
                          <a:sym typeface="Arial"/>
                        </a:rPr>
                        <a:t>Full proficiency in English is attained to participate equitably in school</a:t>
                      </a:r>
                      <a:endParaRPr sz="1300">
                        <a:solidFill>
                          <a:schemeClr val="dk1"/>
                        </a:solidFill>
                        <a:latin typeface="Arial"/>
                        <a:ea typeface="Arial"/>
                        <a:cs typeface="Arial"/>
                        <a:sym typeface="Arial"/>
                      </a:endParaRPr>
                    </a:p>
                    <a:p>
                      <a:pPr marL="112712" lvl="0" indent="-100012" algn="l" rtl="0">
                        <a:spcBef>
                          <a:spcPts val="0"/>
                        </a:spcBef>
                        <a:spcAft>
                          <a:spcPts val="0"/>
                        </a:spcAft>
                        <a:buClr>
                          <a:schemeClr val="dk1"/>
                        </a:buClr>
                        <a:buSzPts val="1300"/>
                        <a:buChar char="•"/>
                      </a:pPr>
                      <a:r>
                        <a:rPr lang="en" sz="1300">
                          <a:solidFill>
                            <a:schemeClr val="dk1"/>
                          </a:solidFill>
                          <a:latin typeface="Arial"/>
                          <a:ea typeface="Arial"/>
                          <a:cs typeface="Arial"/>
                          <a:sym typeface="Arial"/>
                        </a:rPr>
                        <a:t>Full proficiency includes grade-level literacy skills in both languages</a:t>
                      </a:r>
                      <a:endParaRPr sz="1700">
                        <a:solidFill>
                          <a:schemeClr val="dk1"/>
                        </a:solidFill>
                        <a:latin typeface="Arial"/>
                        <a:ea typeface="Arial"/>
                        <a:cs typeface="Arial"/>
                        <a:sym typeface="Arial"/>
                      </a:endParaRPr>
                    </a:p>
                  </a:txBody>
                  <a:tcPr marL="68575" marR="68575"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BED6EE"/>
                    </a:solidFill>
                  </a:tcPr>
                </a:tc>
                <a:tc rowSpan="2">
                  <a:txBody>
                    <a:bodyPr/>
                    <a:lstStyle/>
                    <a:p>
                      <a:pPr marL="112712" lvl="0" indent="-100012" algn="l" rtl="0">
                        <a:spcBef>
                          <a:spcPts val="1200"/>
                        </a:spcBef>
                        <a:spcAft>
                          <a:spcPts val="0"/>
                        </a:spcAft>
                        <a:buClr>
                          <a:schemeClr val="dk1"/>
                        </a:buClr>
                        <a:buSzPts val="1300"/>
                        <a:buChar char="•"/>
                      </a:pPr>
                      <a:r>
                        <a:rPr lang="en" sz="1300" dirty="0">
                          <a:solidFill>
                            <a:schemeClr val="dk1"/>
                          </a:solidFill>
                          <a:latin typeface="Arial"/>
                          <a:ea typeface="Arial"/>
                          <a:cs typeface="Arial"/>
                          <a:sym typeface="Arial"/>
                        </a:rPr>
                        <a:t>Literacy and academic content in home language and English</a:t>
                      </a:r>
                      <a:endParaRPr sz="1200" dirty="0">
                        <a:solidFill>
                          <a:schemeClr val="dk1"/>
                        </a:solidFill>
                        <a:latin typeface="Arial"/>
                        <a:ea typeface="Arial"/>
                        <a:cs typeface="Arial"/>
                        <a:sym typeface="Arial"/>
                      </a:endParaRPr>
                    </a:p>
                    <a:p>
                      <a:pPr marL="112712" lvl="0" indent="-100012" algn="l" rtl="0">
                        <a:spcBef>
                          <a:spcPts val="600"/>
                        </a:spcBef>
                        <a:spcAft>
                          <a:spcPts val="0"/>
                        </a:spcAft>
                        <a:buClr>
                          <a:schemeClr val="dk1"/>
                        </a:buClr>
                        <a:buSzPts val="1300"/>
                        <a:buChar char="•"/>
                      </a:pPr>
                      <a:r>
                        <a:rPr lang="en" sz="1300" dirty="0">
                          <a:solidFill>
                            <a:schemeClr val="dk1"/>
                          </a:solidFill>
                          <a:latin typeface="Arial"/>
                          <a:ea typeface="Arial"/>
                          <a:cs typeface="Arial"/>
                          <a:sym typeface="Arial"/>
                        </a:rPr>
                        <a:t>Teacher(s) certified in grade level/content area and in bilingual education (or paired with an ESL certified teacher)</a:t>
                      </a:r>
                      <a:endParaRPr sz="1200" dirty="0">
                        <a:solidFill>
                          <a:schemeClr val="dk1"/>
                        </a:solidFill>
                        <a:latin typeface="Arial"/>
                        <a:ea typeface="Arial"/>
                        <a:cs typeface="Arial"/>
                        <a:sym typeface="Arial"/>
                      </a:endParaRPr>
                    </a:p>
                    <a:p>
                      <a:pPr marL="112712" lvl="0" indent="-100012" algn="l" rtl="0">
                        <a:spcBef>
                          <a:spcPts val="600"/>
                        </a:spcBef>
                        <a:spcAft>
                          <a:spcPts val="0"/>
                        </a:spcAft>
                        <a:buClr>
                          <a:schemeClr val="dk1"/>
                        </a:buClr>
                        <a:buSzPts val="1300"/>
                        <a:buChar char="•"/>
                      </a:pPr>
                      <a:r>
                        <a:rPr lang="en" sz="1300" dirty="0">
                          <a:solidFill>
                            <a:schemeClr val="dk1"/>
                          </a:solidFill>
                          <a:latin typeface="Arial"/>
                          <a:ea typeface="Arial"/>
                          <a:cs typeface="Arial"/>
                          <a:sym typeface="Arial"/>
                        </a:rPr>
                        <a:t>At least half of instruction delivered in the students’ home language for the duration of the program	</a:t>
                      </a:r>
                      <a:endParaRPr sz="1700" dirty="0">
                        <a:solidFill>
                          <a:schemeClr val="dk1"/>
                        </a:solidFill>
                        <a:latin typeface="Arial"/>
                        <a:ea typeface="Arial"/>
                        <a:cs typeface="Arial"/>
                        <a:sym typeface="Arial"/>
                      </a:endParaRPr>
                    </a:p>
                  </a:txBody>
                  <a:tcPr marL="68575" marR="68575"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BED6EE"/>
                    </a:solidFill>
                  </a:tcPr>
                </a:tc>
                <a:extLst>
                  <a:ext uri="{0D108BD9-81ED-4DB2-BD59-A6C34878D82A}">
                    <a16:rowId xmlns:a16="http://schemas.microsoft.com/office/drawing/2014/main" val="10001"/>
                  </a:ext>
                </a:extLst>
              </a:tr>
              <a:tr h="935025">
                <a:tc>
                  <a:txBody>
                    <a:bodyPr/>
                    <a:lstStyle/>
                    <a:p>
                      <a:pPr marL="0" lvl="0" indent="0" algn="l" rtl="0">
                        <a:spcBef>
                          <a:spcPts val="0"/>
                        </a:spcBef>
                        <a:spcAft>
                          <a:spcPts val="0"/>
                        </a:spcAft>
                        <a:buClr>
                          <a:schemeClr val="dk1"/>
                        </a:buClr>
                        <a:buSzPts val="1500"/>
                        <a:buFont typeface="Arial"/>
                        <a:buNone/>
                      </a:pPr>
                      <a:r>
                        <a:rPr lang="en" sz="1300" dirty="0">
                          <a:solidFill>
                            <a:schemeClr val="dk1"/>
                          </a:solidFill>
                          <a:latin typeface="Arial"/>
                          <a:ea typeface="Arial"/>
                          <a:cs typeface="Arial"/>
                          <a:sym typeface="Arial"/>
                        </a:rPr>
                        <a:t>Dual Language Immersion Two-Way</a:t>
                      </a:r>
                      <a:endParaRPr sz="1200" u="none" strike="noStrike" cap="none" dirty="0">
                        <a:solidFill>
                          <a:schemeClr val="dk1"/>
                        </a:solidFill>
                        <a:latin typeface="Arial"/>
                        <a:ea typeface="Arial"/>
                        <a:cs typeface="Arial"/>
                        <a:sym typeface="Arial"/>
                      </a:endParaRPr>
                    </a:p>
                  </a:txBody>
                  <a:tcPr marL="68575" marR="68575"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BED6EE"/>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2"/>
                  </a:ext>
                </a:extLst>
              </a:tr>
              <a:tr h="678550">
                <a:tc>
                  <a:txBody>
                    <a:bodyPr/>
                    <a:lstStyle/>
                    <a:p>
                      <a:pPr marL="0" marR="0" lvl="0" indent="0" algn="l" rtl="0">
                        <a:lnSpc>
                          <a:spcPct val="100000"/>
                        </a:lnSpc>
                        <a:spcBef>
                          <a:spcPts val="0"/>
                        </a:spcBef>
                        <a:spcAft>
                          <a:spcPts val="0"/>
                        </a:spcAft>
                        <a:buClr>
                          <a:srgbClr val="000000"/>
                        </a:buClr>
                        <a:buSzPts val="1500"/>
                        <a:buFont typeface="Arial"/>
                        <a:buNone/>
                      </a:pPr>
                      <a:r>
                        <a:rPr lang="en" sz="1300" dirty="0">
                          <a:solidFill>
                            <a:schemeClr val="dk1"/>
                          </a:solidFill>
                          <a:latin typeface="Arial"/>
                          <a:ea typeface="Arial"/>
                          <a:cs typeface="Arial"/>
                          <a:sym typeface="Arial"/>
                        </a:rPr>
                        <a:t>Transitional Bilingual</a:t>
                      </a:r>
                      <a:endParaRPr sz="1300"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500"/>
                        <a:buFont typeface="Arial"/>
                        <a:buNone/>
                      </a:pPr>
                      <a:r>
                        <a:rPr lang="en-US" sz="1300" dirty="0">
                          <a:solidFill>
                            <a:schemeClr val="dk1"/>
                          </a:solidFill>
                          <a:latin typeface="Arial"/>
                          <a:ea typeface="Arial"/>
                          <a:cs typeface="Arial"/>
                          <a:sym typeface="Arial"/>
                        </a:rPr>
                        <a:t>E</a:t>
                      </a:r>
                      <a:r>
                        <a:rPr lang="en" sz="1300" dirty="0">
                          <a:solidFill>
                            <a:schemeClr val="dk1"/>
                          </a:solidFill>
                          <a:latin typeface="Arial"/>
                          <a:ea typeface="Arial"/>
                          <a:cs typeface="Arial"/>
                          <a:sym typeface="Arial"/>
                        </a:rPr>
                        <a:t>arly Exit</a:t>
                      </a:r>
                      <a:endParaRPr sz="1300" dirty="0">
                        <a:solidFill>
                          <a:schemeClr val="dk1"/>
                        </a:solidFill>
                        <a:latin typeface="Arial"/>
                        <a:ea typeface="Arial"/>
                        <a:cs typeface="Arial"/>
                        <a:sym typeface="Arial"/>
                      </a:endParaRPr>
                    </a:p>
                  </a:txBody>
                  <a:tcPr marL="68575" marR="68575"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E1EFD8"/>
                    </a:solidFill>
                  </a:tcPr>
                </a:tc>
                <a:tc rowSpan="2">
                  <a:txBody>
                    <a:bodyPr/>
                    <a:lstStyle/>
                    <a:p>
                      <a:pPr marL="112712" lvl="0" indent="-100012" algn="l" rtl="0">
                        <a:spcBef>
                          <a:spcPts val="0"/>
                        </a:spcBef>
                        <a:spcAft>
                          <a:spcPts val="0"/>
                        </a:spcAft>
                        <a:buClr>
                          <a:schemeClr val="dk1"/>
                        </a:buClr>
                        <a:buSzPts val="1300"/>
                        <a:buChar char="•"/>
                      </a:pPr>
                      <a:r>
                        <a:rPr lang="en" sz="1300">
                          <a:solidFill>
                            <a:schemeClr val="dk1"/>
                          </a:solidFill>
                          <a:latin typeface="Arial"/>
                          <a:ea typeface="Arial"/>
                          <a:cs typeface="Arial"/>
                          <a:sym typeface="Arial"/>
                        </a:rPr>
                        <a:t>Home language used as a resource </a:t>
                      </a:r>
                      <a:endParaRPr sz="1300">
                        <a:solidFill>
                          <a:schemeClr val="dk1"/>
                        </a:solidFill>
                        <a:latin typeface="Arial"/>
                        <a:ea typeface="Arial"/>
                        <a:cs typeface="Arial"/>
                        <a:sym typeface="Arial"/>
                      </a:endParaRPr>
                    </a:p>
                    <a:p>
                      <a:pPr marL="112712" lvl="0" indent="-100012" algn="l" rtl="0">
                        <a:spcBef>
                          <a:spcPts val="600"/>
                        </a:spcBef>
                        <a:spcAft>
                          <a:spcPts val="0"/>
                        </a:spcAft>
                        <a:buClr>
                          <a:schemeClr val="dk1"/>
                        </a:buClr>
                        <a:buSzPts val="1300"/>
                        <a:buChar char="•"/>
                      </a:pPr>
                      <a:r>
                        <a:rPr lang="en" sz="1300">
                          <a:solidFill>
                            <a:schemeClr val="dk1"/>
                          </a:solidFill>
                          <a:latin typeface="Arial"/>
                          <a:ea typeface="Arial"/>
                          <a:cs typeface="Arial"/>
                          <a:sym typeface="Arial"/>
                        </a:rPr>
                        <a:t>Full proficiency in English is acquired to participate equitably in school</a:t>
                      </a:r>
                      <a:endParaRPr sz="1700">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endParaRPr sz="1700">
                        <a:solidFill>
                          <a:schemeClr val="dk1"/>
                        </a:solidFill>
                        <a:latin typeface="Arial"/>
                        <a:ea typeface="Arial"/>
                        <a:cs typeface="Arial"/>
                        <a:sym typeface="Arial"/>
                      </a:endParaRPr>
                    </a:p>
                  </a:txBody>
                  <a:tcPr marL="68575" marR="68575"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E1EFD8"/>
                    </a:solidFill>
                  </a:tcPr>
                </a:tc>
                <a:tc rowSpan="2">
                  <a:txBody>
                    <a:bodyPr/>
                    <a:lstStyle/>
                    <a:p>
                      <a:pPr marL="112712" lvl="0" indent="-100012" algn="l" rtl="0">
                        <a:spcBef>
                          <a:spcPts val="600"/>
                        </a:spcBef>
                        <a:spcAft>
                          <a:spcPts val="0"/>
                        </a:spcAft>
                        <a:buClr>
                          <a:schemeClr val="dk1"/>
                        </a:buClr>
                        <a:buSzPts val="1300"/>
                        <a:buChar char="•"/>
                      </a:pPr>
                      <a:r>
                        <a:rPr lang="en" sz="1300">
                          <a:solidFill>
                            <a:schemeClr val="dk1"/>
                          </a:solidFill>
                          <a:latin typeface="Arial"/>
                          <a:ea typeface="Arial"/>
                          <a:cs typeface="Arial"/>
                          <a:sym typeface="Arial"/>
                        </a:rPr>
                        <a:t>Literacy and academic content in home language and English</a:t>
                      </a:r>
                      <a:endParaRPr sz="1300">
                        <a:solidFill>
                          <a:schemeClr val="dk1"/>
                        </a:solidFill>
                        <a:latin typeface="Arial"/>
                        <a:ea typeface="Arial"/>
                        <a:cs typeface="Arial"/>
                        <a:sym typeface="Arial"/>
                      </a:endParaRPr>
                    </a:p>
                    <a:p>
                      <a:pPr marL="112712" lvl="0" indent="-100012" algn="l" rtl="0">
                        <a:spcBef>
                          <a:spcPts val="600"/>
                        </a:spcBef>
                        <a:spcAft>
                          <a:spcPts val="0"/>
                        </a:spcAft>
                        <a:buClr>
                          <a:schemeClr val="dk1"/>
                        </a:buClr>
                        <a:buSzPts val="1300"/>
                        <a:buChar char="•"/>
                      </a:pPr>
                      <a:r>
                        <a:rPr lang="en" sz="1300">
                          <a:solidFill>
                            <a:schemeClr val="dk1"/>
                          </a:solidFill>
                          <a:latin typeface="Arial"/>
                          <a:ea typeface="Arial"/>
                          <a:cs typeface="Arial"/>
                          <a:sym typeface="Arial"/>
                        </a:rPr>
                        <a:t>Teacher(s) certified in grade level/content area and in bilingual education</a:t>
                      </a:r>
                      <a:endParaRPr sz="1300">
                        <a:solidFill>
                          <a:schemeClr val="dk1"/>
                        </a:solidFill>
                        <a:latin typeface="Arial"/>
                        <a:ea typeface="Arial"/>
                        <a:cs typeface="Arial"/>
                        <a:sym typeface="Arial"/>
                      </a:endParaRPr>
                    </a:p>
                    <a:p>
                      <a:pPr marL="112712" lvl="0" indent="-100012" algn="l" rtl="0">
                        <a:spcBef>
                          <a:spcPts val="600"/>
                        </a:spcBef>
                        <a:spcAft>
                          <a:spcPts val="0"/>
                        </a:spcAft>
                        <a:buClr>
                          <a:schemeClr val="dk1"/>
                        </a:buClr>
                        <a:buSzPts val="1300"/>
                        <a:buChar char="•"/>
                      </a:pPr>
                      <a:r>
                        <a:rPr lang="en" sz="1300">
                          <a:solidFill>
                            <a:schemeClr val="dk1"/>
                          </a:solidFill>
                          <a:latin typeface="Arial"/>
                          <a:ea typeface="Arial"/>
                          <a:cs typeface="Arial"/>
                          <a:sym typeface="Arial"/>
                        </a:rPr>
                        <a:t>Home language instruction decreases as English is acquired</a:t>
                      </a:r>
                      <a:endParaRPr sz="1700">
                        <a:solidFill>
                          <a:schemeClr val="dk1"/>
                        </a:solidFill>
                        <a:latin typeface="Arial"/>
                        <a:ea typeface="Arial"/>
                        <a:cs typeface="Arial"/>
                        <a:sym typeface="Arial"/>
                      </a:endParaRPr>
                    </a:p>
                  </a:txBody>
                  <a:tcPr marL="68575" marR="68575"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E1EFD8"/>
                    </a:solidFill>
                  </a:tcPr>
                </a:tc>
                <a:extLst>
                  <a:ext uri="{0D108BD9-81ED-4DB2-BD59-A6C34878D82A}">
                    <a16:rowId xmlns:a16="http://schemas.microsoft.com/office/drawing/2014/main" val="10003"/>
                  </a:ext>
                </a:extLst>
              </a:tr>
              <a:tr h="777100">
                <a:tc>
                  <a:txBody>
                    <a:bodyPr/>
                    <a:lstStyle/>
                    <a:p>
                      <a:pPr marL="0" marR="0" lvl="0" indent="0" algn="l" rtl="0">
                        <a:lnSpc>
                          <a:spcPct val="100000"/>
                        </a:lnSpc>
                        <a:spcBef>
                          <a:spcPts val="0"/>
                        </a:spcBef>
                        <a:spcAft>
                          <a:spcPts val="0"/>
                        </a:spcAft>
                        <a:buClr>
                          <a:srgbClr val="000000"/>
                        </a:buClr>
                        <a:buSzPts val="1500"/>
                        <a:buFont typeface="Arial"/>
                        <a:buNone/>
                      </a:pPr>
                      <a:r>
                        <a:rPr lang="en" sz="1300" dirty="0">
                          <a:solidFill>
                            <a:schemeClr val="dk1"/>
                          </a:solidFill>
                          <a:latin typeface="Arial"/>
                          <a:ea typeface="Arial"/>
                          <a:cs typeface="Arial"/>
                          <a:sym typeface="Arial"/>
                        </a:rPr>
                        <a:t>Transitional Bilingual </a:t>
                      </a:r>
                      <a:endParaRPr sz="1300"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500"/>
                        <a:buFont typeface="Arial"/>
                        <a:buNone/>
                      </a:pPr>
                      <a:r>
                        <a:rPr lang="en-US" sz="1300" dirty="0">
                          <a:solidFill>
                            <a:schemeClr val="dk1"/>
                          </a:solidFill>
                          <a:latin typeface="Arial"/>
                          <a:ea typeface="Arial"/>
                          <a:cs typeface="Arial"/>
                          <a:sym typeface="Arial"/>
                        </a:rPr>
                        <a:t>L</a:t>
                      </a:r>
                      <a:r>
                        <a:rPr lang="en" sz="1300" dirty="0">
                          <a:solidFill>
                            <a:schemeClr val="dk1"/>
                          </a:solidFill>
                          <a:latin typeface="Arial"/>
                          <a:ea typeface="Arial"/>
                          <a:cs typeface="Arial"/>
                          <a:sym typeface="Arial"/>
                        </a:rPr>
                        <a:t>ate Exit</a:t>
                      </a:r>
                      <a:endParaRPr sz="1300" dirty="0">
                        <a:solidFill>
                          <a:schemeClr val="dk1"/>
                        </a:solidFill>
                        <a:latin typeface="Arial"/>
                        <a:ea typeface="Arial"/>
                        <a:cs typeface="Arial"/>
                        <a:sym typeface="Arial"/>
                      </a:endParaRPr>
                    </a:p>
                  </a:txBody>
                  <a:tcPr marL="68575" marR="68575"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E1EFD8"/>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4"/>
                  </a:ext>
                </a:extLst>
              </a:tr>
            </a:tbl>
          </a:graphicData>
        </a:graphic>
      </p:graphicFrame>
      <p:sp>
        <p:nvSpPr>
          <p:cNvPr id="274" name="Google Shape;274;p30"/>
          <p:cNvSpPr/>
          <p:nvPr/>
        </p:nvSpPr>
        <p:spPr>
          <a:xfrm>
            <a:off x="0" y="0"/>
            <a:ext cx="5885161" cy="792300"/>
          </a:xfrm>
          <a:prstGeom prst="round2DiagRect">
            <a:avLst>
              <a:gd name="adj1" fmla="val 16667"/>
              <a:gd name="adj2" fmla="val 0"/>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75" name="Google Shape;275;p30"/>
          <p:cNvSpPr txBox="1"/>
          <p:nvPr/>
        </p:nvSpPr>
        <p:spPr>
          <a:xfrm>
            <a:off x="0" y="0"/>
            <a:ext cx="5885161" cy="7923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 sz="2300" b="1" dirty="0">
                <a:solidFill>
                  <a:schemeClr val="lt1"/>
                </a:solidFill>
                <a:latin typeface="Open Sans"/>
                <a:ea typeface="Open Sans"/>
                <a:cs typeface="Open Sans"/>
                <a:sym typeface="Open Sans"/>
              </a:rPr>
              <a:t>Summary: State-approved Bilingual </a:t>
            </a:r>
            <a:endParaRPr sz="2300" b="1" dirty="0">
              <a:solidFill>
                <a:schemeClr val="lt1"/>
              </a:solidFill>
              <a:latin typeface="Open Sans"/>
              <a:ea typeface="Open Sans"/>
              <a:cs typeface="Open Sans"/>
              <a:sym typeface="Open Sans"/>
            </a:endParaRPr>
          </a:p>
          <a:p>
            <a:pPr marL="0" lvl="0" indent="0" algn="l" rtl="0">
              <a:spcBef>
                <a:spcPts val="0"/>
              </a:spcBef>
              <a:spcAft>
                <a:spcPts val="0"/>
              </a:spcAft>
              <a:buNone/>
            </a:pPr>
            <a:r>
              <a:rPr lang="en" sz="2300" b="1" dirty="0">
                <a:solidFill>
                  <a:schemeClr val="lt1"/>
                </a:solidFill>
                <a:latin typeface="Open Sans"/>
                <a:ea typeface="Open Sans"/>
                <a:cs typeface="Open Sans"/>
                <a:sym typeface="Open Sans"/>
              </a:rPr>
              <a:t>Program Models</a:t>
            </a:r>
            <a:endParaRPr sz="1200" b="1" dirty="0">
              <a:solidFill>
                <a:schemeClr val="lt1"/>
              </a:solidFill>
              <a:latin typeface="Open Sans"/>
              <a:ea typeface="Open Sans"/>
              <a:cs typeface="Open Sans"/>
              <a:sym typeface="Open Sans"/>
            </a:endParaRPr>
          </a:p>
          <a:p>
            <a:pPr marL="0" lvl="0" indent="0" algn="l" rtl="0">
              <a:lnSpc>
                <a:spcPct val="90000"/>
              </a:lnSpc>
              <a:spcBef>
                <a:spcPts val="0"/>
              </a:spcBef>
              <a:spcAft>
                <a:spcPts val="0"/>
              </a:spcAft>
              <a:buNone/>
            </a:pPr>
            <a:endParaRPr sz="300" b="1" dirty="0">
              <a:solidFill>
                <a:schemeClr val="lt1"/>
              </a:solidFill>
              <a:latin typeface="Open Sans"/>
              <a:ea typeface="Open Sans"/>
              <a:cs typeface="Open Sans"/>
              <a:sym typeface="Open Sans"/>
            </a:endParaRPr>
          </a:p>
        </p:txBody>
      </p:sp>
      <p:sp>
        <p:nvSpPr>
          <p:cNvPr id="276" name="Google Shape;276;p30"/>
          <p:cNvSpPr/>
          <p:nvPr/>
        </p:nvSpPr>
        <p:spPr>
          <a:xfrm>
            <a:off x="-29850" y="4879800"/>
            <a:ext cx="9203700" cy="263700"/>
          </a:xfrm>
          <a:prstGeom prst="rect">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pic>
        <p:nvPicPr>
          <p:cNvPr id="277" name="Google Shape;277;p30" title="LPAC Logo Updated.png"/>
          <p:cNvPicPr preferRelativeResize="0"/>
          <p:nvPr/>
        </p:nvPicPr>
        <p:blipFill>
          <a:blip r:embed="rId3">
            <a:alphaModFix/>
          </a:blip>
          <a:stretch>
            <a:fillRect/>
          </a:stretch>
        </p:blipFill>
        <p:spPr>
          <a:xfrm>
            <a:off x="7043352" y="54148"/>
            <a:ext cx="2062949" cy="586500"/>
          </a:xfrm>
          <a:prstGeom prst="rect">
            <a:avLst/>
          </a:prstGeom>
          <a:noFill/>
          <a:ln>
            <a:noFill/>
          </a:ln>
        </p:spPr>
      </p:pic>
      <p:sp>
        <p:nvSpPr>
          <p:cNvPr id="278" name="Google Shape;278;p30"/>
          <p:cNvSpPr txBox="1"/>
          <p:nvPr/>
        </p:nvSpPr>
        <p:spPr>
          <a:xfrm>
            <a:off x="0" y="485312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rgbClr val="FFFFFF"/>
                </a:solidFill>
                <a:latin typeface="Open Sans"/>
                <a:ea typeface="Open Sans"/>
                <a:cs typeface="Open Sans"/>
                <a:sym typeface="Open Sans"/>
              </a:rPr>
              <a:t>Copyright © 2025. Texas Education Agency.</a:t>
            </a:r>
            <a:endParaRPr sz="600">
              <a:solidFill>
                <a:srgbClr val="FFFFFF"/>
              </a:solidFill>
              <a:latin typeface="Open Sans"/>
              <a:ea typeface="Open Sans"/>
              <a:cs typeface="Open Sans"/>
              <a:sym typeface="Open Sans"/>
            </a:endParaRPr>
          </a:p>
        </p:txBody>
      </p:sp>
      <p:sp>
        <p:nvSpPr>
          <p:cNvPr id="279" name="Google Shape;279;p30"/>
          <p:cNvSpPr txBox="1">
            <a:spLocks noGrp="1"/>
          </p:cNvSpPr>
          <p:nvPr>
            <p:ph type="sldNum" idx="12"/>
          </p:nvPr>
        </p:nvSpPr>
        <p:spPr>
          <a:xfrm>
            <a:off x="8488183" y="4806961"/>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18</a:t>
            </a:fld>
            <a:endParaRPr sz="900">
              <a:solidFill>
                <a:schemeClr val="lt1"/>
              </a:solidFill>
              <a:latin typeface="Open Sans"/>
              <a:ea typeface="Open Sans"/>
              <a:cs typeface="Open Sans"/>
              <a:sym typeface="Open San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83"/>
        <p:cNvGrpSpPr/>
        <p:nvPr/>
      </p:nvGrpSpPr>
      <p:grpSpPr>
        <a:xfrm>
          <a:off x="0" y="0"/>
          <a:ext cx="0" cy="0"/>
          <a:chOff x="0" y="0"/>
          <a:chExt cx="0" cy="0"/>
        </a:xfrm>
      </p:grpSpPr>
      <p:pic>
        <p:nvPicPr>
          <p:cNvPr id="2" name="Google Shape;55;p13">
            <a:extLst>
              <a:ext uri="{FF2B5EF4-FFF2-40B4-BE49-F238E27FC236}">
                <a16:creationId xmlns:a16="http://schemas.microsoft.com/office/drawing/2014/main" id="{3D0B9C8F-F265-0BE3-B938-FDA719C3D5A2}"/>
              </a:ext>
            </a:extLst>
          </p:cNvPr>
          <p:cNvPicPr preferRelativeResize="0"/>
          <p:nvPr/>
        </p:nvPicPr>
        <p:blipFill rotWithShape="1">
          <a:blip r:embed="rId3">
            <a:alphaModFix/>
          </a:blip>
          <a:srcRect l="12535" t="88209" r="31775"/>
          <a:stretch/>
        </p:blipFill>
        <p:spPr>
          <a:xfrm rot="-5400000">
            <a:off x="-2286337" y="2278438"/>
            <a:ext cx="5190850" cy="618176"/>
          </a:xfrm>
          <a:prstGeom prst="rect">
            <a:avLst/>
          </a:prstGeom>
          <a:noFill/>
          <a:ln>
            <a:noFill/>
          </a:ln>
        </p:spPr>
      </p:pic>
      <p:sp>
        <p:nvSpPr>
          <p:cNvPr id="284" name="Google Shape;284;p31"/>
          <p:cNvSpPr/>
          <p:nvPr/>
        </p:nvSpPr>
        <p:spPr>
          <a:xfrm>
            <a:off x="0" y="0"/>
            <a:ext cx="4911300" cy="636600"/>
          </a:xfrm>
          <a:prstGeom prst="round2DiagRect">
            <a:avLst>
              <a:gd name="adj1" fmla="val 16667"/>
              <a:gd name="adj2" fmla="val 0"/>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85" name="Google Shape;285;p31"/>
          <p:cNvSpPr txBox="1"/>
          <p:nvPr/>
        </p:nvSpPr>
        <p:spPr>
          <a:xfrm>
            <a:off x="0" y="0"/>
            <a:ext cx="4911300" cy="6366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ESL Program Definition</a:t>
            </a:r>
            <a:endParaRPr sz="2300" b="1" dirty="0">
              <a:solidFill>
                <a:schemeClr val="lt1"/>
              </a:solidFill>
              <a:latin typeface="Open Sans"/>
              <a:ea typeface="Open Sans"/>
              <a:cs typeface="Open Sans"/>
              <a:sym typeface="Open Sans"/>
            </a:endParaRPr>
          </a:p>
        </p:txBody>
      </p:sp>
      <p:sp>
        <p:nvSpPr>
          <p:cNvPr id="286" name="Google Shape;286;p31"/>
          <p:cNvSpPr/>
          <p:nvPr/>
        </p:nvSpPr>
        <p:spPr>
          <a:xfrm>
            <a:off x="-29850" y="4879800"/>
            <a:ext cx="9203700" cy="263700"/>
          </a:xfrm>
          <a:prstGeom prst="rect">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87" name="Google Shape;287;p31"/>
          <p:cNvSpPr txBox="1"/>
          <p:nvPr/>
        </p:nvSpPr>
        <p:spPr>
          <a:xfrm>
            <a:off x="705167" y="814453"/>
            <a:ext cx="8256757" cy="3684472"/>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rgbClr val="323F4F"/>
              </a:buClr>
              <a:buSzPts val="3200"/>
              <a:buFont typeface="Arial"/>
              <a:buNone/>
            </a:pPr>
            <a:r>
              <a:rPr lang="en" sz="1900" dirty="0">
                <a:solidFill>
                  <a:schemeClr val="dk1"/>
                </a:solidFill>
                <a:latin typeface="Open Sans"/>
                <a:ea typeface="Open Sans"/>
                <a:cs typeface="Open Sans"/>
                <a:sym typeface="Open Sans"/>
              </a:rPr>
              <a:t>An ESL program of instruction established by a school district shall be a program of intensive instruction in English in which ESL teachers trained in recognizing and dealing with language differences TEC, §29.055(a).</a:t>
            </a:r>
            <a:endParaRPr sz="1900" dirty="0">
              <a:solidFill>
                <a:schemeClr val="dk1"/>
              </a:solidFill>
              <a:latin typeface="Open Sans"/>
              <a:ea typeface="Open Sans"/>
              <a:cs typeface="Open Sans"/>
              <a:sym typeface="Open Sans"/>
            </a:endParaRPr>
          </a:p>
          <a:p>
            <a:pPr marL="0" lvl="0" indent="0" algn="l" rtl="0">
              <a:lnSpc>
                <a:spcPct val="100000"/>
              </a:lnSpc>
              <a:spcBef>
                <a:spcPts val="0"/>
              </a:spcBef>
              <a:spcAft>
                <a:spcPts val="0"/>
              </a:spcAft>
              <a:buNone/>
            </a:pPr>
            <a:endParaRPr sz="1900" dirty="0">
              <a:solidFill>
                <a:schemeClr val="dk1"/>
              </a:solidFill>
              <a:latin typeface="Open Sans"/>
              <a:ea typeface="Open Sans"/>
              <a:cs typeface="Open Sans"/>
              <a:sym typeface="Open Sans"/>
            </a:endParaRPr>
          </a:p>
        </p:txBody>
      </p:sp>
      <p:pic>
        <p:nvPicPr>
          <p:cNvPr id="288" name="Google Shape;288;p31"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289" name="Google Shape;289;p31"/>
          <p:cNvSpPr txBox="1"/>
          <p:nvPr/>
        </p:nvSpPr>
        <p:spPr>
          <a:xfrm>
            <a:off x="0" y="485312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rgbClr val="FFFFFF"/>
                </a:solidFill>
                <a:latin typeface="Open Sans"/>
                <a:ea typeface="Open Sans"/>
                <a:cs typeface="Open Sans"/>
                <a:sym typeface="Open Sans"/>
              </a:rPr>
              <a:t>Copyright © 2025. Texas Education Agency.</a:t>
            </a:r>
            <a:endParaRPr sz="600">
              <a:solidFill>
                <a:srgbClr val="FFFFFF"/>
              </a:solidFill>
              <a:latin typeface="Open Sans"/>
              <a:ea typeface="Open Sans"/>
              <a:cs typeface="Open Sans"/>
              <a:sym typeface="Open Sans"/>
            </a:endParaRPr>
          </a:p>
        </p:txBody>
      </p:sp>
      <p:sp>
        <p:nvSpPr>
          <p:cNvPr id="290" name="Google Shape;290;p31"/>
          <p:cNvSpPr txBox="1">
            <a:spLocks noGrp="1"/>
          </p:cNvSpPr>
          <p:nvPr>
            <p:ph type="sldNum" idx="12"/>
          </p:nvPr>
        </p:nvSpPr>
        <p:spPr>
          <a:xfrm>
            <a:off x="8488183" y="4806961"/>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19</a:t>
            </a:fld>
            <a:endParaRPr sz="900">
              <a:solidFill>
                <a:schemeClr val="lt1"/>
              </a:solidFill>
              <a:latin typeface="Open Sans"/>
              <a:ea typeface="Open Sans"/>
              <a:cs typeface="Open Sans"/>
              <a:sym typeface="Open San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pic>
        <p:nvPicPr>
          <p:cNvPr id="65" name="Google Shape;65;p14"/>
          <p:cNvPicPr preferRelativeResize="0"/>
          <p:nvPr/>
        </p:nvPicPr>
        <p:blipFill rotWithShape="1">
          <a:blip r:embed="rId3">
            <a:alphaModFix/>
          </a:blip>
          <a:srcRect l="11801" t="87858" r="33153"/>
          <a:stretch/>
        </p:blipFill>
        <p:spPr>
          <a:xfrm rot="5400000">
            <a:off x="-2247250" y="2259649"/>
            <a:ext cx="5131099" cy="636601"/>
          </a:xfrm>
          <a:prstGeom prst="rect">
            <a:avLst/>
          </a:prstGeom>
          <a:noFill/>
          <a:ln>
            <a:noFill/>
          </a:ln>
        </p:spPr>
      </p:pic>
      <p:sp>
        <p:nvSpPr>
          <p:cNvPr id="66" name="Google Shape;66;p14"/>
          <p:cNvSpPr/>
          <p:nvPr/>
        </p:nvSpPr>
        <p:spPr>
          <a:xfrm>
            <a:off x="0" y="0"/>
            <a:ext cx="4911300" cy="636600"/>
          </a:xfrm>
          <a:prstGeom prst="round2DiagRect">
            <a:avLst>
              <a:gd name="adj1" fmla="val 16667"/>
              <a:gd name="adj2" fmla="val 0"/>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67" name="Google Shape;67;p14"/>
          <p:cNvSpPr/>
          <p:nvPr/>
        </p:nvSpPr>
        <p:spPr>
          <a:xfrm>
            <a:off x="0" y="4546350"/>
            <a:ext cx="9144000" cy="636600"/>
          </a:xfrm>
          <a:prstGeom prst="rect">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pic>
        <p:nvPicPr>
          <p:cNvPr id="68" name="Google Shape;68;p14"/>
          <p:cNvPicPr preferRelativeResize="0"/>
          <p:nvPr/>
        </p:nvPicPr>
        <p:blipFill>
          <a:blip r:embed="rId4">
            <a:alphaModFix/>
          </a:blip>
          <a:stretch>
            <a:fillRect/>
          </a:stretch>
        </p:blipFill>
        <p:spPr>
          <a:xfrm>
            <a:off x="7836975" y="4577361"/>
            <a:ext cx="1149124" cy="574575"/>
          </a:xfrm>
          <a:prstGeom prst="rect">
            <a:avLst/>
          </a:prstGeom>
          <a:noFill/>
          <a:ln>
            <a:noFill/>
          </a:ln>
        </p:spPr>
      </p:pic>
      <p:sp>
        <p:nvSpPr>
          <p:cNvPr id="69" name="Google Shape;69;p14"/>
          <p:cNvSpPr txBox="1"/>
          <p:nvPr/>
        </p:nvSpPr>
        <p:spPr>
          <a:xfrm>
            <a:off x="702199" y="814453"/>
            <a:ext cx="8283900" cy="4296222"/>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 sz="1900" dirty="0">
                <a:solidFill>
                  <a:schemeClr val="dk1"/>
                </a:solidFill>
                <a:latin typeface="Open Sans"/>
                <a:ea typeface="Open Sans"/>
                <a:cs typeface="Open Sans"/>
                <a:sym typeface="Open Sans"/>
              </a:rPr>
              <a:t>Copyright © 2025. Texas Education Agency.</a:t>
            </a:r>
            <a:endParaRPr sz="1900" dirty="0">
              <a:solidFill>
                <a:schemeClr val="dk1"/>
              </a:solidFill>
              <a:latin typeface="Open Sans"/>
              <a:ea typeface="Open Sans"/>
              <a:cs typeface="Open Sans"/>
              <a:sym typeface="Open Sans"/>
            </a:endParaRPr>
          </a:p>
          <a:p>
            <a:pPr marL="0" lvl="0" indent="0" algn="l" rtl="0">
              <a:spcBef>
                <a:spcPts val="600"/>
              </a:spcBef>
              <a:spcAft>
                <a:spcPts val="0"/>
              </a:spcAft>
              <a:buNone/>
            </a:pPr>
            <a:r>
              <a:rPr lang="en" sz="1900" dirty="0">
                <a:solidFill>
                  <a:schemeClr val="dk1"/>
                </a:solidFill>
                <a:latin typeface="Open Sans"/>
                <a:ea typeface="Open Sans"/>
                <a:cs typeface="Open Sans"/>
                <a:sym typeface="Open Sans"/>
              </a:rPr>
              <a:t>All Rights Reserved.</a:t>
            </a:r>
            <a:endParaRPr sz="1900" dirty="0">
              <a:solidFill>
                <a:schemeClr val="dk1"/>
              </a:solidFill>
              <a:latin typeface="Open Sans"/>
              <a:ea typeface="Open Sans"/>
              <a:cs typeface="Open Sans"/>
              <a:sym typeface="Open Sans"/>
            </a:endParaRPr>
          </a:p>
          <a:p>
            <a:pPr marL="0" lvl="0" indent="0" algn="l" rtl="0">
              <a:spcBef>
                <a:spcPts val="600"/>
              </a:spcBef>
              <a:spcAft>
                <a:spcPts val="0"/>
              </a:spcAft>
              <a:buNone/>
            </a:pPr>
            <a:r>
              <a:rPr lang="en" sz="1900" dirty="0">
                <a:solidFill>
                  <a:schemeClr val="dk1"/>
                </a:solidFill>
                <a:latin typeface="Open Sans"/>
                <a:ea typeface="Open Sans"/>
                <a:cs typeface="Open Sans"/>
                <a:sym typeface="Open Sans"/>
              </a:rPr>
              <a:t>Notwithstanding the foregoing, the right to reproduce the copyrighted work is granted to Texas public school districts, Texas charter schools, and Texas education service centers for non-profit educational use within the state of Texas, and to residents of the state of Texas for their own personal, non-profit educational use, and provided further that no charge is made for such reproduced materials other than to cover the out-of-pocket cost of reproduction and distribution. No other rights, express or implied, are granted hereby.</a:t>
            </a:r>
            <a:endParaRPr sz="1900" dirty="0">
              <a:solidFill>
                <a:schemeClr val="dk1"/>
              </a:solidFill>
              <a:latin typeface="Open Sans"/>
              <a:ea typeface="Open Sans"/>
              <a:cs typeface="Open Sans"/>
              <a:sym typeface="Open Sans"/>
            </a:endParaRPr>
          </a:p>
          <a:p>
            <a:pPr marL="0" lvl="0" indent="0" algn="l" rtl="0">
              <a:spcBef>
                <a:spcPts val="600"/>
              </a:spcBef>
              <a:spcAft>
                <a:spcPts val="0"/>
              </a:spcAft>
              <a:buNone/>
            </a:pPr>
            <a:r>
              <a:rPr lang="en" sz="1900" dirty="0">
                <a:solidFill>
                  <a:schemeClr val="dk1"/>
                </a:solidFill>
                <a:latin typeface="Open Sans"/>
                <a:ea typeface="Open Sans"/>
                <a:cs typeface="Open Sans"/>
                <a:sym typeface="Open Sans"/>
              </a:rPr>
              <a:t>For more information, please contact: </a:t>
            </a:r>
            <a:r>
              <a:rPr lang="en" sz="1900" u="sng" dirty="0">
                <a:solidFill>
                  <a:srgbClr val="3A66B1"/>
                </a:solidFill>
                <a:latin typeface="Open Sans"/>
                <a:ea typeface="Open Sans"/>
                <a:cs typeface="Open Sans"/>
                <a:sym typeface="Open Sans"/>
                <a:hlinkClick r:id="rId5">
                  <a:extLst>
                    <a:ext uri="{A12FA001-AC4F-418D-AE19-62706E023703}">
                      <ahyp:hlinkClr xmlns:ahyp="http://schemas.microsoft.com/office/drawing/2018/hyperlinkcolor" val="tx"/>
                    </a:ext>
                  </a:extLst>
                </a:hlinkClick>
              </a:rPr>
              <a:t>copyrights@tea.texas.gov</a:t>
            </a:r>
            <a:r>
              <a:rPr lang="en" sz="1900" dirty="0">
                <a:solidFill>
                  <a:srgbClr val="3A66B1"/>
                </a:solidFill>
                <a:latin typeface="Open Sans"/>
                <a:ea typeface="Open Sans"/>
                <a:cs typeface="Open Sans"/>
                <a:sym typeface="Open Sans"/>
              </a:rPr>
              <a:t> </a:t>
            </a:r>
            <a:endParaRPr sz="1900" dirty="0">
              <a:solidFill>
                <a:srgbClr val="3A66B1"/>
              </a:solidFill>
              <a:latin typeface="Open Sans"/>
              <a:ea typeface="Open Sans"/>
              <a:cs typeface="Open Sans"/>
              <a:sym typeface="Open Sans"/>
            </a:endParaRPr>
          </a:p>
          <a:p>
            <a:pPr marL="0" lvl="0" indent="0" algn="l" rtl="0">
              <a:lnSpc>
                <a:spcPct val="90000"/>
              </a:lnSpc>
              <a:spcBef>
                <a:spcPts val="1000"/>
              </a:spcBef>
              <a:spcAft>
                <a:spcPts val="0"/>
              </a:spcAft>
              <a:buNone/>
            </a:pPr>
            <a:endParaRPr sz="1900" dirty="0">
              <a:solidFill>
                <a:schemeClr val="dk1"/>
              </a:solidFill>
              <a:latin typeface="Open Sans"/>
              <a:ea typeface="Open Sans"/>
              <a:cs typeface="Open Sans"/>
              <a:sym typeface="Open Sans"/>
            </a:endParaRPr>
          </a:p>
        </p:txBody>
      </p:sp>
      <p:sp>
        <p:nvSpPr>
          <p:cNvPr id="70" name="Google Shape;70;p14"/>
          <p:cNvSpPr txBox="1"/>
          <p:nvPr/>
        </p:nvSpPr>
        <p:spPr>
          <a:xfrm>
            <a:off x="65600" y="4737588"/>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rgbClr val="FFFFFF"/>
                </a:solidFill>
                <a:latin typeface="Open Sans"/>
                <a:ea typeface="Open Sans"/>
                <a:cs typeface="Open Sans"/>
                <a:sym typeface="Open Sans"/>
              </a:rPr>
              <a:t>Copyright © 2025. Texas Education Agency.</a:t>
            </a:r>
            <a:endParaRPr sz="600">
              <a:solidFill>
                <a:srgbClr val="FFFFFF"/>
              </a:solidFill>
              <a:latin typeface="Open Sans"/>
              <a:ea typeface="Open Sans"/>
              <a:cs typeface="Open Sans"/>
              <a:sym typeface="Open Sans"/>
            </a:endParaRPr>
          </a:p>
        </p:txBody>
      </p:sp>
      <p:pic>
        <p:nvPicPr>
          <p:cNvPr id="71" name="Google Shape;71;p14" title="LPAC Logo Updated.png"/>
          <p:cNvPicPr preferRelativeResize="0"/>
          <p:nvPr/>
        </p:nvPicPr>
        <p:blipFill>
          <a:blip r:embed="rId6">
            <a:alphaModFix/>
          </a:blip>
          <a:stretch>
            <a:fillRect/>
          </a:stretch>
        </p:blipFill>
        <p:spPr>
          <a:xfrm>
            <a:off x="7043352" y="54148"/>
            <a:ext cx="2062949" cy="586500"/>
          </a:xfrm>
          <a:prstGeom prst="rect">
            <a:avLst/>
          </a:prstGeom>
          <a:noFill/>
          <a:ln>
            <a:noFill/>
          </a:ln>
        </p:spPr>
      </p:pic>
      <p:sp>
        <p:nvSpPr>
          <p:cNvPr id="72" name="Google Shape;72;p14"/>
          <p:cNvSpPr txBox="1"/>
          <p:nvPr/>
        </p:nvSpPr>
        <p:spPr>
          <a:xfrm>
            <a:off x="0" y="0"/>
            <a:ext cx="4351994" cy="6366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None/>
            </a:pPr>
            <a:r>
              <a:rPr lang="en" sz="2300" b="1" dirty="0">
                <a:solidFill>
                  <a:srgbClr val="FFFFFF"/>
                </a:solidFill>
                <a:latin typeface="Open Sans"/>
                <a:ea typeface="Open Sans"/>
                <a:cs typeface="Open Sans"/>
                <a:sym typeface="Open Sans"/>
              </a:rPr>
              <a:t>Copyright © Notice</a:t>
            </a:r>
            <a:endParaRPr sz="2300" b="1" dirty="0">
              <a:solidFill>
                <a:srgbClr val="FFFFFF"/>
              </a:solidFill>
              <a:latin typeface="Open Sans"/>
              <a:ea typeface="Open Sans"/>
              <a:cs typeface="Open Sans"/>
              <a:sym typeface="Open San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pic>
        <p:nvPicPr>
          <p:cNvPr id="2" name="Google Shape;55;p13">
            <a:extLst>
              <a:ext uri="{FF2B5EF4-FFF2-40B4-BE49-F238E27FC236}">
                <a16:creationId xmlns:a16="http://schemas.microsoft.com/office/drawing/2014/main" id="{B8CB4BE3-F7BD-B714-9ADA-7689B00BFE54}"/>
              </a:ext>
            </a:extLst>
          </p:cNvPr>
          <p:cNvPicPr preferRelativeResize="0"/>
          <p:nvPr/>
        </p:nvPicPr>
        <p:blipFill rotWithShape="1">
          <a:blip r:embed="rId3">
            <a:alphaModFix/>
          </a:blip>
          <a:srcRect l="12535" t="88209" r="31775"/>
          <a:stretch/>
        </p:blipFill>
        <p:spPr>
          <a:xfrm rot="-5400000">
            <a:off x="-2286337" y="2278438"/>
            <a:ext cx="5190850" cy="618176"/>
          </a:xfrm>
          <a:prstGeom prst="rect">
            <a:avLst/>
          </a:prstGeom>
          <a:noFill/>
          <a:ln>
            <a:noFill/>
          </a:ln>
        </p:spPr>
      </p:pic>
      <p:sp>
        <p:nvSpPr>
          <p:cNvPr id="295" name="Google Shape;295;p32"/>
          <p:cNvSpPr/>
          <p:nvPr/>
        </p:nvSpPr>
        <p:spPr>
          <a:xfrm>
            <a:off x="0" y="0"/>
            <a:ext cx="4911300" cy="636600"/>
          </a:xfrm>
          <a:prstGeom prst="round2DiagRect">
            <a:avLst>
              <a:gd name="adj1" fmla="val 16667"/>
              <a:gd name="adj2" fmla="val 0"/>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96" name="Google Shape;296;p32"/>
          <p:cNvSpPr txBox="1"/>
          <p:nvPr/>
        </p:nvSpPr>
        <p:spPr>
          <a:xfrm>
            <a:off x="150" y="4075"/>
            <a:ext cx="4413721" cy="6366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None/>
            </a:pPr>
            <a:r>
              <a:rPr lang="en" sz="2300" b="1">
                <a:solidFill>
                  <a:schemeClr val="lt1"/>
                </a:solidFill>
                <a:latin typeface="Open Sans"/>
                <a:ea typeface="Open Sans"/>
                <a:cs typeface="Open Sans"/>
                <a:sym typeface="Open Sans"/>
              </a:rPr>
              <a:t>ESL Program Models</a:t>
            </a:r>
            <a:endParaRPr sz="2300" b="1">
              <a:solidFill>
                <a:schemeClr val="lt1"/>
              </a:solidFill>
              <a:latin typeface="Open Sans"/>
              <a:ea typeface="Open Sans"/>
              <a:cs typeface="Open Sans"/>
              <a:sym typeface="Open Sans"/>
            </a:endParaRPr>
          </a:p>
        </p:txBody>
      </p:sp>
      <p:sp>
        <p:nvSpPr>
          <p:cNvPr id="297" name="Google Shape;297;p32"/>
          <p:cNvSpPr/>
          <p:nvPr/>
        </p:nvSpPr>
        <p:spPr>
          <a:xfrm>
            <a:off x="-29850" y="4879800"/>
            <a:ext cx="9203700" cy="263700"/>
          </a:xfrm>
          <a:prstGeom prst="rect">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98" name="Google Shape;298;p32"/>
          <p:cNvSpPr txBox="1"/>
          <p:nvPr/>
        </p:nvSpPr>
        <p:spPr>
          <a:xfrm>
            <a:off x="705167" y="814453"/>
            <a:ext cx="8256757" cy="3684472"/>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0"/>
              </a:spcBef>
              <a:spcAft>
                <a:spcPts val="0"/>
              </a:spcAft>
              <a:buClr>
                <a:srgbClr val="323F4F"/>
              </a:buClr>
              <a:buSzPts val="2800"/>
              <a:buFont typeface="Arial"/>
              <a:buNone/>
            </a:pPr>
            <a:r>
              <a:rPr lang="en" sz="1900" dirty="0">
                <a:solidFill>
                  <a:schemeClr val="tx1"/>
                </a:solidFill>
                <a:latin typeface="Open Sans"/>
                <a:ea typeface="Open Sans"/>
                <a:cs typeface="Open Sans"/>
                <a:sym typeface="Open Sans"/>
              </a:rPr>
              <a:t>The ESL program shall be implemented through one of the following program models:</a:t>
            </a:r>
            <a:endParaRPr sz="1900" dirty="0">
              <a:solidFill>
                <a:schemeClr val="tx1"/>
              </a:solidFill>
              <a:latin typeface="Open Sans"/>
              <a:ea typeface="Open Sans"/>
              <a:cs typeface="Open Sans"/>
              <a:sym typeface="Open Sans"/>
            </a:endParaRPr>
          </a:p>
          <a:p>
            <a:pPr marL="574675" lvl="0" indent="-171450" algn="l" rtl="0">
              <a:lnSpc>
                <a:spcPct val="90000"/>
              </a:lnSpc>
              <a:spcBef>
                <a:spcPts val="1200"/>
              </a:spcBef>
              <a:spcAft>
                <a:spcPts val="0"/>
              </a:spcAft>
              <a:buClr>
                <a:schemeClr val="dk1"/>
              </a:buClr>
              <a:buSzPts val="1900"/>
              <a:buFont typeface="Open Sans"/>
              <a:buChar char="•"/>
            </a:pPr>
            <a:r>
              <a:rPr lang="en" sz="1900" dirty="0">
                <a:solidFill>
                  <a:schemeClr val="tx1"/>
                </a:solidFill>
                <a:latin typeface="Open Sans"/>
                <a:ea typeface="Open Sans"/>
                <a:cs typeface="Open Sans"/>
                <a:sym typeface="Open Sans"/>
              </a:rPr>
              <a:t>ESL/content-based </a:t>
            </a:r>
            <a:endParaRPr sz="1900" dirty="0">
              <a:solidFill>
                <a:schemeClr val="tx1"/>
              </a:solidFill>
              <a:latin typeface="Open Sans"/>
              <a:ea typeface="Open Sans"/>
              <a:cs typeface="Open Sans"/>
              <a:sym typeface="Open Sans"/>
            </a:endParaRPr>
          </a:p>
          <a:p>
            <a:pPr marL="574675" lvl="0" indent="-171450" algn="l" rtl="0">
              <a:lnSpc>
                <a:spcPct val="90000"/>
              </a:lnSpc>
              <a:spcBef>
                <a:spcPts val="1200"/>
              </a:spcBef>
              <a:spcAft>
                <a:spcPts val="0"/>
              </a:spcAft>
              <a:buClr>
                <a:schemeClr val="dk1"/>
              </a:buClr>
              <a:buSzPts val="1900"/>
              <a:buFont typeface="Open Sans"/>
              <a:buChar char="•"/>
            </a:pPr>
            <a:r>
              <a:rPr lang="en" sz="1900" dirty="0">
                <a:solidFill>
                  <a:schemeClr val="tx1"/>
                </a:solidFill>
                <a:latin typeface="Open Sans"/>
                <a:ea typeface="Open Sans"/>
                <a:cs typeface="Open Sans"/>
                <a:sym typeface="Open Sans"/>
              </a:rPr>
              <a:t>ESL/pull-out</a:t>
            </a:r>
            <a:endParaRPr sz="1900" dirty="0">
              <a:solidFill>
                <a:schemeClr val="tx1"/>
              </a:solidFill>
              <a:latin typeface="Open Sans"/>
              <a:ea typeface="Open Sans"/>
              <a:cs typeface="Open Sans"/>
              <a:sym typeface="Open Sans"/>
            </a:endParaRPr>
          </a:p>
          <a:p>
            <a:pPr marL="0" lvl="0" indent="0" algn="l" rtl="0">
              <a:spcBef>
                <a:spcPts val="0"/>
              </a:spcBef>
              <a:spcAft>
                <a:spcPts val="0"/>
              </a:spcAft>
              <a:buNone/>
            </a:pPr>
            <a:endParaRPr sz="1900" dirty="0">
              <a:solidFill>
                <a:schemeClr val="tx1"/>
              </a:solidFill>
              <a:latin typeface="Open Sans"/>
              <a:ea typeface="Open Sans"/>
              <a:cs typeface="Open Sans"/>
              <a:sym typeface="Open Sans"/>
            </a:endParaRPr>
          </a:p>
        </p:txBody>
      </p:sp>
      <p:pic>
        <p:nvPicPr>
          <p:cNvPr id="299" name="Google Shape;299;p32"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300" name="Google Shape;300;p32"/>
          <p:cNvSpPr txBox="1"/>
          <p:nvPr/>
        </p:nvSpPr>
        <p:spPr>
          <a:xfrm>
            <a:off x="0" y="485312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rgbClr val="FFFFFF"/>
                </a:solidFill>
                <a:latin typeface="Open Sans"/>
                <a:ea typeface="Open Sans"/>
                <a:cs typeface="Open Sans"/>
                <a:sym typeface="Open Sans"/>
              </a:rPr>
              <a:t>Copyright © 2025. Texas Education Agency.</a:t>
            </a:r>
            <a:endParaRPr sz="600">
              <a:solidFill>
                <a:srgbClr val="FFFFFF"/>
              </a:solidFill>
              <a:latin typeface="Open Sans"/>
              <a:ea typeface="Open Sans"/>
              <a:cs typeface="Open Sans"/>
              <a:sym typeface="Open Sans"/>
            </a:endParaRPr>
          </a:p>
        </p:txBody>
      </p:sp>
      <p:sp>
        <p:nvSpPr>
          <p:cNvPr id="301" name="Google Shape;301;p32"/>
          <p:cNvSpPr txBox="1">
            <a:spLocks noGrp="1"/>
          </p:cNvSpPr>
          <p:nvPr>
            <p:ph type="sldNum" idx="12"/>
          </p:nvPr>
        </p:nvSpPr>
        <p:spPr>
          <a:xfrm>
            <a:off x="8488183" y="4806961"/>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20</a:t>
            </a:fld>
            <a:endParaRPr sz="900">
              <a:solidFill>
                <a:schemeClr val="lt1"/>
              </a:solidFill>
              <a:latin typeface="Open Sans"/>
              <a:ea typeface="Open Sans"/>
              <a:cs typeface="Open Sans"/>
              <a:sym typeface="Open San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05"/>
        <p:cNvGrpSpPr/>
        <p:nvPr/>
      </p:nvGrpSpPr>
      <p:grpSpPr>
        <a:xfrm>
          <a:off x="0" y="0"/>
          <a:ext cx="0" cy="0"/>
          <a:chOff x="0" y="0"/>
          <a:chExt cx="0" cy="0"/>
        </a:xfrm>
      </p:grpSpPr>
      <p:pic>
        <p:nvPicPr>
          <p:cNvPr id="2" name="Google Shape;55;p13">
            <a:extLst>
              <a:ext uri="{FF2B5EF4-FFF2-40B4-BE49-F238E27FC236}">
                <a16:creationId xmlns:a16="http://schemas.microsoft.com/office/drawing/2014/main" id="{4AECE56F-7A17-C71B-89D0-5AECEA689BE0}"/>
              </a:ext>
            </a:extLst>
          </p:cNvPr>
          <p:cNvPicPr preferRelativeResize="0"/>
          <p:nvPr/>
        </p:nvPicPr>
        <p:blipFill rotWithShape="1">
          <a:blip r:embed="rId3">
            <a:alphaModFix/>
          </a:blip>
          <a:srcRect l="12535" t="88209" r="31775"/>
          <a:stretch/>
        </p:blipFill>
        <p:spPr>
          <a:xfrm rot="-5400000">
            <a:off x="-2286337" y="2278438"/>
            <a:ext cx="5190850" cy="618176"/>
          </a:xfrm>
          <a:prstGeom prst="rect">
            <a:avLst/>
          </a:prstGeom>
          <a:noFill/>
          <a:ln>
            <a:noFill/>
          </a:ln>
        </p:spPr>
      </p:pic>
      <p:sp>
        <p:nvSpPr>
          <p:cNvPr id="306" name="Google Shape;306;p33"/>
          <p:cNvSpPr/>
          <p:nvPr/>
        </p:nvSpPr>
        <p:spPr>
          <a:xfrm>
            <a:off x="0" y="0"/>
            <a:ext cx="4911300" cy="636600"/>
          </a:xfrm>
          <a:prstGeom prst="round2DiagRect">
            <a:avLst>
              <a:gd name="adj1" fmla="val 16667"/>
              <a:gd name="adj2" fmla="val 0"/>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07" name="Google Shape;307;p33"/>
          <p:cNvSpPr txBox="1"/>
          <p:nvPr/>
        </p:nvSpPr>
        <p:spPr>
          <a:xfrm>
            <a:off x="0" y="0"/>
            <a:ext cx="4911300" cy="6366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ESL Content-Based</a:t>
            </a:r>
            <a:endParaRPr sz="2300" b="1" dirty="0">
              <a:solidFill>
                <a:schemeClr val="lt1"/>
              </a:solidFill>
              <a:latin typeface="Open Sans"/>
              <a:ea typeface="Open Sans"/>
              <a:cs typeface="Open Sans"/>
              <a:sym typeface="Open Sans"/>
            </a:endParaRPr>
          </a:p>
        </p:txBody>
      </p:sp>
      <p:sp>
        <p:nvSpPr>
          <p:cNvPr id="308" name="Google Shape;308;p33"/>
          <p:cNvSpPr/>
          <p:nvPr/>
        </p:nvSpPr>
        <p:spPr>
          <a:xfrm>
            <a:off x="-29850" y="4879800"/>
            <a:ext cx="9203700" cy="263700"/>
          </a:xfrm>
          <a:prstGeom prst="rect">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09" name="Google Shape;309;p33"/>
          <p:cNvSpPr txBox="1"/>
          <p:nvPr/>
        </p:nvSpPr>
        <p:spPr>
          <a:xfrm>
            <a:off x="705168" y="814453"/>
            <a:ext cx="8353482" cy="3842922"/>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sz="1700" b="1" dirty="0">
                <a:solidFill>
                  <a:schemeClr val="dk1"/>
                </a:solidFill>
                <a:latin typeface="Open Sans"/>
                <a:ea typeface="Open Sans"/>
                <a:cs typeface="Open Sans"/>
                <a:sym typeface="Open Sans"/>
              </a:rPr>
              <a:t>General Description</a:t>
            </a:r>
            <a:endParaRPr sz="1700" dirty="0">
              <a:solidFill>
                <a:schemeClr val="dk1"/>
              </a:solidFill>
              <a:latin typeface="Open Sans"/>
              <a:ea typeface="Open Sans"/>
              <a:cs typeface="Open Sans"/>
              <a:sym typeface="Open Sans"/>
            </a:endParaRPr>
          </a:p>
          <a:p>
            <a:pPr marL="228600" lvl="0" indent="-219075" algn="l" rtl="0">
              <a:lnSpc>
                <a:spcPct val="90000"/>
              </a:lnSpc>
              <a:spcBef>
                <a:spcPts val="600"/>
              </a:spcBef>
              <a:spcAft>
                <a:spcPts val="0"/>
              </a:spcAft>
              <a:buClr>
                <a:schemeClr val="dk1"/>
              </a:buClr>
              <a:buSzPts val="1850"/>
              <a:buFont typeface="Open Sans"/>
              <a:buChar char="•"/>
            </a:pPr>
            <a:r>
              <a:rPr lang="en" sz="1700" dirty="0">
                <a:solidFill>
                  <a:schemeClr val="dk1"/>
                </a:solidFill>
                <a:latin typeface="Open Sans"/>
                <a:ea typeface="Open Sans"/>
                <a:cs typeface="Open Sans"/>
                <a:sym typeface="Open Sans"/>
              </a:rPr>
              <a:t>An ESL/content-based program model is an English acquisition program that serves students identified as emergent bilingual students through English instruction </a:t>
            </a:r>
            <a:endParaRPr sz="1700" dirty="0">
              <a:solidFill>
                <a:schemeClr val="dk1"/>
              </a:solidFill>
              <a:latin typeface="Open Sans"/>
              <a:ea typeface="Open Sans"/>
              <a:cs typeface="Open Sans"/>
              <a:sym typeface="Open Sans"/>
            </a:endParaRPr>
          </a:p>
          <a:p>
            <a:pPr marL="0" lvl="0" indent="0" algn="l" rtl="0">
              <a:lnSpc>
                <a:spcPct val="90000"/>
              </a:lnSpc>
              <a:spcBef>
                <a:spcPts val="600"/>
              </a:spcBef>
              <a:spcAft>
                <a:spcPts val="0"/>
              </a:spcAft>
              <a:buNone/>
            </a:pPr>
            <a:r>
              <a:rPr lang="en" sz="1700" b="1" dirty="0">
                <a:solidFill>
                  <a:schemeClr val="dk1"/>
                </a:solidFill>
                <a:latin typeface="Open Sans"/>
                <a:ea typeface="Open Sans"/>
                <a:cs typeface="Open Sans"/>
                <a:sym typeface="Open Sans"/>
              </a:rPr>
              <a:t>Certifications</a:t>
            </a:r>
            <a:endParaRPr sz="1700" dirty="0">
              <a:solidFill>
                <a:schemeClr val="dk1"/>
              </a:solidFill>
              <a:latin typeface="Open Sans"/>
              <a:ea typeface="Open Sans"/>
              <a:cs typeface="Open Sans"/>
              <a:sym typeface="Open Sans"/>
            </a:endParaRPr>
          </a:p>
          <a:p>
            <a:pPr marL="228600" lvl="0" indent="-219075" algn="l" rtl="0">
              <a:lnSpc>
                <a:spcPct val="90000"/>
              </a:lnSpc>
              <a:spcBef>
                <a:spcPts val="600"/>
              </a:spcBef>
              <a:spcAft>
                <a:spcPts val="0"/>
              </a:spcAft>
              <a:buClr>
                <a:schemeClr val="dk1"/>
              </a:buClr>
              <a:buSzPts val="1850"/>
              <a:buFont typeface="Open Sans"/>
              <a:buChar char="•"/>
            </a:pPr>
            <a:r>
              <a:rPr lang="en" sz="1700" dirty="0">
                <a:solidFill>
                  <a:schemeClr val="dk1"/>
                </a:solidFill>
                <a:latin typeface="Open Sans"/>
                <a:ea typeface="Open Sans"/>
                <a:cs typeface="Open Sans"/>
                <a:sym typeface="Open Sans"/>
              </a:rPr>
              <a:t>by a teacher appropriately certified for English as a second language (ESL) under TEC, §29.061(c). </a:t>
            </a:r>
            <a:endParaRPr sz="1700" dirty="0">
              <a:solidFill>
                <a:schemeClr val="dk1"/>
              </a:solidFill>
              <a:latin typeface="Open Sans"/>
              <a:ea typeface="Open Sans"/>
              <a:cs typeface="Open Sans"/>
              <a:sym typeface="Open Sans"/>
            </a:endParaRPr>
          </a:p>
          <a:p>
            <a:pPr marL="0" lvl="0" indent="0" algn="l" rtl="0">
              <a:lnSpc>
                <a:spcPct val="90000"/>
              </a:lnSpc>
              <a:spcBef>
                <a:spcPts val="600"/>
              </a:spcBef>
              <a:spcAft>
                <a:spcPts val="0"/>
              </a:spcAft>
              <a:buNone/>
            </a:pPr>
            <a:r>
              <a:rPr lang="en" sz="1700" b="1" dirty="0">
                <a:solidFill>
                  <a:schemeClr val="dk1"/>
                </a:solidFill>
                <a:latin typeface="Open Sans"/>
                <a:ea typeface="Open Sans"/>
                <a:cs typeface="Open Sans"/>
                <a:sym typeface="Open Sans"/>
              </a:rPr>
              <a:t>Goal</a:t>
            </a:r>
            <a:endParaRPr sz="1700" dirty="0">
              <a:solidFill>
                <a:schemeClr val="dk1"/>
              </a:solidFill>
              <a:latin typeface="Open Sans"/>
              <a:ea typeface="Open Sans"/>
              <a:cs typeface="Open Sans"/>
              <a:sym typeface="Open Sans"/>
            </a:endParaRPr>
          </a:p>
          <a:p>
            <a:pPr marL="228600" lvl="0" indent="-219075" algn="l" rtl="0">
              <a:lnSpc>
                <a:spcPct val="90000"/>
              </a:lnSpc>
              <a:spcBef>
                <a:spcPts val="600"/>
              </a:spcBef>
              <a:spcAft>
                <a:spcPts val="0"/>
              </a:spcAft>
              <a:buClr>
                <a:schemeClr val="dk1"/>
              </a:buClr>
              <a:buSzPts val="1850"/>
              <a:buFont typeface="Open Sans"/>
              <a:buChar char="•"/>
            </a:pPr>
            <a:r>
              <a:rPr lang="en" sz="1700" dirty="0">
                <a:solidFill>
                  <a:schemeClr val="dk1"/>
                </a:solidFill>
                <a:latin typeface="Open Sans"/>
                <a:ea typeface="Open Sans"/>
                <a:cs typeface="Open Sans"/>
                <a:sym typeface="Open Sans"/>
              </a:rPr>
              <a:t>The goal of content-based ESL is for emergent bilingual students to attain full proficiency in English in order to participate equitably in school. </a:t>
            </a:r>
            <a:endParaRPr sz="1700" dirty="0">
              <a:solidFill>
                <a:schemeClr val="dk1"/>
              </a:solidFill>
              <a:latin typeface="Open Sans"/>
              <a:ea typeface="Open Sans"/>
              <a:cs typeface="Open Sans"/>
              <a:sym typeface="Open Sans"/>
            </a:endParaRPr>
          </a:p>
          <a:p>
            <a:pPr marL="0" lvl="0" indent="0" algn="l" rtl="0">
              <a:lnSpc>
                <a:spcPct val="90000"/>
              </a:lnSpc>
              <a:spcBef>
                <a:spcPts val="600"/>
              </a:spcBef>
              <a:spcAft>
                <a:spcPts val="0"/>
              </a:spcAft>
              <a:buNone/>
            </a:pPr>
            <a:r>
              <a:rPr lang="en" sz="1700" b="1" dirty="0">
                <a:solidFill>
                  <a:schemeClr val="dk1"/>
                </a:solidFill>
                <a:latin typeface="Open Sans"/>
                <a:ea typeface="Open Sans"/>
                <a:cs typeface="Open Sans"/>
                <a:sym typeface="Open Sans"/>
              </a:rPr>
              <a:t>Instructional Approach</a:t>
            </a:r>
            <a:endParaRPr sz="1700" dirty="0">
              <a:solidFill>
                <a:schemeClr val="dk1"/>
              </a:solidFill>
              <a:latin typeface="Open Sans"/>
              <a:ea typeface="Open Sans"/>
              <a:cs typeface="Open Sans"/>
              <a:sym typeface="Open Sans"/>
            </a:endParaRPr>
          </a:p>
          <a:p>
            <a:pPr marL="228600" lvl="0" indent="-219075" algn="l" rtl="0">
              <a:lnSpc>
                <a:spcPct val="90000"/>
              </a:lnSpc>
              <a:spcBef>
                <a:spcPts val="600"/>
              </a:spcBef>
              <a:spcAft>
                <a:spcPts val="0"/>
              </a:spcAft>
              <a:buClr>
                <a:schemeClr val="dk1"/>
              </a:buClr>
              <a:buSzPts val="1850"/>
              <a:buFont typeface="Open Sans"/>
              <a:buChar char="•"/>
            </a:pPr>
            <a:r>
              <a:rPr lang="en" sz="1700" dirty="0">
                <a:solidFill>
                  <a:schemeClr val="dk1"/>
                </a:solidFill>
                <a:latin typeface="Open Sans"/>
                <a:ea typeface="Open Sans"/>
                <a:cs typeface="Open Sans"/>
                <a:sym typeface="Open Sans"/>
              </a:rPr>
              <a:t>This model targets English language development through academic content instruction that is linguistically sustaining practices in English language arts and reading, mathematics, science, and social studies. </a:t>
            </a:r>
            <a:endParaRPr sz="1700" dirty="0">
              <a:solidFill>
                <a:schemeClr val="dk1"/>
              </a:solidFill>
              <a:latin typeface="Open Sans"/>
              <a:ea typeface="Open Sans"/>
              <a:cs typeface="Open Sans"/>
              <a:sym typeface="Open Sans"/>
            </a:endParaRPr>
          </a:p>
        </p:txBody>
      </p:sp>
      <p:pic>
        <p:nvPicPr>
          <p:cNvPr id="310" name="Google Shape;310;p33"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311" name="Google Shape;311;p33"/>
          <p:cNvSpPr txBox="1"/>
          <p:nvPr/>
        </p:nvSpPr>
        <p:spPr>
          <a:xfrm>
            <a:off x="0" y="485312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rgbClr val="FFFFFF"/>
                </a:solidFill>
                <a:latin typeface="Open Sans"/>
                <a:ea typeface="Open Sans"/>
                <a:cs typeface="Open Sans"/>
                <a:sym typeface="Open Sans"/>
              </a:rPr>
              <a:t>Copyright © 2025. Texas Education Agency.</a:t>
            </a:r>
            <a:endParaRPr sz="600">
              <a:solidFill>
                <a:srgbClr val="FFFFFF"/>
              </a:solidFill>
              <a:latin typeface="Open Sans"/>
              <a:ea typeface="Open Sans"/>
              <a:cs typeface="Open Sans"/>
              <a:sym typeface="Open Sans"/>
            </a:endParaRPr>
          </a:p>
        </p:txBody>
      </p:sp>
      <p:sp>
        <p:nvSpPr>
          <p:cNvPr id="312" name="Google Shape;312;p33"/>
          <p:cNvSpPr txBox="1">
            <a:spLocks noGrp="1"/>
          </p:cNvSpPr>
          <p:nvPr>
            <p:ph type="sldNum" idx="12"/>
          </p:nvPr>
        </p:nvSpPr>
        <p:spPr>
          <a:xfrm>
            <a:off x="8488183" y="4806961"/>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21</a:t>
            </a:fld>
            <a:endParaRPr sz="900">
              <a:solidFill>
                <a:schemeClr val="lt1"/>
              </a:solidFill>
              <a:latin typeface="Open Sans"/>
              <a:ea typeface="Open Sans"/>
              <a:cs typeface="Open Sans"/>
              <a:sym typeface="Open San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16"/>
        <p:cNvGrpSpPr/>
        <p:nvPr/>
      </p:nvGrpSpPr>
      <p:grpSpPr>
        <a:xfrm>
          <a:off x="0" y="0"/>
          <a:ext cx="0" cy="0"/>
          <a:chOff x="0" y="0"/>
          <a:chExt cx="0" cy="0"/>
        </a:xfrm>
      </p:grpSpPr>
      <p:pic>
        <p:nvPicPr>
          <p:cNvPr id="2" name="Google Shape;55;p13">
            <a:extLst>
              <a:ext uri="{FF2B5EF4-FFF2-40B4-BE49-F238E27FC236}">
                <a16:creationId xmlns:a16="http://schemas.microsoft.com/office/drawing/2014/main" id="{13BAD7E3-8BE1-9F51-12CF-6E596B0E72F6}"/>
              </a:ext>
            </a:extLst>
          </p:cNvPr>
          <p:cNvPicPr preferRelativeResize="0"/>
          <p:nvPr/>
        </p:nvPicPr>
        <p:blipFill rotWithShape="1">
          <a:blip r:embed="rId3">
            <a:alphaModFix/>
          </a:blip>
          <a:srcRect l="12535" t="88209" r="31775"/>
          <a:stretch/>
        </p:blipFill>
        <p:spPr>
          <a:xfrm rot="-5400000">
            <a:off x="-2286337" y="2278438"/>
            <a:ext cx="5190850" cy="618176"/>
          </a:xfrm>
          <a:prstGeom prst="rect">
            <a:avLst/>
          </a:prstGeom>
          <a:noFill/>
          <a:ln>
            <a:noFill/>
          </a:ln>
        </p:spPr>
      </p:pic>
      <p:sp>
        <p:nvSpPr>
          <p:cNvPr id="317" name="Google Shape;317;p34"/>
          <p:cNvSpPr/>
          <p:nvPr/>
        </p:nvSpPr>
        <p:spPr>
          <a:xfrm>
            <a:off x="0" y="0"/>
            <a:ext cx="4911300" cy="636600"/>
          </a:xfrm>
          <a:prstGeom prst="round2DiagRect">
            <a:avLst>
              <a:gd name="adj1" fmla="val 16667"/>
              <a:gd name="adj2" fmla="val 0"/>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18" name="Google Shape;318;p34"/>
          <p:cNvSpPr txBox="1"/>
          <p:nvPr/>
        </p:nvSpPr>
        <p:spPr>
          <a:xfrm>
            <a:off x="0" y="4075"/>
            <a:ext cx="7855200" cy="6366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ESL Pull-Out</a:t>
            </a:r>
            <a:endParaRPr sz="2300" b="1" dirty="0">
              <a:solidFill>
                <a:schemeClr val="lt1"/>
              </a:solidFill>
              <a:latin typeface="Open Sans"/>
              <a:ea typeface="Open Sans"/>
              <a:cs typeface="Open Sans"/>
              <a:sym typeface="Open Sans"/>
            </a:endParaRPr>
          </a:p>
        </p:txBody>
      </p:sp>
      <p:sp>
        <p:nvSpPr>
          <p:cNvPr id="319" name="Google Shape;319;p34"/>
          <p:cNvSpPr/>
          <p:nvPr/>
        </p:nvSpPr>
        <p:spPr>
          <a:xfrm>
            <a:off x="-29850" y="4879800"/>
            <a:ext cx="9203700" cy="263700"/>
          </a:xfrm>
          <a:prstGeom prst="rect">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20" name="Google Shape;320;p34"/>
          <p:cNvSpPr txBox="1"/>
          <p:nvPr/>
        </p:nvSpPr>
        <p:spPr>
          <a:xfrm>
            <a:off x="705167" y="814453"/>
            <a:ext cx="8311507" cy="4292776"/>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sz="1700" b="1" dirty="0">
                <a:solidFill>
                  <a:schemeClr val="dk1"/>
                </a:solidFill>
                <a:latin typeface="Open Sans"/>
                <a:ea typeface="Open Sans"/>
                <a:cs typeface="Open Sans"/>
                <a:sym typeface="Open Sans"/>
              </a:rPr>
              <a:t>General Description</a:t>
            </a:r>
            <a:endParaRPr sz="1700" dirty="0">
              <a:solidFill>
                <a:schemeClr val="dk1"/>
              </a:solidFill>
              <a:latin typeface="Open Sans"/>
              <a:ea typeface="Open Sans"/>
              <a:cs typeface="Open Sans"/>
              <a:sym typeface="Open Sans"/>
            </a:endParaRPr>
          </a:p>
          <a:p>
            <a:pPr marL="228600" lvl="0" indent="-225425" algn="l" rtl="0">
              <a:lnSpc>
                <a:spcPct val="90000"/>
              </a:lnSpc>
              <a:spcBef>
                <a:spcPts val="600"/>
              </a:spcBef>
              <a:spcAft>
                <a:spcPts val="0"/>
              </a:spcAft>
              <a:buClr>
                <a:schemeClr val="dk1"/>
              </a:buClr>
              <a:buSzPts val="1750"/>
              <a:buFont typeface="Open Sans"/>
              <a:buChar char="•"/>
            </a:pPr>
            <a:r>
              <a:rPr lang="en" sz="1700" dirty="0">
                <a:solidFill>
                  <a:schemeClr val="dk1"/>
                </a:solidFill>
                <a:latin typeface="Open Sans"/>
                <a:ea typeface="Open Sans"/>
                <a:cs typeface="Open Sans"/>
                <a:sym typeface="Open Sans"/>
              </a:rPr>
              <a:t>An ESL/pull-out program model is an English acquisition program that serves students identified as emergent bilingual students through English instruction </a:t>
            </a:r>
            <a:endParaRPr sz="1700" dirty="0">
              <a:solidFill>
                <a:schemeClr val="dk1"/>
              </a:solidFill>
              <a:latin typeface="Open Sans"/>
              <a:ea typeface="Open Sans"/>
              <a:cs typeface="Open Sans"/>
              <a:sym typeface="Open Sans"/>
            </a:endParaRPr>
          </a:p>
          <a:p>
            <a:pPr marL="0" lvl="0" indent="0" algn="l" rtl="0">
              <a:lnSpc>
                <a:spcPct val="90000"/>
              </a:lnSpc>
              <a:spcBef>
                <a:spcPts val="600"/>
              </a:spcBef>
              <a:spcAft>
                <a:spcPts val="0"/>
              </a:spcAft>
              <a:buNone/>
            </a:pPr>
            <a:r>
              <a:rPr lang="en" sz="1700" b="1" dirty="0">
                <a:solidFill>
                  <a:schemeClr val="dk1"/>
                </a:solidFill>
                <a:latin typeface="Open Sans"/>
                <a:ea typeface="Open Sans"/>
                <a:cs typeface="Open Sans"/>
                <a:sym typeface="Open Sans"/>
              </a:rPr>
              <a:t>Certifications</a:t>
            </a:r>
            <a:endParaRPr sz="1700" dirty="0">
              <a:solidFill>
                <a:schemeClr val="dk1"/>
              </a:solidFill>
              <a:latin typeface="Open Sans"/>
              <a:ea typeface="Open Sans"/>
              <a:cs typeface="Open Sans"/>
              <a:sym typeface="Open Sans"/>
            </a:endParaRPr>
          </a:p>
          <a:p>
            <a:pPr marL="228600" lvl="0" indent="-225425" algn="l" rtl="0">
              <a:lnSpc>
                <a:spcPct val="90000"/>
              </a:lnSpc>
              <a:spcBef>
                <a:spcPts val="600"/>
              </a:spcBef>
              <a:spcAft>
                <a:spcPts val="0"/>
              </a:spcAft>
              <a:buClr>
                <a:schemeClr val="dk1"/>
              </a:buClr>
              <a:buSzPts val="1750"/>
              <a:buFont typeface="Open Sans"/>
              <a:buChar char="•"/>
            </a:pPr>
            <a:r>
              <a:rPr lang="en" sz="1700" dirty="0">
                <a:solidFill>
                  <a:schemeClr val="dk1"/>
                </a:solidFill>
                <a:latin typeface="Open Sans"/>
                <a:ea typeface="Open Sans"/>
                <a:cs typeface="Open Sans"/>
                <a:sym typeface="Open Sans"/>
              </a:rPr>
              <a:t>provided by an appropriately certified ESL teacher under the TEC, §29.061(c) through English language arts and reading. </a:t>
            </a:r>
            <a:endParaRPr sz="1700" dirty="0">
              <a:solidFill>
                <a:schemeClr val="dk1"/>
              </a:solidFill>
              <a:latin typeface="Open Sans"/>
              <a:ea typeface="Open Sans"/>
              <a:cs typeface="Open Sans"/>
              <a:sym typeface="Open Sans"/>
            </a:endParaRPr>
          </a:p>
          <a:p>
            <a:pPr marL="0" lvl="0" indent="0" algn="l" rtl="0">
              <a:lnSpc>
                <a:spcPct val="90000"/>
              </a:lnSpc>
              <a:spcBef>
                <a:spcPts val="600"/>
              </a:spcBef>
              <a:spcAft>
                <a:spcPts val="0"/>
              </a:spcAft>
              <a:buNone/>
            </a:pPr>
            <a:r>
              <a:rPr lang="en" sz="1700" b="1" dirty="0">
                <a:solidFill>
                  <a:schemeClr val="dk1"/>
                </a:solidFill>
                <a:latin typeface="Open Sans"/>
                <a:ea typeface="Open Sans"/>
                <a:cs typeface="Open Sans"/>
                <a:sym typeface="Open Sans"/>
              </a:rPr>
              <a:t>Goal</a:t>
            </a:r>
            <a:endParaRPr sz="1700" dirty="0">
              <a:solidFill>
                <a:schemeClr val="dk1"/>
              </a:solidFill>
              <a:latin typeface="Open Sans"/>
              <a:ea typeface="Open Sans"/>
              <a:cs typeface="Open Sans"/>
              <a:sym typeface="Open Sans"/>
            </a:endParaRPr>
          </a:p>
          <a:p>
            <a:pPr marL="228600" lvl="0" indent="-225425" algn="l" rtl="0">
              <a:lnSpc>
                <a:spcPct val="90000"/>
              </a:lnSpc>
              <a:spcBef>
                <a:spcPts val="600"/>
              </a:spcBef>
              <a:spcAft>
                <a:spcPts val="0"/>
              </a:spcAft>
              <a:buClr>
                <a:schemeClr val="dk1"/>
              </a:buClr>
              <a:buSzPts val="1750"/>
              <a:buFont typeface="Open Sans"/>
              <a:buChar char="•"/>
            </a:pPr>
            <a:r>
              <a:rPr lang="en" sz="1700" dirty="0">
                <a:solidFill>
                  <a:schemeClr val="dk1"/>
                </a:solidFill>
                <a:latin typeface="Open Sans"/>
                <a:ea typeface="Open Sans"/>
                <a:cs typeface="Open Sans"/>
                <a:sym typeface="Open Sans"/>
              </a:rPr>
              <a:t>The goal of ESL pull-out is for emergent bilingual students to attain full proficiency in English in order to participate in school. </a:t>
            </a:r>
            <a:endParaRPr sz="1700" dirty="0">
              <a:solidFill>
                <a:schemeClr val="dk1"/>
              </a:solidFill>
              <a:latin typeface="Open Sans"/>
              <a:ea typeface="Open Sans"/>
              <a:cs typeface="Open Sans"/>
              <a:sym typeface="Open Sans"/>
            </a:endParaRPr>
          </a:p>
          <a:p>
            <a:pPr marL="0" lvl="0" indent="0" algn="l" rtl="0">
              <a:lnSpc>
                <a:spcPct val="90000"/>
              </a:lnSpc>
              <a:spcBef>
                <a:spcPts val="600"/>
              </a:spcBef>
              <a:spcAft>
                <a:spcPts val="0"/>
              </a:spcAft>
              <a:buNone/>
            </a:pPr>
            <a:r>
              <a:rPr lang="en" sz="1700" b="1" dirty="0">
                <a:solidFill>
                  <a:schemeClr val="dk1"/>
                </a:solidFill>
                <a:latin typeface="Open Sans"/>
                <a:ea typeface="Open Sans"/>
                <a:cs typeface="Open Sans"/>
                <a:sym typeface="Open Sans"/>
              </a:rPr>
              <a:t>Instructional Approach</a:t>
            </a:r>
            <a:endParaRPr sz="1700" dirty="0">
              <a:solidFill>
                <a:schemeClr val="dk1"/>
              </a:solidFill>
              <a:latin typeface="Open Sans"/>
              <a:ea typeface="Open Sans"/>
              <a:cs typeface="Open Sans"/>
              <a:sym typeface="Open Sans"/>
            </a:endParaRPr>
          </a:p>
          <a:p>
            <a:pPr marL="228600" lvl="0" indent="-225425" algn="l" rtl="0">
              <a:lnSpc>
                <a:spcPct val="90000"/>
              </a:lnSpc>
              <a:spcBef>
                <a:spcPts val="600"/>
              </a:spcBef>
              <a:spcAft>
                <a:spcPts val="0"/>
              </a:spcAft>
              <a:buClr>
                <a:schemeClr val="dk1"/>
              </a:buClr>
              <a:buSzPts val="1750"/>
              <a:buFont typeface="Open Sans"/>
              <a:buChar char="•"/>
            </a:pPr>
            <a:r>
              <a:rPr lang="en" sz="1700" dirty="0">
                <a:solidFill>
                  <a:schemeClr val="dk1"/>
                </a:solidFill>
                <a:latin typeface="Open Sans"/>
                <a:ea typeface="Open Sans"/>
                <a:cs typeface="Open Sans"/>
                <a:sym typeface="Open Sans"/>
              </a:rPr>
              <a:t>This model targets English language development through academic content instruction that is linguistically and culturally responsive in English language arts and reading. Instruction shall be provided by the ESL teacher in a pull-out or inclusionary delivery model.</a:t>
            </a:r>
            <a:endParaRPr sz="1700" b="1" dirty="0">
              <a:solidFill>
                <a:schemeClr val="dk1"/>
              </a:solidFill>
              <a:latin typeface="Open Sans"/>
              <a:ea typeface="Open Sans"/>
              <a:cs typeface="Open Sans"/>
              <a:sym typeface="Open Sans"/>
            </a:endParaRPr>
          </a:p>
          <a:p>
            <a:pPr marL="0" lvl="0" indent="0" algn="l" rtl="0">
              <a:spcBef>
                <a:spcPts val="0"/>
              </a:spcBef>
              <a:spcAft>
                <a:spcPts val="0"/>
              </a:spcAft>
              <a:buNone/>
            </a:pPr>
            <a:endParaRPr sz="1850" dirty="0">
              <a:solidFill>
                <a:schemeClr val="dk1"/>
              </a:solidFill>
              <a:latin typeface="Open Sans"/>
              <a:ea typeface="Open Sans"/>
              <a:cs typeface="Open Sans"/>
              <a:sym typeface="Open Sans"/>
            </a:endParaRPr>
          </a:p>
        </p:txBody>
      </p:sp>
      <p:pic>
        <p:nvPicPr>
          <p:cNvPr id="321" name="Google Shape;321;p34"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322" name="Google Shape;322;p34"/>
          <p:cNvSpPr txBox="1"/>
          <p:nvPr/>
        </p:nvSpPr>
        <p:spPr>
          <a:xfrm>
            <a:off x="0" y="485312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rgbClr val="FFFFFF"/>
                </a:solidFill>
                <a:latin typeface="Open Sans"/>
                <a:ea typeface="Open Sans"/>
                <a:cs typeface="Open Sans"/>
                <a:sym typeface="Open Sans"/>
              </a:rPr>
              <a:t>Copyright © 2025. Texas Education Agency.</a:t>
            </a:r>
            <a:endParaRPr sz="600">
              <a:solidFill>
                <a:srgbClr val="FFFFFF"/>
              </a:solidFill>
              <a:latin typeface="Open Sans"/>
              <a:ea typeface="Open Sans"/>
              <a:cs typeface="Open Sans"/>
              <a:sym typeface="Open Sans"/>
            </a:endParaRPr>
          </a:p>
        </p:txBody>
      </p:sp>
      <p:sp>
        <p:nvSpPr>
          <p:cNvPr id="323" name="Google Shape;323;p34"/>
          <p:cNvSpPr txBox="1">
            <a:spLocks noGrp="1"/>
          </p:cNvSpPr>
          <p:nvPr>
            <p:ph type="sldNum" idx="12"/>
          </p:nvPr>
        </p:nvSpPr>
        <p:spPr>
          <a:xfrm>
            <a:off x="8488183" y="4806961"/>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22</a:t>
            </a:fld>
            <a:endParaRPr sz="900">
              <a:solidFill>
                <a:schemeClr val="lt1"/>
              </a:solidFill>
              <a:latin typeface="Open Sans"/>
              <a:ea typeface="Open Sans"/>
              <a:cs typeface="Open Sans"/>
              <a:sym typeface="Open San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27"/>
        <p:cNvGrpSpPr/>
        <p:nvPr/>
      </p:nvGrpSpPr>
      <p:grpSpPr>
        <a:xfrm>
          <a:off x="0" y="0"/>
          <a:ext cx="0" cy="0"/>
          <a:chOff x="0" y="0"/>
          <a:chExt cx="0" cy="0"/>
        </a:xfrm>
      </p:grpSpPr>
      <p:sp>
        <p:nvSpPr>
          <p:cNvPr id="328" name="Google Shape;328;p35"/>
          <p:cNvSpPr/>
          <p:nvPr/>
        </p:nvSpPr>
        <p:spPr>
          <a:xfrm>
            <a:off x="0" y="0"/>
            <a:ext cx="4911300" cy="792300"/>
          </a:xfrm>
          <a:prstGeom prst="round2DiagRect">
            <a:avLst>
              <a:gd name="adj1" fmla="val 16667"/>
              <a:gd name="adj2" fmla="val 0"/>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29" name="Google Shape;329;p35"/>
          <p:cNvSpPr txBox="1"/>
          <p:nvPr/>
        </p:nvSpPr>
        <p:spPr>
          <a:xfrm>
            <a:off x="0" y="48058"/>
            <a:ext cx="4953000" cy="687637"/>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None/>
            </a:pPr>
            <a:r>
              <a:rPr lang="en" sz="2300" b="1">
                <a:solidFill>
                  <a:schemeClr val="lt1"/>
                </a:solidFill>
                <a:latin typeface="Open Sans"/>
                <a:ea typeface="Open Sans"/>
                <a:cs typeface="Open Sans"/>
                <a:sym typeface="Open Sans"/>
              </a:rPr>
              <a:t>Summary: State-approved ESL </a:t>
            </a:r>
            <a:endParaRPr sz="2300" b="1">
              <a:solidFill>
                <a:schemeClr val="lt1"/>
              </a:solidFill>
              <a:latin typeface="Open Sans"/>
              <a:ea typeface="Open Sans"/>
              <a:cs typeface="Open Sans"/>
              <a:sym typeface="Open Sans"/>
            </a:endParaRPr>
          </a:p>
          <a:p>
            <a:pPr marL="0" lvl="0" indent="0" algn="l" rtl="0">
              <a:lnSpc>
                <a:spcPct val="90000"/>
              </a:lnSpc>
              <a:spcBef>
                <a:spcPts val="0"/>
              </a:spcBef>
              <a:spcAft>
                <a:spcPts val="0"/>
              </a:spcAft>
              <a:buNone/>
            </a:pPr>
            <a:r>
              <a:rPr lang="en" sz="2300" b="1">
                <a:solidFill>
                  <a:schemeClr val="lt1"/>
                </a:solidFill>
                <a:latin typeface="Open Sans"/>
                <a:ea typeface="Open Sans"/>
                <a:cs typeface="Open Sans"/>
                <a:sym typeface="Open Sans"/>
              </a:rPr>
              <a:t>Program Models</a:t>
            </a:r>
            <a:endParaRPr sz="2300" b="1">
              <a:solidFill>
                <a:schemeClr val="lt1"/>
              </a:solidFill>
              <a:latin typeface="Open Sans"/>
              <a:ea typeface="Open Sans"/>
              <a:cs typeface="Open Sans"/>
              <a:sym typeface="Open Sans"/>
            </a:endParaRPr>
          </a:p>
        </p:txBody>
      </p:sp>
      <p:sp>
        <p:nvSpPr>
          <p:cNvPr id="330" name="Google Shape;330;p35"/>
          <p:cNvSpPr/>
          <p:nvPr/>
        </p:nvSpPr>
        <p:spPr>
          <a:xfrm>
            <a:off x="-29850" y="4879800"/>
            <a:ext cx="9203700" cy="263700"/>
          </a:xfrm>
          <a:prstGeom prst="rect">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graphicFrame>
        <p:nvGraphicFramePr>
          <p:cNvPr id="331" name="Google Shape;331;p35"/>
          <p:cNvGraphicFramePr/>
          <p:nvPr/>
        </p:nvGraphicFramePr>
        <p:xfrm>
          <a:off x="239424" y="1102336"/>
          <a:ext cx="8665175" cy="3463500"/>
        </p:xfrm>
        <a:graphic>
          <a:graphicData uri="http://schemas.openxmlformats.org/drawingml/2006/table">
            <a:tbl>
              <a:tblPr firstRow="1" bandRow="1">
                <a:noFill/>
                <a:tableStyleId>{D5C77AF6-D1BF-4510-B1D3-931973689E58}</a:tableStyleId>
              </a:tblPr>
              <a:tblGrid>
                <a:gridCol w="1811650">
                  <a:extLst>
                    <a:ext uri="{9D8B030D-6E8A-4147-A177-3AD203B41FA5}">
                      <a16:colId xmlns:a16="http://schemas.microsoft.com/office/drawing/2014/main" val="20000"/>
                    </a:ext>
                  </a:extLst>
                </a:gridCol>
                <a:gridCol w="2350650">
                  <a:extLst>
                    <a:ext uri="{9D8B030D-6E8A-4147-A177-3AD203B41FA5}">
                      <a16:colId xmlns:a16="http://schemas.microsoft.com/office/drawing/2014/main" val="20001"/>
                    </a:ext>
                  </a:extLst>
                </a:gridCol>
                <a:gridCol w="4502875">
                  <a:extLst>
                    <a:ext uri="{9D8B030D-6E8A-4147-A177-3AD203B41FA5}">
                      <a16:colId xmlns:a16="http://schemas.microsoft.com/office/drawing/2014/main" val="20002"/>
                    </a:ext>
                  </a:extLst>
                </a:gridCol>
              </a:tblGrid>
              <a:tr h="399225">
                <a:tc>
                  <a:txBody>
                    <a:bodyPr/>
                    <a:lstStyle/>
                    <a:p>
                      <a:pPr marL="0" marR="0" lvl="0" indent="0" algn="ctr" rtl="0">
                        <a:lnSpc>
                          <a:spcPct val="100000"/>
                        </a:lnSpc>
                        <a:spcBef>
                          <a:spcPts val="0"/>
                        </a:spcBef>
                        <a:spcAft>
                          <a:spcPts val="0"/>
                        </a:spcAft>
                        <a:buClr>
                          <a:srgbClr val="000000"/>
                        </a:buClr>
                        <a:buSzPts val="1600"/>
                        <a:buFont typeface="Arial"/>
                        <a:buNone/>
                      </a:pPr>
                      <a:r>
                        <a:rPr lang="en" sz="1500" u="none" strike="noStrike" cap="none">
                          <a:latin typeface="Arial"/>
                          <a:ea typeface="Arial"/>
                          <a:cs typeface="Arial"/>
                          <a:sym typeface="Arial"/>
                        </a:rPr>
                        <a:t>Program Model</a:t>
                      </a:r>
                      <a:endParaRPr sz="1300" u="none" strike="noStrike" cap="none"/>
                    </a:p>
                  </a:txBody>
                  <a:tcPr marL="91450" marR="91450" marT="45725" marB="45725">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323F4F"/>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en" sz="1500" u="none" strike="noStrike" cap="none">
                          <a:latin typeface="Arial"/>
                          <a:ea typeface="Arial"/>
                          <a:cs typeface="Arial"/>
                          <a:sym typeface="Arial"/>
                        </a:rPr>
                        <a:t>Goal</a:t>
                      </a:r>
                      <a:endParaRPr sz="1300" u="none" strike="noStrike" cap="none"/>
                    </a:p>
                  </a:txBody>
                  <a:tcPr marL="91450" marR="91450" marT="45725" marB="45725">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323F4F"/>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en" sz="1500" u="none" strike="noStrike" cap="none">
                          <a:latin typeface="Arial"/>
                          <a:ea typeface="Arial"/>
                          <a:cs typeface="Arial"/>
                          <a:sym typeface="Arial"/>
                        </a:rPr>
                        <a:t>Instructional Approach</a:t>
                      </a:r>
                      <a:endParaRPr sz="1300" u="none" strike="noStrike" cap="none"/>
                    </a:p>
                  </a:txBody>
                  <a:tcPr marL="91450" marR="91450" marT="45725" marB="45725">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323F4F"/>
                    </a:solidFill>
                  </a:tcPr>
                </a:tc>
                <a:extLst>
                  <a:ext uri="{0D108BD9-81ED-4DB2-BD59-A6C34878D82A}">
                    <a16:rowId xmlns:a16="http://schemas.microsoft.com/office/drawing/2014/main" val="10000"/>
                  </a:ext>
                </a:extLst>
              </a:tr>
              <a:tr h="912025">
                <a:tc>
                  <a:txBody>
                    <a:bodyPr/>
                    <a:lstStyle/>
                    <a:p>
                      <a:pPr marL="0" marR="0" lvl="0" indent="0" algn="ctr" rtl="0">
                        <a:lnSpc>
                          <a:spcPct val="100000"/>
                        </a:lnSpc>
                        <a:spcBef>
                          <a:spcPts val="0"/>
                        </a:spcBef>
                        <a:spcAft>
                          <a:spcPts val="0"/>
                        </a:spcAft>
                        <a:buClr>
                          <a:srgbClr val="000000"/>
                        </a:buClr>
                        <a:buSzPts val="1500"/>
                        <a:buFont typeface="Arial"/>
                        <a:buNone/>
                      </a:pPr>
                      <a:r>
                        <a:rPr lang="en" sz="1500" u="none" strike="noStrike" cap="none">
                          <a:solidFill>
                            <a:schemeClr val="dk1"/>
                          </a:solidFill>
                          <a:latin typeface="Arial"/>
                          <a:ea typeface="Arial"/>
                          <a:cs typeface="Arial"/>
                          <a:sym typeface="Arial"/>
                        </a:rPr>
                        <a:t>Content-Based ESL</a:t>
                      </a:r>
                      <a:endParaRPr sz="1400" u="none" strike="noStrike" cap="none">
                        <a:solidFill>
                          <a:schemeClr val="dk1"/>
                        </a:solidFill>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DF8B5"/>
                    </a:solidFill>
                  </a:tcPr>
                </a:tc>
                <a:tc rowSpan="2">
                  <a:txBody>
                    <a:bodyPr/>
                    <a:lstStyle/>
                    <a:p>
                      <a:pPr marL="0" marR="0" lvl="0" indent="0" algn="l" rtl="0">
                        <a:lnSpc>
                          <a:spcPct val="100000"/>
                        </a:lnSpc>
                        <a:spcBef>
                          <a:spcPts val="0"/>
                        </a:spcBef>
                        <a:spcAft>
                          <a:spcPts val="0"/>
                        </a:spcAft>
                        <a:buClr>
                          <a:srgbClr val="000000"/>
                        </a:buClr>
                        <a:buSzPts val="1800"/>
                        <a:buFont typeface="Calibri"/>
                        <a:buNone/>
                      </a:pPr>
                      <a:endParaRPr sz="1800" u="none" strike="noStrike" cap="none">
                        <a:solidFill>
                          <a:schemeClr val="dk1"/>
                        </a:solidFill>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1800"/>
                        <a:buFont typeface="Arial"/>
                        <a:buNone/>
                      </a:pPr>
                      <a:endParaRPr sz="1800" u="none" strike="noStrike" cap="none"/>
                    </a:p>
                  </a:txBody>
                  <a:tcPr marL="91450" marR="91450" marT="45725" marB="45725">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DF8B5"/>
                    </a:solidFill>
                  </a:tcPr>
                </a:tc>
                <a:extLst>
                  <a:ext uri="{0D108BD9-81ED-4DB2-BD59-A6C34878D82A}">
                    <a16:rowId xmlns:a16="http://schemas.microsoft.com/office/drawing/2014/main" val="10001"/>
                  </a:ext>
                </a:extLst>
              </a:tr>
              <a:tr h="2152250">
                <a:tc>
                  <a:txBody>
                    <a:bodyPr/>
                    <a:lstStyle/>
                    <a:p>
                      <a:pPr marL="0" marR="0" lvl="0" indent="0" algn="ctr" rtl="0">
                        <a:lnSpc>
                          <a:spcPct val="100000"/>
                        </a:lnSpc>
                        <a:spcBef>
                          <a:spcPts val="0"/>
                        </a:spcBef>
                        <a:spcAft>
                          <a:spcPts val="0"/>
                        </a:spcAft>
                        <a:buClr>
                          <a:srgbClr val="000000"/>
                        </a:buClr>
                        <a:buSzPts val="1500"/>
                        <a:buFont typeface="Arial"/>
                        <a:buNone/>
                      </a:pPr>
                      <a:r>
                        <a:rPr lang="en" sz="1500" u="none" strike="noStrike" cap="none">
                          <a:solidFill>
                            <a:schemeClr val="dk1"/>
                          </a:solidFill>
                          <a:latin typeface="Arial"/>
                          <a:ea typeface="Arial"/>
                          <a:cs typeface="Arial"/>
                          <a:sym typeface="Arial"/>
                        </a:rPr>
                        <a:t>Pull-Out   </a:t>
                      </a:r>
                      <a:endParaRPr sz="1400" u="none" strike="noStrike" cap="none">
                        <a:solidFill>
                          <a:schemeClr val="dk1"/>
                        </a:solidFill>
                      </a:endParaRPr>
                    </a:p>
                    <a:p>
                      <a:pPr marL="0" marR="0" lvl="0" indent="0" algn="ctr" rtl="0">
                        <a:lnSpc>
                          <a:spcPct val="100000"/>
                        </a:lnSpc>
                        <a:spcBef>
                          <a:spcPts val="0"/>
                        </a:spcBef>
                        <a:spcAft>
                          <a:spcPts val="0"/>
                        </a:spcAft>
                        <a:buClr>
                          <a:srgbClr val="000000"/>
                        </a:buClr>
                        <a:buSzPts val="1500"/>
                        <a:buFont typeface="Arial"/>
                        <a:buNone/>
                      </a:pPr>
                      <a:r>
                        <a:rPr lang="en" sz="1500" u="none" strike="noStrike" cap="none">
                          <a:solidFill>
                            <a:schemeClr val="dk1"/>
                          </a:solidFill>
                          <a:latin typeface="Arial"/>
                          <a:ea typeface="Arial"/>
                          <a:cs typeface="Arial"/>
                          <a:sym typeface="Arial"/>
                        </a:rPr>
                        <a:t>ESL </a:t>
                      </a:r>
                      <a:endParaRPr sz="1400" u="none" strike="noStrike" cap="none">
                        <a:solidFill>
                          <a:schemeClr val="dk1"/>
                        </a:solidFill>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EDEDED"/>
                    </a:solidFill>
                  </a:tcPr>
                </a:tc>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800"/>
                        <a:buFont typeface="Arial"/>
                        <a:buNone/>
                      </a:pPr>
                      <a:endParaRPr sz="1800" u="none" strike="noStrike" cap="none"/>
                    </a:p>
                  </a:txBody>
                  <a:tcPr marL="91450" marR="91450" marT="45725" marB="45725">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EDEDED"/>
                    </a:solidFill>
                  </a:tcPr>
                </a:tc>
                <a:extLst>
                  <a:ext uri="{0D108BD9-81ED-4DB2-BD59-A6C34878D82A}">
                    <a16:rowId xmlns:a16="http://schemas.microsoft.com/office/drawing/2014/main" val="10002"/>
                  </a:ext>
                </a:extLst>
              </a:tr>
            </a:tbl>
          </a:graphicData>
        </a:graphic>
      </p:graphicFrame>
      <p:sp>
        <p:nvSpPr>
          <p:cNvPr id="332" name="Google Shape;332;p35"/>
          <p:cNvSpPr txBox="1"/>
          <p:nvPr/>
        </p:nvSpPr>
        <p:spPr>
          <a:xfrm>
            <a:off x="2103808" y="2378730"/>
            <a:ext cx="2258035" cy="12465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500"/>
              <a:buFont typeface="Arial"/>
              <a:buNone/>
            </a:pPr>
            <a:r>
              <a:rPr lang="en" sz="1300" dirty="0"/>
              <a:t>Emergent bilingual student</a:t>
            </a:r>
            <a:r>
              <a:rPr lang="en" sz="1300" b="0" i="0" u="none" strike="noStrike" cap="none" dirty="0">
                <a:solidFill>
                  <a:srgbClr val="000000"/>
                </a:solidFill>
                <a:latin typeface="Arial"/>
                <a:ea typeface="Arial"/>
                <a:cs typeface="Arial"/>
                <a:sym typeface="Arial"/>
              </a:rPr>
              <a:t>s will attain full proficiency in English in order to effectively participate in school.</a:t>
            </a:r>
            <a:endParaRPr sz="1200" b="0" i="0" u="none" strike="noStrike" cap="none" dirty="0">
              <a:solidFill>
                <a:srgbClr val="000000"/>
              </a:solidFill>
              <a:latin typeface="Arial"/>
              <a:ea typeface="Arial"/>
              <a:cs typeface="Arial"/>
              <a:sym typeface="Arial"/>
            </a:endParaRPr>
          </a:p>
        </p:txBody>
      </p:sp>
      <p:sp>
        <p:nvSpPr>
          <p:cNvPr id="333" name="Google Shape;333;p35"/>
          <p:cNvSpPr txBox="1"/>
          <p:nvPr/>
        </p:nvSpPr>
        <p:spPr>
          <a:xfrm>
            <a:off x="4418471" y="1514130"/>
            <a:ext cx="4429500" cy="864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500"/>
              <a:buFont typeface="Arial"/>
              <a:buNone/>
            </a:pPr>
            <a:r>
              <a:rPr lang="en" sz="1200" dirty="0">
                <a:solidFill>
                  <a:schemeClr val="dk1"/>
                </a:solidFill>
              </a:rPr>
              <a:t>Emergent bilingual students</a:t>
            </a:r>
            <a:r>
              <a:rPr lang="en" sz="1200" b="0" i="0" u="none" strike="noStrike" cap="none" dirty="0">
                <a:solidFill>
                  <a:schemeClr val="dk1"/>
                </a:solidFill>
                <a:latin typeface="Arial"/>
                <a:ea typeface="Arial"/>
                <a:cs typeface="Arial"/>
                <a:sym typeface="Arial"/>
              </a:rPr>
              <a:t> receive all content area instruction (English language arts and reading, mathematics, science, and social studies) by teacher(s) certified in ESL and the appropriate grade level and content area.</a:t>
            </a:r>
            <a:endParaRPr sz="1100" b="0" i="0" u="none" strike="noStrike" cap="none" dirty="0">
              <a:solidFill>
                <a:schemeClr val="dk1"/>
              </a:solidFill>
              <a:latin typeface="Arial"/>
              <a:ea typeface="Arial"/>
              <a:cs typeface="Arial"/>
              <a:sym typeface="Arial"/>
            </a:endParaRPr>
          </a:p>
        </p:txBody>
      </p:sp>
      <p:sp>
        <p:nvSpPr>
          <p:cNvPr id="334" name="Google Shape;334;p35"/>
          <p:cNvSpPr txBox="1"/>
          <p:nvPr/>
        </p:nvSpPr>
        <p:spPr>
          <a:xfrm>
            <a:off x="4437971" y="2451569"/>
            <a:ext cx="4424400" cy="78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500"/>
              <a:buFont typeface="Arial"/>
              <a:buNone/>
            </a:pPr>
            <a:r>
              <a:rPr lang="en" sz="1200" dirty="0">
                <a:solidFill>
                  <a:schemeClr val="dk1"/>
                </a:solidFill>
              </a:rPr>
              <a:t>Emergent bilingual student</a:t>
            </a:r>
            <a:r>
              <a:rPr lang="en" sz="1200" b="0" i="0" u="none" strike="noStrike" cap="none" dirty="0">
                <a:solidFill>
                  <a:schemeClr val="dk1"/>
                </a:solidFill>
                <a:latin typeface="Arial"/>
                <a:ea typeface="Arial"/>
                <a:cs typeface="Arial"/>
                <a:sym typeface="Arial"/>
              </a:rPr>
              <a:t>s receive instruction in English language arts and reading (ELAR) by an ESL certified teacher. </a:t>
            </a:r>
            <a:endParaRPr sz="1100" b="0" i="0" u="none" strike="noStrike" cap="none" dirty="0">
              <a:solidFill>
                <a:schemeClr val="dk1"/>
              </a:solidFill>
              <a:latin typeface="Arial"/>
              <a:ea typeface="Arial"/>
              <a:cs typeface="Arial"/>
              <a:sym typeface="Arial"/>
            </a:endParaRPr>
          </a:p>
        </p:txBody>
      </p:sp>
      <p:sp>
        <p:nvSpPr>
          <p:cNvPr id="335" name="Google Shape;335;p35"/>
          <p:cNvSpPr txBox="1"/>
          <p:nvPr/>
        </p:nvSpPr>
        <p:spPr>
          <a:xfrm>
            <a:off x="4437971" y="3016363"/>
            <a:ext cx="4424400" cy="1423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500"/>
              <a:buFont typeface="Arial"/>
              <a:buNone/>
            </a:pPr>
            <a:r>
              <a:rPr lang="en" sz="1200" b="0" i="0" u="none" strike="noStrike" cap="none" dirty="0">
                <a:solidFill>
                  <a:schemeClr val="dk1"/>
                </a:solidFill>
                <a:latin typeface="Arial"/>
                <a:ea typeface="Arial"/>
                <a:cs typeface="Arial"/>
                <a:sym typeface="Arial"/>
              </a:rPr>
              <a:t>A pull-out model can be implemented </a:t>
            </a:r>
            <a:endParaRPr sz="1100" b="0" i="0" u="none" strike="noStrike" cap="none" dirty="0">
              <a:solidFill>
                <a:schemeClr val="dk1"/>
              </a:solidFill>
              <a:latin typeface="Arial"/>
              <a:ea typeface="Arial"/>
              <a:cs typeface="Arial"/>
              <a:sym typeface="Arial"/>
            </a:endParaRPr>
          </a:p>
          <a:p>
            <a:pPr marL="285750" marR="0" lvl="0" indent="-266700" algn="l" rtl="0">
              <a:lnSpc>
                <a:spcPct val="100000"/>
              </a:lnSpc>
              <a:spcBef>
                <a:spcPts val="0"/>
              </a:spcBef>
              <a:spcAft>
                <a:spcPts val="0"/>
              </a:spcAft>
              <a:buClr>
                <a:schemeClr val="dk1"/>
              </a:buClr>
              <a:buSzPts val="1200"/>
              <a:buFont typeface="Arial"/>
              <a:buChar char="•"/>
            </a:pPr>
            <a:r>
              <a:rPr lang="en" sz="1200" b="0" i="0" u="none" strike="noStrike" cap="none" dirty="0">
                <a:solidFill>
                  <a:schemeClr val="dk1"/>
                </a:solidFill>
                <a:latin typeface="Arial"/>
                <a:ea typeface="Arial"/>
                <a:cs typeface="Arial"/>
                <a:sym typeface="Arial"/>
              </a:rPr>
              <a:t>by an ELAR and ESL certified teacher within the ELAR classroom</a:t>
            </a:r>
            <a:endParaRPr sz="1100" b="0" i="0" u="none" strike="noStrike" cap="none" dirty="0">
              <a:solidFill>
                <a:schemeClr val="dk1"/>
              </a:solidFill>
              <a:latin typeface="Arial"/>
              <a:ea typeface="Arial"/>
              <a:cs typeface="Arial"/>
              <a:sym typeface="Arial"/>
            </a:endParaRPr>
          </a:p>
          <a:p>
            <a:pPr marL="285750" marR="0" lvl="0" indent="-266700" algn="l" rtl="0">
              <a:lnSpc>
                <a:spcPct val="100000"/>
              </a:lnSpc>
              <a:spcBef>
                <a:spcPts val="0"/>
              </a:spcBef>
              <a:spcAft>
                <a:spcPts val="0"/>
              </a:spcAft>
              <a:buClr>
                <a:schemeClr val="dk1"/>
              </a:buClr>
              <a:buSzPts val="1200"/>
              <a:buFont typeface="Arial"/>
              <a:buChar char="•"/>
            </a:pPr>
            <a:r>
              <a:rPr lang="en" sz="1200" b="0" i="0" u="none" strike="noStrike" cap="none" dirty="0">
                <a:solidFill>
                  <a:schemeClr val="dk1"/>
                </a:solidFill>
                <a:latin typeface="Arial"/>
                <a:ea typeface="Arial"/>
                <a:cs typeface="Arial"/>
                <a:sym typeface="Arial"/>
              </a:rPr>
              <a:t>through co-teaching of an ESL certified teacher and ELAR certified teacher </a:t>
            </a:r>
            <a:endParaRPr sz="1100" b="0" i="0" u="none" strike="noStrike" cap="none" dirty="0">
              <a:solidFill>
                <a:schemeClr val="dk1"/>
              </a:solidFill>
              <a:latin typeface="Arial"/>
              <a:ea typeface="Arial"/>
              <a:cs typeface="Arial"/>
              <a:sym typeface="Arial"/>
            </a:endParaRPr>
          </a:p>
          <a:p>
            <a:pPr marL="285750" marR="0" lvl="0" indent="-266700" algn="l" rtl="0">
              <a:lnSpc>
                <a:spcPct val="100000"/>
              </a:lnSpc>
              <a:spcBef>
                <a:spcPts val="0"/>
              </a:spcBef>
              <a:spcAft>
                <a:spcPts val="0"/>
              </a:spcAft>
              <a:buClr>
                <a:schemeClr val="dk1"/>
              </a:buClr>
              <a:buSzPts val="1200"/>
              <a:buFont typeface="Arial"/>
              <a:buChar char="•"/>
            </a:pPr>
            <a:r>
              <a:rPr lang="en" sz="1200" b="0" i="0" u="none" strike="noStrike" cap="none" dirty="0">
                <a:solidFill>
                  <a:schemeClr val="dk1"/>
                </a:solidFill>
                <a:latin typeface="Arial"/>
                <a:ea typeface="Arial"/>
                <a:cs typeface="Arial"/>
                <a:sym typeface="Arial"/>
              </a:rPr>
              <a:t>through an additional ESL/ELAR course provided by an ESL and ELAR certified teacher </a:t>
            </a:r>
            <a:endParaRPr sz="1100" b="0" i="0" u="none" strike="noStrike" cap="none" dirty="0">
              <a:solidFill>
                <a:schemeClr val="dk1"/>
              </a:solidFill>
              <a:latin typeface="Arial"/>
              <a:ea typeface="Arial"/>
              <a:cs typeface="Arial"/>
              <a:sym typeface="Arial"/>
            </a:endParaRPr>
          </a:p>
        </p:txBody>
      </p:sp>
      <p:pic>
        <p:nvPicPr>
          <p:cNvPr id="336" name="Google Shape;336;p35" title="LPAC Logo Updated.png"/>
          <p:cNvPicPr preferRelativeResize="0"/>
          <p:nvPr/>
        </p:nvPicPr>
        <p:blipFill>
          <a:blip r:embed="rId3">
            <a:alphaModFix/>
          </a:blip>
          <a:stretch>
            <a:fillRect/>
          </a:stretch>
        </p:blipFill>
        <p:spPr>
          <a:xfrm>
            <a:off x="7043352" y="54148"/>
            <a:ext cx="2062949" cy="586500"/>
          </a:xfrm>
          <a:prstGeom prst="rect">
            <a:avLst/>
          </a:prstGeom>
          <a:noFill/>
          <a:ln>
            <a:noFill/>
          </a:ln>
        </p:spPr>
      </p:pic>
      <p:sp>
        <p:nvSpPr>
          <p:cNvPr id="337" name="Google Shape;337;p35"/>
          <p:cNvSpPr txBox="1"/>
          <p:nvPr/>
        </p:nvSpPr>
        <p:spPr>
          <a:xfrm>
            <a:off x="0" y="485312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rgbClr val="FFFFFF"/>
                </a:solidFill>
                <a:latin typeface="Open Sans"/>
                <a:ea typeface="Open Sans"/>
                <a:cs typeface="Open Sans"/>
                <a:sym typeface="Open Sans"/>
              </a:rPr>
              <a:t>Copyright © 2025. Texas Education Agency.</a:t>
            </a:r>
            <a:endParaRPr sz="600">
              <a:solidFill>
                <a:srgbClr val="FFFFFF"/>
              </a:solidFill>
              <a:latin typeface="Open Sans"/>
              <a:ea typeface="Open Sans"/>
              <a:cs typeface="Open Sans"/>
              <a:sym typeface="Open Sans"/>
            </a:endParaRPr>
          </a:p>
        </p:txBody>
      </p:sp>
      <p:sp>
        <p:nvSpPr>
          <p:cNvPr id="338" name="Google Shape;338;p35"/>
          <p:cNvSpPr txBox="1">
            <a:spLocks noGrp="1"/>
          </p:cNvSpPr>
          <p:nvPr>
            <p:ph type="sldNum" idx="12"/>
          </p:nvPr>
        </p:nvSpPr>
        <p:spPr>
          <a:xfrm>
            <a:off x="8488183" y="4806961"/>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23</a:t>
            </a:fld>
            <a:endParaRPr sz="900">
              <a:solidFill>
                <a:schemeClr val="lt1"/>
              </a:solidFill>
              <a:latin typeface="Open Sans"/>
              <a:ea typeface="Open Sans"/>
              <a:cs typeface="Open Sans"/>
              <a:sym typeface="Open Sans"/>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42"/>
        <p:cNvGrpSpPr/>
        <p:nvPr/>
      </p:nvGrpSpPr>
      <p:grpSpPr>
        <a:xfrm>
          <a:off x="0" y="0"/>
          <a:ext cx="0" cy="0"/>
          <a:chOff x="0" y="0"/>
          <a:chExt cx="0" cy="0"/>
        </a:xfrm>
      </p:grpSpPr>
      <p:pic>
        <p:nvPicPr>
          <p:cNvPr id="2" name="Google Shape;55;p13">
            <a:extLst>
              <a:ext uri="{FF2B5EF4-FFF2-40B4-BE49-F238E27FC236}">
                <a16:creationId xmlns:a16="http://schemas.microsoft.com/office/drawing/2014/main" id="{D267FB03-5CC2-E692-EEB5-58034FAFC014}"/>
              </a:ext>
            </a:extLst>
          </p:cNvPr>
          <p:cNvPicPr preferRelativeResize="0"/>
          <p:nvPr/>
        </p:nvPicPr>
        <p:blipFill rotWithShape="1">
          <a:blip r:embed="rId3">
            <a:alphaModFix/>
          </a:blip>
          <a:srcRect l="12535" t="88209" r="31775"/>
          <a:stretch/>
        </p:blipFill>
        <p:spPr>
          <a:xfrm rot="-5400000">
            <a:off x="-2286337" y="2278438"/>
            <a:ext cx="5190850" cy="618176"/>
          </a:xfrm>
          <a:prstGeom prst="rect">
            <a:avLst/>
          </a:prstGeom>
          <a:noFill/>
          <a:ln>
            <a:noFill/>
          </a:ln>
        </p:spPr>
      </p:pic>
      <p:sp>
        <p:nvSpPr>
          <p:cNvPr id="343" name="Google Shape;343;p36"/>
          <p:cNvSpPr/>
          <p:nvPr/>
        </p:nvSpPr>
        <p:spPr>
          <a:xfrm>
            <a:off x="0" y="0"/>
            <a:ext cx="4911300" cy="792300"/>
          </a:xfrm>
          <a:prstGeom prst="round2DiagRect">
            <a:avLst>
              <a:gd name="adj1" fmla="val 16667"/>
              <a:gd name="adj2" fmla="val 0"/>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44" name="Google Shape;344;p36"/>
          <p:cNvSpPr txBox="1"/>
          <p:nvPr/>
        </p:nvSpPr>
        <p:spPr>
          <a:xfrm>
            <a:off x="0" y="0"/>
            <a:ext cx="4911300" cy="7923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 sz="2300" b="1" dirty="0">
                <a:solidFill>
                  <a:schemeClr val="lt1"/>
                </a:solidFill>
                <a:latin typeface="Open Sans"/>
                <a:ea typeface="Open Sans"/>
                <a:cs typeface="Open Sans"/>
                <a:sym typeface="Open Sans"/>
              </a:rPr>
              <a:t>Additions to the Required </a:t>
            </a:r>
            <a:endParaRPr sz="2300" b="1" dirty="0">
              <a:solidFill>
                <a:schemeClr val="lt1"/>
              </a:solidFill>
              <a:latin typeface="Open Sans"/>
              <a:ea typeface="Open Sans"/>
              <a:cs typeface="Open Sans"/>
              <a:sym typeface="Open Sans"/>
            </a:endParaRPr>
          </a:p>
          <a:p>
            <a:pPr marL="0" lvl="0" indent="0" algn="l" rtl="0">
              <a:spcBef>
                <a:spcPts val="0"/>
              </a:spcBef>
              <a:spcAft>
                <a:spcPts val="0"/>
              </a:spcAft>
              <a:buNone/>
            </a:pPr>
            <a:r>
              <a:rPr lang="en" sz="2300" b="1" dirty="0">
                <a:solidFill>
                  <a:schemeClr val="lt1"/>
                </a:solidFill>
                <a:latin typeface="Open Sans"/>
                <a:ea typeface="Open Sans"/>
                <a:cs typeface="Open Sans"/>
                <a:sym typeface="Open Sans"/>
              </a:rPr>
              <a:t>Bilingual or ESL Program </a:t>
            </a:r>
            <a:endParaRPr sz="2300" b="1" dirty="0">
              <a:solidFill>
                <a:schemeClr val="lt1"/>
              </a:solidFill>
              <a:latin typeface="Open Sans"/>
              <a:ea typeface="Open Sans"/>
              <a:cs typeface="Open Sans"/>
              <a:sym typeface="Open Sans"/>
            </a:endParaRPr>
          </a:p>
        </p:txBody>
      </p:sp>
      <p:sp>
        <p:nvSpPr>
          <p:cNvPr id="345" name="Google Shape;345;p36"/>
          <p:cNvSpPr/>
          <p:nvPr/>
        </p:nvSpPr>
        <p:spPr>
          <a:xfrm>
            <a:off x="-29850" y="4879800"/>
            <a:ext cx="9203700" cy="263700"/>
          </a:xfrm>
          <a:prstGeom prst="rect">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46" name="Google Shape;346;p36"/>
          <p:cNvSpPr txBox="1"/>
          <p:nvPr/>
        </p:nvSpPr>
        <p:spPr>
          <a:xfrm>
            <a:off x="705167" y="868681"/>
            <a:ext cx="8143507" cy="468184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None/>
            </a:pPr>
            <a:r>
              <a:rPr lang="en" sz="1900" dirty="0">
                <a:solidFill>
                  <a:schemeClr val="dk1"/>
                </a:solidFill>
                <a:latin typeface="Open Sans"/>
                <a:ea typeface="Open Sans"/>
                <a:cs typeface="Open Sans"/>
                <a:sym typeface="Open Sans"/>
              </a:rPr>
              <a:t>In addition to the required bilingual and/or ESL programs, school districts are authorized to establish a bilingual program </a:t>
            </a:r>
            <a:endParaRPr sz="1900" dirty="0">
              <a:solidFill>
                <a:schemeClr val="dk1"/>
              </a:solidFill>
              <a:latin typeface="Open Sans"/>
              <a:ea typeface="Open Sans"/>
              <a:cs typeface="Open Sans"/>
              <a:sym typeface="Open Sans"/>
            </a:endParaRPr>
          </a:p>
          <a:p>
            <a:pPr marL="685800" lvl="1" indent="-222250" algn="l" rtl="0">
              <a:lnSpc>
                <a:spcPct val="90000"/>
              </a:lnSpc>
              <a:spcBef>
                <a:spcPts val="1200"/>
              </a:spcBef>
              <a:spcAft>
                <a:spcPts val="0"/>
              </a:spcAft>
              <a:buClr>
                <a:schemeClr val="dk1"/>
              </a:buClr>
              <a:buSzPts val="1900"/>
              <a:buFont typeface="Courier New"/>
              <a:buChar char="o"/>
            </a:pPr>
            <a:r>
              <a:rPr lang="en" sz="1800" dirty="0">
                <a:solidFill>
                  <a:schemeClr val="dk1"/>
                </a:solidFill>
                <a:latin typeface="Open Sans"/>
                <a:ea typeface="Open Sans"/>
                <a:cs typeface="Open Sans"/>
                <a:sym typeface="Open Sans"/>
              </a:rPr>
              <a:t>even if they have an </a:t>
            </a:r>
            <a:r>
              <a:rPr lang="en" sz="1800" b="1" dirty="0">
                <a:solidFill>
                  <a:schemeClr val="dk1"/>
                </a:solidFill>
                <a:latin typeface="Open Sans"/>
                <a:ea typeface="Open Sans"/>
                <a:cs typeface="Open Sans"/>
                <a:sym typeface="Open Sans"/>
              </a:rPr>
              <a:t>enrollment of fewer than 20 emergent bilingual students in any language classification in the same grade level district-wide</a:t>
            </a:r>
            <a:r>
              <a:rPr lang="en" sz="1800" dirty="0">
                <a:solidFill>
                  <a:schemeClr val="dk1"/>
                </a:solidFill>
                <a:latin typeface="Open Sans"/>
                <a:ea typeface="Open Sans"/>
                <a:cs typeface="Open Sans"/>
                <a:sym typeface="Open Sans"/>
              </a:rPr>
              <a:t> and are not required to do so under subsection (a) of this section. Under this authorization, school districts shall adhere to all program requirements as described in §§89.1210, 89.1227, 89.1228, and 89.1229 of this title.</a:t>
            </a:r>
            <a:endParaRPr sz="1800" dirty="0">
              <a:solidFill>
                <a:schemeClr val="dk1"/>
              </a:solidFill>
              <a:latin typeface="Open Sans"/>
              <a:ea typeface="Open Sans"/>
              <a:cs typeface="Open Sans"/>
              <a:sym typeface="Open Sans"/>
            </a:endParaRPr>
          </a:p>
          <a:p>
            <a:pPr marL="685800" lvl="1" indent="-222250" algn="l" rtl="0">
              <a:lnSpc>
                <a:spcPct val="90000"/>
              </a:lnSpc>
              <a:spcBef>
                <a:spcPts val="1200"/>
              </a:spcBef>
              <a:spcAft>
                <a:spcPts val="0"/>
              </a:spcAft>
              <a:buClr>
                <a:schemeClr val="dk1"/>
              </a:buClr>
              <a:buSzPts val="1900"/>
              <a:buFont typeface="Courier New"/>
              <a:buChar char="o"/>
            </a:pPr>
            <a:r>
              <a:rPr lang="en" sz="1800" dirty="0">
                <a:solidFill>
                  <a:schemeClr val="dk1"/>
                </a:solidFill>
                <a:latin typeface="Open Sans"/>
                <a:ea typeface="Open Sans"/>
                <a:cs typeface="Open Sans"/>
                <a:sym typeface="Open Sans"/>
              </a:rPr>
              <a:t>at </a:t>
            </a:r>
            <a:r>
              <a:rPr lang="en" sz="1800" b="1" dirty="0">
                <a:solidFill>
                  <a:schemeClr val="dk1"/>
                </a:solidFill>
                <a:latin typeface="Open Sans"/>
                <a:ea typeface="Open Sans"/>
                <a:cs typeface="Open Sans"/>
                <a:sym typeface="Open Sans"/>
              </a:rPr>
              <a:t>grade levels in which the bilingual program is not required </a:t>
            </a:r>
            <a:r>
              <a:rPr lang="en" sz="1800" dirty="0">
                <a:solidFill>
                  <a:schemeClr val="dk1"/>
                </a:solidFill>
                <a:latin typeface="Open Sans"/>
                <a:ea typeface="Open Sans"/>
                <a:cs typeface="Open Sans"/>
                <a:sym typeface="Open Sans"/>
              </a:rPr>
              <a:t>under subsection (a) of this section. Under this authorization, school districts shall adhere to all program requirements as described in §§89.1210, 89.1227, 89.1228, and 89.1229 of this title.</a:t>
            </a:r>
            <a:endParaRPr sz="1800" dirty="0">
              <a:solidFill>
                <a:schemeClr val="dk1"/>
              </a:solidFill>
              <a:latin typeface="Open Sans"/>
              <a:ea typeface="Open Sans"/>
              <a:cs typeface="Open Sans"/>
              <a:sym typeface="Open Sans"/>
            </a:endParaRPr>
          </a:p>
        </p:txBody>
      </p:sp>
      <p:pic>
        <p:nvPicPr>
          <p:cNvPr id="347" name="Google Shape;347;p36"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348" name="Google Shape;348;p36"/>
          <p:cNvSpPr txBox="1"/>
          <p:nvPr/>
        </p:nvSpPr>
        <p:spPr>
          <a:xfrm>
            <a:off x="0" y="485312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rgbClr val="FFFFFF"/>
                </a:solidFill>
                <a:latin typeface="Open Sans"/>
                <a:ea typeface="Open Sans"/>
                <a:cs typeface="Open Sans"/>
                <a:sym typeface="Open Sans"/>
              </a:rPr>
              <a:t>Copyright © 2025. Texas Education Agency.</a:t>
            </a:r>
            <a:endParaRPr sz="600">
              <a:solidFill>
                <a:srgbClr val="FFFFFF"/>
              </a:solidFill>
              <a:latin typeface="Open Sans"/>
              <a:ea typeface="Open Sans"/>
              <a:cs typeface="Open Sans"/>
              <a:sym typeface="Open Sans"/>
            </a:endParaRPr>
          </a:p>
        </p:txBody>
      </p:sp>
      <p:sp>
        <p:nvSpPr>
          <p:cNvPr id="349" name="Google Shape;349;p36"/>
          <p:cNvSpPr txBox="1">
            <a:spLocks noGrp="1"/>
          </p:cNvSpPr>
          <p:nvPr>
            <p:ph type="sldNum" idx="12"/>
          </p:nvPr>
        </p:nvSpPr>
        <p:spPr>
          <a:xfrm>
            <a:off x="8488183" y="4806961"/>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24</a:t>
            </a:fld>
            <a:endParaRPr sz="900">
              <a:solidFill>
                <a:schemeClr val="lt1"/>
              </a:solidFill>
              <a:latin typeface="Open Sans"/>
              <a:ea typeface="Open Sans"/>
              <a:cs typeface="Open Sans"/>
              <a:sym typeface="Open Sans"/>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53"/>
        <p:cNvGrpSpPr/>
        <p:nvPr/>
      </p:nvGrpSpPr>
      <p:grpSpPr>
        <a:xfrm>
          <a:off x="0" y="0"/>
          <a:ext cx="0" cy="0"/>
          <a:chOff x="0" y="0"/>
          <a:chExt cx="0" cy="0"/>
        </a:xfrm>
      </p:grpSpPr>
      <p:pic>
        <p:nvPicPr>
          <p:cNvPr id="2" name="Google Shape;55;p13">
            <a:extLst>
              <a:ext uri="{FF2B5EF4-FFF2-40B4-BE49-F238E27FC236}">
                <a16:creationId xmlns:a16="http://schemas.microsoft.com/office/drawing/2014/main" id="{99DA93CF-FA9F-0F2D-F2FF-EF5401D58F4F}"/>
              </a:ext>
            </a:extLst>
          </p:cNvPr>
          <p:cNvPicPr preferRelativeResize="0"/>
          <p:nvPr/>
        </p:nvPicPr>
        <p:blipFill rotWithShape="1">
          <a:blip r:embed="rId3">
            <a:alphaModFix/>
          </a:blip>
          <a:srcRect l="12535" t="88209" r="31775"/>
          <a:stretch/>
        </p:blipFill>
        <p:spPr>
          <a:xfrm rot="-5400000">
            <a:off x="-2286337" y="2278438"/>
            <a:ext cx="5190850" cy="618176"/>
          </a:xfrm>
          <a:prstGeom prst="rect">
            <a:avLst/>
          </a:prstGeom>
          <a:noFill/>
          <a:ln>
            <a:noFill/>
          </a:ln>
        </p:spPr>
      </p:pic>
      <p:sp>
        <p:nvSpPr>
          <p:cNvPr id="354" name="Google Shape;354;p37"/>
          <p:cNvSpPr/>
          <p:nvPr/>
        </p:nvSpPr>
        <p:spPr>
          <a:xfrm>
            <a:off x="-1" y="0"/>
            <a:ext cx="6256421" cy="636600"/>
          </a:xfrm>
          <a:prstGeom prst="round2DiagRect">
            <a:avLst>
              <a:gd name="adj1" fmla="val 16667"/>
              <a:gd name="adj2" fmla="val 0"/>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55" name="Google Shape;355;p37"/>
          <p:cNvSpPr txBox="1"/>
          <p:nvPr/>
        </p:nvSpPr>
        <p:spPr>
          <a:xfrm>
            <a:off x="0" y="-7900"/>
            <a:ext cx="5974538" cy="644449"/>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English Proficient Student Participation</a:t>
            </a:r>
            <a:endParaRPr sz="2300" b="1" dirty="0">
              <a:solidFill>
                <a:schemeClr val="lt1"/>
              </a:solidFill>
              <a:latin typeface="Open Sans"/>
              <a:ea typeface="Open Sans"/>
              <a:cs typeface="Open Sans"/>
              <a:sym typeface="Open Sans"/>
            </a:endParaRPr>
          </a:p>
        </p:txBody>
      </p:sp>
      <p:sp>
        <p:nvSpPr>
          <p:cNvPr id="356" name="Google Shape;356;p37"/>
          <p:cNvSpPr/>
          <p:nvPr/>
        </p:nvSpPr>
        <p:spPr>
          <a:xfrm>
            <a:off x="-29850" y="4879800"/>
            <a:ext cx="9203700" cy="263700"/>
          </a:xfrm>
          <a:prstGeom prst="rect">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57" name="Google Shape;357;p37"/>
          <p:cNvSpPr txBox="1"/>
          <p:nvPr/>
        </p:nvSpPr>
        <p:spPr>
          <a:xfrm>
            <a:off x="705167" y="822352"/>
            <a:ext cx="8143507" cy="4728173"/>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None/>
            </a:pPr>
            <a:r>
              <a:rPr lang="en" sz="1900" dirty="0">
                <a:solidFill>
                  <a:schemeClr val="dk1"/>
                </a:solidFill>
                <a:latin typeface="Open Sans"/>
                <a:ea typeface="Open Sans"/>
                <a:cs typeface="Open Sans"/>
                <a:sym typeface="Open Sans"/>
              </a:rPr>
              <a:t>School districts may enroll students who are not emergent bilinguals in the bilingual program or the ESL program in accordance with TEC, §29.058.</a:t>
            </a:r>
            <a:endParaRPr sz="1900" dirty="0">
              <a:solidFill>
                <a:schemeClr val="dk1"/>
              </a:solidFill>
              <a:latin typeface="Open Sans"/>
              <a:ea typeface="Open Sans"/>
              <a:cs typeface="Open Sans"/>
              <a:sym typeface="Open Sans"/>
            </a:endParaRPr>
          </a:p>
          <a:p>
            <a:pPr marL="457200" lvl="0" indent="-349250" algn="l" rtl="0">
              <a:lnSpc>
                <a:spcPct val="100000"/>
              </a:lnSpc>
              <a:spcBef>
                <a:spcPts val="1200"/>
              </a:spcBef>
              <a:spcAft>
                <a:spcPts val="0"/>
              </a:spcAft>
              <a:buClr>
                <a:schemeClr val="dk1"/>
              </a:buClr>
              <a:buSzPts val="1900"/>
              <a:buFont typeface="Open Sans"/>
              <a:buChar char="●"/>
            </a:pPr>
            <a:r>
              <a:rPr lang="en" sz="1800" dirty="0">
                <a:solidFill>
                  <a:schemeClr val="dk1"/>
                </a:solidFill>
                <a:latin typeface="Open Sans"/>
                <a:ea typeface="Open Sans"/>
                <a:cs typeface="Open Sans"/>
                <a:sym typeface="Open Sans"/>
              </a:rPr>
              <a:t>Students who are not emergent bilingual students (English proficient) must have parent or guardian approval to be enrolled in the bilingual education or ESL program (89.1228 (d)).</a:t>
            </a:r>
            <a:endParaRPr sz="1800" dirty="0">
              <a:solidFill>
                <a:schemeClr val="dk1"/>
              </a:solidFill>
              <a:latin typeface="Open Sans"/>
              <a:ea typeface="Open Sans"/>
              <a:cs typeface="Open Sans"/>
              <a:sym typeface="Open Sans"/>
            </a:endParaRPr>
          </a:p>
        </p:txBody>
      </p:sp>
      <p:pic>
        <p:nvPicPr>
          <p:cNvPr id="358" name="Google Shape;358;p37"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359" name="Google Shape;359;p37"/>
          <p:cNvSpPr txBox="1"/>
          <p:nvPr/>
        </p:nvSpPr>
        <p:spPr>
          <a:xfrm>
            <a:off x="0" y="485312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rgbClr val="FFFFFF"/>
                </a:solidFill>
                <a:latin typeface="Open Sans"/>
                <a:ea typeface="Open Sans"/>
                <a:cs typeface="Open Sans"/>
                <a:sym typeface="Open Sans"/>
              </a:rPr>
              <a:t>Copyright © 2025. Texas Education Agency.</a:t>
            </a:r>
            <a:endParaRPr sz="600">
              <a:solidFill>
                <a:srgbClr val="FFFFFF"/>
              </a:solidFill>
              <a:latin typeface="Open Sans"/>
              <a:ea typeface="Open Sans"/>
              <a:cs typeface="Open Sans"/>
              <a:sym typeface="Open Sans"/>
            </a:endParaRPr>
          </a:p>
        </p:txBody>
      </p:sp>
      <p:sp>
        <p:nvSpPr>
          <p:cNvPr id="360" name="Google Shape;360;p37"/>
          <p:cNvSpPr txBox="1">
            <a:spLocks noGrp="1"/>
          </p:cNvSpPr>
          <p:nvPr>
            <p:ph type="sldNum" idx="12"/>
          </p:nvPr>
        </p:nvSpPr>
        <p:spPr>
          <a:xfrm>
            <a:off x="8488183" y="4806961"/>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25</a:t>
            </a:fld>
            <a:endParaRPr sz="900">
              <a:solidFill>
                <a:schemeClr val="lt1"/>
              </a:solidFill>
              <a:latin typeface="Open Sans"/>
              <a:ea typeface="Open Sans"/>
              <a:cs typeface="Open Sans"/>
              <a:sym typeface="Open San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64"/>
        <p:cNvGrpSpPr/>
        <p:nvPr/>
      </p:nvGrpSpPr>
      <p:grpSpPr>
        <a:xfrm>
          <a:off x="0" y="0"/>
          <a:ext cx="0" cy="0"/>
          <a:chOff x="0" y="0"/>
          <a:chExt cx="0" cy="0"/>
        </a:xfrm>
      </p:grpSpPr>
      <p:pic>
        <p:nvPicPr>
          <p:cNvPr id="2" name="Google Shape;55;p13">
            <a:extLst>
              <a:ext uri="{FF2B5EF4-FFF2-40B4-BE49-F238E27FC236}">
                <a16:creationId xmlns:a16="http://schemas.microsoft.com/office/drawing/2014/main" id="{A86170BD-AF76-B455-62C6-C07086A1F7BE}"/>
              </a:ext>
            </a:extLst>
          </p:cNvPr>
          <p:cNvPicPr preferRelativeResize="0"/>
          <p:nvPr/>
        </p:nvPicPr>
        <p:blipFill rotWithShape="1">
          <a:blip r:embed="rId3">
            <a:alphaModFix/>
          </a:blip>
          <a:srcRect l="12535" t="88209" r="31775"/>
          <a:stretch/>
        </p:blipFill>
        <p:spPr>
          <a:xfrm rot="-5400000">
            <a:off x="-2286337" y="2278438"/>
            <a:ext cx="5190850" cy="618176"/>
          </a:xfrm>
          <a:prstGeom prst="rect">
            <a:avLst/>
          </a:prstGeom>
          <a:noFill/>
          <a:ln>
            <a:noFill/>
          </a:ln>
        </p:spPr>
      </p:pic>
      <p:sp>
        <p:nvSpPr>
          <p:cNvPr id="365" name="Google Shape;365;p38"/>
          <p:cNvSpPr/>
          <p:nvPr/>
        </p:nvSpPr>
        <p:spPr>
          <a:xfrm>
            <a:off x="0" y="0"/>
            <a:ext cx="4911300" cy="636600"/>
          </a:xfrm>
          <a:prstGeom prst="round2DiagRect">
            <a:avLst>
              <a:gd name="adj1" fmla="val 16667"/>
              <a:gd name="adj2" fmla="val 0"/>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66" name="Google Shape;366;p38"/>
          <p:cNvSpPr txBox="1"/>
          <p:nvPr/>
        </p:nvSpPr>
        <p:spPr>
          <a:xfrm>
            <a:off x="0" y="7899"/>
            <a:ext cx="4448247" cy="628701"/>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Dually Identified Students</a:t>
            </a:r>
            <a:endParaRPr sz="2300" b="1" dirty="0">
              <a:solidFill>
                <a:schemeClr val="lt1"/>
              </a:solidFill>
              <a:latin typeface="Open Sans"/>
              <a:ea typeface="Open Sans"/>
              <a:cs typeface="Open Sans"/>
              <a:sym typeface="Open Sans"/>
            </a:endParaRPr>
          </a:p>
        </p:txBody>
      </p:sp>
      <p:sp>
        <p:nvSpPr>
          <p:cNvPr id="367" name="Google Shape;367;p38"/>
          <p:cNvSpPr/>
          <p:nvPr/>
        </p:nvSpPr>
        <p:spPr>
          <a:xfrm>
            <a:off x="-29850" y="4879800"/>
            <a:ext cx="9203700" cy="263700"/>
          </a:xfrm>
          <a:prstGeom prst="rect">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68" name="Google Shape;368;p38"/>
          <p:cNvSpPr txBox="1"/>
          <p:nvPr/>
        </p:nvSpPr>
        <p:spPr>
          <a:xfrm>
            <a:off x="705167" y="814452"/>
            <a:ext cx="8143507" cy="4634997"/>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323F4F"/>
              </a:buClr>
              <a:buSzPts val="2400"/>
              <a:buFont typeface="Arial"/>
              <a:buNone/>
            </a:pPr>
            <a:r>
              <a:rPr lang="en" sz="1900" dirty="0">
                <a:solidFill>
                  <a:schemeClr val="dk1"/>
                </a:solidFill>
                <a:latin typeface="Open Sans"/>
                <a:ea typeface="Open Sans"/>
                <a:cs typeface="Open Sans"/>
                <a:sym typeface="Open Sans"/>
              </a:rPr>
              <a:t>As an emergent bilingual student with special needs is served through both special education and language programs, the district shall:</a:t>
            </a:r>
            <a:endParaRPr sz="1900" dirty="0">
              <a:solidFill>
                <a:schemeClr val="dk1"/>
              </a:solidFill>
              <a:latin typeface="Open Sans"/>
              <a:ea typeface="Open Sans"/>
              <a:cs typeface="Open Sans"/>
              <a:sym typeface="Open Sans"/>
            </a:endParaRPr>
          </a:p>
          <a:p>
            <a:pPr marL="228600" lvl="0" indent="-196850" algn="l" rtl="0">
              <a:lnSpc>
                <a:spcPct val="100000"/>
              </a:lnSpc>
              <a:spcBef>
                <a:spcPts val="1200"/>
              </a:spcBef>
              <a:spcAft>
                <a:spcPts val="0"/>
              </a:spcAft>
              <a:buClr>
                <a:schemeClr val="dk1"/>
              </a:buClr>
              <a:buSzPts val="1900"/>
              <a:buFont typeface="Open Sans"/>
              <a:buChar char="•"/>
            </a:pPr>
            <a:r>
              <a:rPr lang="en" sz="1800" dirty="0">
                <a:solidFill>
                  <a:schemeClr val="dk1"/>
                </a:solidFill>
                <a:latin typeface="Open Sans"/>
                <a:ea typeface="Open Sans"/>
                <a:cs typeface="Open Sans"/>
                <a:sym typeface="Open Sans"/>
              </a:rPr>
              <a:t>Facilitate that support is provided within the language program to ensure access to the content of the student’s Individualized Education Program (IEP) goals. </a:t>
            </a:r>
            <a:endParaRPr sz="1800" dirty="0">
              <a:solidFill>
                <a:schemeClr val="dk1"/>
              </a:solidFill>
              <a:latin typeface="Open Sans"/>
              <a:ea typeface="Open Sans"/>
              <a:cs typeface="Open Sans"/>
              <a:sym typeface="Open Sans"/>
            </a:endParaRPr>
          </a:p>
          <a:p>
            <a:pPr marL="228600" lvl="0" indent="-196850" algn="l" rtl="0">
              <a:lnSpc>
                <a:spcPct val="100000"/>
              </a:lnSpc>
              <a:spcBef>
                <a:spcPts val="1200"/>
              </a:spcBef>
              <a:spcAft>
                <a:spcPts val="0"/>
              </a:spcAft>
              <a:buClr>
                <a:schemeClr val="dk1"/>
              </a:buClr>
              <a:buSzPts val="1900"/>
              <a:buFont typeface="Open Sans"/>
              <a:buChar char="•"/>
            </a:pPr>
            <a:r>
              <a:rPr lang="en" sz="1800" dirty="0">
                <a:solidFill>
                  <a:schemeClr val="dk1"/>
                </a:solidFill>
                <a:latin typeface="Open Sans"/>
                <a:ea typeface="Open Sans"/>
                <a:cs typeface="Open Sans"/>
                <a:sym typeface="Open Sans"/>
              </a:rPr>
              <a:t>Ensure that special educators who serve emergent bilingual students in a self-contained setting are appropriately certified as bilingual or ESL educators, in addition to certification in special education.</a:t>
            </a:r>
            <a:endParaRPr sz="1800" dirty="0">
              <a:solidFill>
                <a:schemeClr val="dk1"/>
              </a:solidFill>
              <a:latin typeface="Open Sans"/>
              <a:ea typeface="Open Sans"/>
              <a:cs typeface="Open Sans"/>
              <a:sym typeface="Open Sans"/>
            </a:endParaRPr>
          </a:p>
        </p:txBody>
      </p:sp>
      <p:pic>
        <p:nvPicPr>
          <p:cNvPr id="369" name="Google Shape;369;p38"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370" name="Google Shape;370;p38"/>
          <p:cNvSpPr txBox="1"/>
          <p:nvPr/>
        </p:nvSpPr>
        <p:spPr>
          <a:xfrm>
            <a:off x="0" y="485312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rgbClr val="FFFFFF"/>
                </a:solidFill>
                <a:latin typeface="Open Sans"/>
                <a:ea typeface="Open Sans"/>
                <a:cs typeface="Open Sans"/>
                <a:sym typeface="Open Sans"/>
              </a:rPr>
              <a:t>Copyright © 2025. Texas Education Agency.</a:t>
            </a:r>
            <a:endParaRPr sz="600">
              <a:solidFill>
                <a:srgbClr val="FFFFFF"/>
              </a:solidFill>
              <a:latin typeface="Open Sans"/>
              <a:ea typeface="Open Sans"/>
              <a:cs typeface="Open Sans"/>
              <a:sym typeface="Open Sans"/>
            </a:endParaRPr>
          </a:p>
        </p:txBody>
      </p:sp>
      <p:sp>
        <p:nvSpPr>
          <p:cNvPr id="371" name="Google Shape;371;p38"/>
          <p:cNvSpPr txBox="1">
            <a:spLocks noGrp="1"/>
          </p:cNvSpPr>
          <p:nvPr>
            <p:ph type="sldNum" idx="12"/>
          </p:nvPr>
        </p:nvSpPr>
        <p:spPr>
          <a:xfrm>
            <a:off x="8488183" y="4806961"/>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26</a:t>
            </a:fld>
            <a:endParaRPr sz="900">
              <a:solidFill>
                <a:schemeClr val="lt1"/>
              </a:solidFill>
              <a:latin typeface="Open Sans"/>
              <a:ea typeface="Open Sans"/>
              <a:cs typeface="Open Sans"/>
              <a:sym typeface="Open Sans"/>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75"/>
        <p:cNvGrpSpPr/>
        <p:nvPr/>
      </p:nvGrpSpPr>
      <p:grpSpPr>
        <a:xfrm>
          <a:off x="0" y="0"/>
          <a:ext cx="0" cy="0"/>
          <a:chOff x="0" y="0"/>
          <a:chExt cx="0" cy="0"/>
        </a:xfrm>
      </p:grpSpPr>
      <p:pic>
        <p:nvPicPr>
          <p:cNvPr id="2" name="Google Shape;55;p13">
            <a:extLst>
              <a:ext uri="{FF2B5EF4-FFF2-40B4-BE49-F238E27FC236}">
                <a16:creationId xmlns:a16="http://schemas.microsoft.com/office/drawing/2014/main" id="{AD2A7F04-78D4-E87E-1C70-C0747B769C1B}"/>
              </a:ext>
            </a:extLst>
          </p:cNvPr>
          <p:cNvPicPr preferRelativeResize="0"/>
          <p:nvPr/>
        </p:nvPicPr>
        <p:blipFill rotWithShape="1">
          <a:blip r:embed="rId3">
            <a:alphaModFix/>
          </a:blip>
          <a:srcRect l="12535" t="88209" r="31775"/>
          <a:stretch/>
        </p:blipFill>
        <p:spPr>
          <a:xfrm rot="-5400000">
            <a:off x="-2286337" y="2278438"/>
            <a:ext cx="5190850" cy="618176"/>
          </a:xfrm>
          <a:prstGeom prst="rect">
            <a:avLst/>
          </a:prstGeom>
          <a:noFill/>
          <a:ln>
            <a:noFill/>
          </a:ln>
        </p:spPr>
      </p:pic>
      <p:sp>
        <p:nvSpPr>
          <p:cNvPr id="376" name="Google Shape;376;p39"/>
          <p:cNvSpPr/>
          <p:nvPr/>
        </p:nvSpPr>
        <p:spPr>
          <a:xfrm>
            <a:off x="0" y="0"/>
            <a:ext cx="4911300" cy="636600"/>
          </a:xfrm>
          <a:prstGeom prst="round2DiagRect">
            <a:avLst>
              <a:gd name="adj1" fmla="val 16667"/>
              <a:gd name="adj2" fmla="val 0"/>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77" name="Google Shape;377;p39"/>
          <p:cNvSpPr txBox="1"/>
          <p:nvPr/>
        </p:nvSpPr>
        <p:spPr>
          <a:xfrm>
            <a:off x="0" y="0"/>
            <a:ext cx="5295900" cy="6366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Staffing</a:t>
            </a:r>
            <a:endParaRPr sz="2300" b="1" dirty="0">
              <a:solidFill>
                <a:schemeClr val="lt1"/>
              </a:solidFill>
              <a:latin typeface="Open Sans"/>
              <a:ea typeface="Open Sans"/>
              <a:cs typeface="Open Sans"/>
              <a:sym typeface="Open Sans"/>
            </a:endParaRPr>
          </a:p>
        </p:txBody>
      </p:sp>
      <p:sp>
        <p:nvSpPr>
          <p:cNvPr id="378" name="Google Shape;378;p39"/>
          <p:cNvSpPr/>
          <p:nvPr/>
        </p:nvSpPr>
        <p:spPr>
          <a:xfrm>
            <a:off x="-29850" y="4879800"/>
            <a:ext cx="9203700" cy="263700"/>
          </a:xfrm>
          <a:prstGeom prst="rect">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79" name="Google Shape;379;p39"/>
          <p:cNvSpPr txBox="1"/>
          <p:nvPr/>
        </p:nvSpPr>
        <p:spPr>
          <a:xfrm>
            <a:off x="705168" y="814453"/>
            <a:ext cx="8260077" cy="4595622"/>
          </a:xfrm>
          <a:prstGeom prst="rect">
            <a:avLst/>
          </a:prstGeom>
          <a:noFill/>
          <a:ln>
            <a:noFill/>
          </a:ln>
        </p:spPr>
        <p:txBody>
          <a:bodyPr spcFirstLastPara="1" wrap="square" lIns="91425" tIns="45700" rIns="91425" bIns="45700" anchor="t" anchorCtr="0">
            <a:noAutofit/>
          </a:bodyPr>
          <a:lstStyle/>
          <a:p>
            <a:pPr marL="457200" lvl="0" indent="-349250" algn="l" rtl="0">
              <a:lnSpc>
                <a:spcPct val="100000"/>
              </a:lnSpc>
              <a:spcBef>
                <a:spcPts val="0"/>
              </a:spcBef>
              <a:spcAft>
                <a:spcPts val="0"/>
              </a:spcAft>
              <a:buClr>
                <a:schemeClr val="dk1"/>
              </a:buClr>
              <a:buSzPts val="1900"/>
              <a:buFont typeface="Open Sans"/>
              <a:buChar char="•"/>
            </a:pPr>
            <a:r>
              <a:rPr lang="en" sz="1900" dirty="0">
                <a:solidFill>
                  <a:schemeClr val="dk1"/>
                </a:solidFill>
                <a:latin typeface="Open Sans"/>
                <a:ea typeface="Open Sans"/>
                <a:cs typeface="Open Sans"/>
                <a:sym typeface="Open Sans"/>
              </a:rPr>
              <a:t>School districts that are unable to employ a sufficient number of teachers shall:</a:t>
            </a:r>
            <a:endParaRPr sz="1900" dirty="0">
              <a:solidFill>
                <a:schemeClr val="dk1"/>
              </a:solidFill>
              <a:latin typeface="Open Sans"/>
              <a:ea typeface="Open Sans"/>
              <a:cs typeface="Open Sans"/>
              <a:sym typeface="Open Sans"/>
            </a:endParaRPr>
          </a:p>
          <a:p>
            <a:pPr marL="914400" lvl="1" indent="-349250" algn="l" rtl="0">
              <a:lnSpc>
                <a:spcPct val="100000"/>
              </a:lnSpc>
              <a:spcBef>
                <a:spcPts val="1200"/>
              </a:spcBef>
              <a:spcAft>
                <a:spcPts val="0"/>
              </a:spcAft>
              <a:buClr>
                <a:schemeClr val="dk1"/>
              </a:buClr>
              <a:buSzPts val="1900"/>
              <a:buFont typeface="Courier New" panose="02070309020205020404" pitchFamily="49" charset="0"/>
              <a:buChar char="o"/>
            </a:pPr>
            <a:r>
              <a:rPr lang="en" sz="1800" dirty="0">
                <a:solidFill>
                  <a:schemeClr val="dk1"/>
                </a:solidFill>
                <a:latin typeface="Open Sans"/>
                <a:ea typeface="Open Sans"/>
                <a:cs typeface="Open Sans"/>
                <a:sym typeface="Open Sans"/>
              </a:rPr>
              <a:t>take all reasonable alternative steps to assign appropriately certified teachers to the required Bilingual and ESL programs.</a:t>
            </a:r>
            <a:endParaRPr sz="1800" dirty="0">
              <a:solidFill>
                <a:schemeClr val="dk1"/>
              </a:solidFill>
              <a:latin typeface="Open Sans"/>
              <a:ea typeface="Open Sans"/>
              <a:cs typeface="Open Sans"/>
              <a:sym typeface="Open Sans"/>
            </a:endParaRPr>
          </a:p>
          <a:p>
            <a:pPr marL="914400" lvl="1" indent="-349250" algn="l" rtl="0">
              <a:lnSpc>
                <a:spcPct val="100000"/>
              </a:lnSpc>
              <a:spcBef>
                <a:spcPts val="1200"/>
              </a:spcBef>
              <a:spcAft>
                <a:spcPts val="0"/>
              </a:spcAft>
              <a:buClr>
                <a:schemeClr val="dk1"/>
              </a:buClr>
              <a:buSzPts val="1900"/>
              <a:buFont typeface="Courier New" panose="02070309020205020404" pitchFamily="49" charset="0"/>
              <a:buChar char="o"/>
            </a:pPr>
            <a:r>
              <a:rPr lang="en" sz="1800" dirty="0">
                <a:solidFill>
                  <a:schemeClr val="dk1"/>
                </a:solidFill>
                <a:latin typeface="Open Sans"/>
                <a:ea typeface="Open Sans"/>
                <a:cs typeface="Open Sans"/>
                <a:sym typeface="Open Sans"/>
              </a:rPr>
              <a:t>apply on or before November 1 for an exception to the bilingual program or a waiver of the certification requirements in the ESL program</a:t>
            </a:r>
            <a:endParaRPr sz="1800" dirty="0">
              <a:solidFill>
                <a:schemeClr val="dk1"/>
              </a:solidFill>
              <a:latin typeface="Open Sans"/>
              <a:ea typeface="Open Sans"/>
              <a:cs typeface="Open Sans"/>
              <a:sym typeface="Open Sans"/>
            </a:endParaRPr>
          </a:p>
          <a:p>
            <a:pPr marL="457200" lvl="0" indent="-349250" algn="l" rtl="0">
              <a:lnSpc>
                <a:spcPct val="100000"/>
              </a:lnSpc>
              <a:spcBef>
                <a:spcPts val="1200"/>
              </a:spcBef>
              <a:spcAft>
                <a:spcPts val="0"/>
              </a:spcAft>
              <a:buClr>
                <a:schemeClr val="dk1"/>
              </a:buClr>
              <a:buSzPts val="1900"/>
              <a:buFont typeface="Open Sans"/>
              <a:buChar char="•"/>
            </a:pPr>
            <a:r>
              <a:rPr lang="en" sz="1900" dirty="0">
                <a:solidFill>
                  <a:schemeClr val="dk1"/>
                </a:solidFill>
                <a:latin typeface="Open Sans"/>
                <a:ea typeface="Open Sans"/>
                <a:cs typeface="Open Sans"/>
                <a:sym typeface="Open Sans"/>
              </a:rPr>
              <a:t>The approval of an exception to the bilingual program or an ESL waiver </a:t>
            </a:r>
            <a:r>
              <a:rPr lang="en" sz="1900" b="1" dirty="0">
                <a:solidFill>
                  <a:schemeClr val="dk1"/>
                </a:solidFill>
                <a:latin typeface="Open Sans"/>
                <a:ea typeface="Open Sans"/>
                <a:cs typeface="Open Sans"/>
                <a:sym typeface="Open Sans"/>
              </a:rPr>
              <a:t>shall be valid only during the school year for which it was granted</a:t>
            </a:r>
            <a:r>
              <a:rPr lang="en" sz="1900" dirty="0">
                <a:solidFill>
                  <a:schemeClr val="dk1"/>
                </a:solidFill>
                <a:latin typeface="Open Sans"/>
                <a:ea typeface="Open Sans"/>
                <a:cs typeface="Open Sans"/>
                <a:sym typeface="Open Sans"/>
              </a:rPr>
              <a:t>.</a:t>
            </a:r>
            <a:endParaRPr sz="1900" dirty="0">
              <a:solidFill>
                <a:schemeClr val="dk1"/>
              </a:solidFill>
              <a:latin typeface="Open Sans"/>
              <a:ea typeface="Open Sans"/>
              <a:cs typeface="Open Sans"/>
              <a:sym typeface="Open Sans"/>
            </a:endParaRPr>
          </a:p>
        </p:txBody>
      </p:sp>
      <p:pic>
        <p:nvPicPr>
          <p:cNvPr id="380" name="Google Shape;380;p39"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381" name="Google Shape;381;p39"/>
          <p:cNvSpPr txBox="1"/>
          <p:nvPr/>
        </p:nvSpPr>
        <p:spPr>
          <a:xfrm>
            <a:off x="0" y="485312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rgbClr val="FFFFFF"/>
                </a:solidFill>
                <a:latin typeface="Open Sans"/>
                <a:ea typeface="Open Sans"/>
                <a:cs typeface="Open Sans"/>
                <a:sym typeface="Open Sans"/>
              </a:rPr>
              <a:t>Copyright © 2025. Texas Education Agency.</a:t>
            </a:r>
            <a:endParaRPr sz="600">
              <a:solidFill>
                <a:srgbClr val="FFFFFF"/>
              </a:solidFill>
              <a:latin typeface="Open Sans"/>
              <a:ea typeface="Open Sans"/>
              <a:cs typeface="Open Sans"/>
              <a:sym typeface="Open Sans"/>
            </a:endParaRPr>
          </a:p>
        </p:txBody>
      </p:sp>
      <p:sp>
        <p:nvSpPr>
          <p:cNvPr id="382" name="Google Shape;382;p39"/>
          <p:cNvSpPr txBox="1">
            <a:spLocks noGrp="1"/>
          </p:cNvSpPr>
          <p:nvPr>
            <p:ph type="sldNum" idx="12"/>
          </p:nvPr>
        </p:nvSpPr>
        <p:spPr>
          <a:xfrm>
            <a:off x="8488183" y="4806961"/>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27</a:t>
            </a:fld>
            <a:endParaRPr sz="900">
              <a:solidFill>
                <a:schemeClr val="lt1"/>
              </a:solidFill>
              <a:latin typeface="Open Sans"/>
              <a:ea typeface="Open Sans"/>
              <a:cs typeface="Open Sans"/>
              <a:sym typeface="Open Sans"/>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86"/>
        <p:cNvGrpSpPr/>
        <p:nvPr/>
      </p:nvGrpSpPr>
      <p:grpSpPr>
        <a:xfrm>
          <a:off x="0" y="0"/>
          <a:ext cx="0" cy="0"/>
          <a:chOff x="0" y="0"/>
          <a:chExt cx="0" cy="0"/>
        </a:xfrm>
      </p:grpSpPr>
      <p:pic>
        <p:nvPicPr>
          <p:cNvPr id="2" name="Google Shape;55;p13">
            <a:extLst>
              <a:ext uri="{FF2B5EF4-FFF2-40B4-BE49-F238E27FC236}">
                <a16:creationId xmlns:a16="http://schemas.microsoft.com/office/drawing/2014/main" id="{35E36314-3A03-870D-2DD3-C5B35D98434F}"/>
              </a:ext>
            </a:extLst>
          </p:cNvPr>
          <p:cNvPicPr preferRelativeResize="0"/>
          <p:nvPr/>
        </p:nvPicPr>
        <p:blipFill rotWithShape="1">
          <a:blip r:embed="rId3">
            <a:alphaModFix/>
          </a:blip>
          <a:srcRect l="12535" t="88209" r="31775"/>
          <a:stretch/>
        </p:blipFill>
        <p:spPr>
          <a:xfrm rot="-5400000">
            <a:off x="-2286337" y="2278438"/>
            <a:ext cx="5190850" cy="618176"/>
          </a:xfrm>
          <a:prstGeom prst="rect">
            <a:avLst/>
          </a:prstGeom>
          <a:noFill/>
          <a:ln>
            <a:noFill/>
          </a:ln>
        </p:spPr>
      </p:pic>
      <p:sp>
        <p:nvSpPr>
          <p:cNvPr id="387" name="Google Shape;387;p40"/>
          <p:cNvSpPr/>
          <p:nvPr/>
        </p:nvSpPr>
        <p:spPr>
          <a:xfrm>
            <a:off x="0" y="0"/>
            <a:ext cx="4911300" cy="636600"/>
          </a:xfrm>
          <a:prstGeom prst="round2DiagRect">
            <a:avLst>
              <a:gd name="adj1" fmla="val 16667"/>
              <a:gd name="adj2" fmla="val 0"/>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88" name="Google Shape;388;p40"/>
          <p:cNvSpPr txBox="1"/>
          <p:nvPr/>
        </p:nvSpPr>
        <p:spPr>
          <a:xfrm>
            <a:off x="0" y="0"/>
            <a:ext cx="4686300" cy="6366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Staff Development</a:t>
            </a:r>
            <a:endParaRPr sz="2300" b="1" dirty="0">
              <a:solidFill>
                <a:schemeClr val="lt1"/>
              </a:solidFill>
              <a:latin typeface="Open Sans"/>
              <a:ea typeface="Open Sans"/>
              <a:cs typeface="Open Sans"/>
              <a:sym typeface="Open Sans"/>
            </a:endParaRPr>
          </a:p>
        </p:txBody>
      </p:sp>
      <p:sp>
        <p:nvSpPr>
          <p:cNvPr id="389" name="Google Shape;389;p40"/>
          <p:cNvSpPr/>
          <p:nvPr/>
        </p:nvSpPr>
        <p:spPr>
          <a:xfrm>
            <a:off x="-29850" y="4879800"/>
            <a:ext cx="9203700" cy="263700"/>
          </a:xfrm>
          <a:prstGeom prst="rect">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90" name="Google Shape;390;p40"/>
          <p:cNvSpPr txBox="1"/>
          <p:nvPr/>
        </p:nvSpPr>
        <p:spPr>
          <a:xfrm>
            <a:off x="705168" y="822351"/>
            <a:ext cx="8438832" cy="4785323"/>
          </a:xfrm>
          <a:prstGeom prst="rect">
            <a:avLst/>
          </a:prstGeom>
          <a:noFill/>
          <a:ln>
            <a:noFill/>
          </a:ln>
        </p:spPr>
        <p:txBody>
          <a:bodyPr spcFirstLastPara="1" wrap="square" lIns="91425" tIns="45700" rIns="91425" bIns="45700" anchor="t" anchorCtr="0">
            <a:noAutofit/>
          </a:bodyPr>
          <a:lstStyle/>
          <a:p>
            <a:pPr marL="341312" lvl="0" indent="-341312" algn="l" rtl="0">
              <a:lnSpc>
                <a:spcPct val="90000"/>
              </a:lnSpc>
              <a:spcBef>
                <a:spcPts val="0"/>
              </a:spcBef>
              <a:spcAft>
                <a:spcPts val="0"/>
              </a:spcAft>
              <a:buClr>
                <a:srgbClr val="323F4F"/>
              </a:buClr>
              <a:buSzPts val="2000"/>
              <a:buFont typeface="Arial"/>
              <a:buNone/>
            </a:pPr>
            <a:r>
              <a:rPr lang="en" sz="1900" dirty="0">
                <a:solidFill>
                  <a:schemeClr val="dk1"/>
                </a:solidFill>
                <a:latin typeface="Open Sans"/>
                <a:ea typeface="Open Sans"/>
                <a:cs typeface="Open Sans"/>
                <a:sym typeface="Open Sans"/>
              </a:rPr>
              <a:t>(e) The commissioner of education shall encourage school districts to cooperate with colleges and universities to provide training for teachers assigned to the bilingual and/or ESL programs.</a:t>
            </a:r>
            <a:endParaRPr sz="1900" dirty="0">
              <a:solidFill>
                <a:schemeClr val="dk1"/>
              </a:solidFill>
              <a:latin typeface="Open Sans"/>
              <a:ea typeface="Open Sans"/>
              <a:cs typeface="Open Sans"/>
              <a:sym typeface="Open Sans"/>
            </a:endParaRPr>
          </a:p>
          <a:p>
            <a:pPr marL="341312" lvl="0" indent="-341312" algn="l" rtl="0">
              <a:lnSpc>
                <a:spcPct val="90000"/>
              </a:lnSpc>
              <a:spcBef>
                <a:spcPts val="1200"/>
              </a:spcBef>
              <a:spcAft>
                <a:spcPts val="0"/>
              </a:spcAft>
              <a:buClr>
                <a:srgbClr val="323F4F"/>
              </a:buClr>
              <a:buSzPts val="2000"/>
              <a:buFont typeface="Arial"/>
              <a:buNone/>
            </a:pPr>
            <a:r>
              <a:rPr lang="en" sz="1900" dirty="0">
                <a:solidFill>
                  <a:schemeClr val="dk1"/>
                </a:solidFill>
                <a:latin typeface="Open Sans"/>
                <a:ea typeface="Open Sans"/>
                <a:cs typeface="Open Sans"/>
                <a:sym typeface="Open Sans"/>
              </a:rPr>
              <a:t>(f) The Texas Education Agency shall develop, in collaboration with education service centers, resources for implementing bilingual and ESL training programs. The materials shall provide a framework for:</a:t>
            </a:r>
            <a:endParaRPr sz="1900" dirty="0">
              <a:solidFill>
                <a:schemeClr val="dk1"/>
              </a:solidFill>
              <a:latin typeface="Open Sans"/>
              <a:ea typeface="Open Sans"/>
              <a:cs typeface="Open Sans"/>
              <a:sym typeface="Open Sans"/>
            </a:endParaRPr>
          </a:p>
          <a:p>
            <a:pPr marL="736600" lvl="1" indent="-336550" algn="l" rtl="0">
              <a:lnSpc>
                <a:spcPct val="90000"/>
              </a:lnSpc>
              <a:spcBef>
                <a:spcPts val="600"/>
              </a:spcBef>
              <a:spcAft>
                <a:spcPts val="0"/>
              </a:spcAft>
              <a:buClr>
                <a:srgbClr val="323F4F"/>
              </a:buClr>
              <a:buSzPts val="2000"/>
              <a:buFont typeface="Arial"/>
              <a:buNone/>
            </a:pPr>
            <a:r>
              <a:rPr lang="en" sz="1800" dirty="0">
                <a:solidFill>
                  <a:schemeClr val="dk1"/>
                </a:solidFill>
                <a:latin typeface="Open Sans"/>
                <a:ea typeface="Open Sans"/>
                <a:cs typeface="Open Sans"/>
                <a:sym typeface="Open Sans"/>
              </a:rPr>
              <a:t>(1) developmentally appropriate bilingual programs for early childhood through the elementary grades;</a:t>
            </a:r>
            <a:endParaRPr sz="1800" dirty="0">
              <a:solidFill>
                <a:schemeClr val="dk1"/>
              </a:solidFill>
              <a:latin typeface="Open Sans"/>
              <a:ea typeface="Open Sans"/>
              <a:cs typeface="Open Sans"/>
              <a:sym typeface="Open Sans"/>
            </a:endParaRPr>
          </a:p>
          <a:p>
            <a:pPr marL="736600" lvl="1" indent="-336550" algn="l" rtl="0">
              <a:lnSpc>
                <a:spcPct val="90000"/>
              </a:lnSpc>
              <a:spcBef>
                <a:spcPts val="600"/>
              </a:spcBef>
              <a:spcAft>
                <a:spcPts val="0"/>
              </a:spcAft>
              <a:buClr>
                <a:srgbClr val="323F4F"/>
              </a:buClr>
              <a:buSzPts val="2000"/>
              <a:buFont typeface="Arial"/>
              <a:buNone/>
            </a:pPr>
            <a:r>
              <a:rPr lang="en" sz="1800" dirty="0">
                <a:solidFill>
                  <a:schemeClr val="dk1"/>
                </a:solidFill>
                <a:latin typeface="Open Sans"/>
                <a:ea typeface="Open Sans"/>
                <a:cs typeface="Open Sans"/>
                <a:sym typeface="Open Sans"/>
              </a:rPr>
              <a:t>(2) affectively, linguistically, and cognitively appropriate instruction in bilingual and ESL programs in accordance with §89.1210(b)(1)-(3) of this title (relating to Program Content and Design); and</a:t>
            </a:r>
            <a:endParaRPr sz="1800" dirty="0">
              <a:solidFill>
                <a:schemeClr val="dk1"/>
              </a:solidFill>
              <a:latin typeface="Open Sans"/>
              <a:ea typeface="Open Sans"/>
              <a:cs typeface="Open Sans"/>
              <a:sym typeface="Open Sans"/>
            </a:endParaRPr>
          </a:p>
          <a:p>
            <a:pPr marL="736600" lvl="1" indent="-336550" algn="l" rtl="0">
              <a:lnSpc>
                <a:spcPct val="90000"/>
              </a:lnSpc>
              <a:spcBef>
                <a:spcPts val="600"/>
              </a:spcBef>
              <a:spcAft>
                <a:spcPts val="0"/>
              </a:spcAft>
              <a:buClr>
                <a:srgbClr val="323F4F"/>
              </a:buClr>
              <a:buSzPts val="2000"/>
              <a:buFont typeface="Arial"/>
              <a:buNone/>
            </a:pPr>
            <a:r>
              <a:rPr lang="en" sz="1800" dirty="0">
                <a:solidFill>
                  <a:schemeClr val="dk1"/>
                </a:solidFill>
                <a:latin typeface="Open Sans"/>
                <a:ea typeface="Open Sans"/>
                <a:cs typeface="Open Sans"/>
                <a:sym typeface="Open Sans"/>
              </a:rPr>
              <a:t>(3) developmentally appropriate programs for emergent bilingual students identified with multiple needs and/or exceptionalities.</a:t>
            </a:r>
            <a:endParaRPr sz="1800" dirty="0">
              <a:solidFill>
                <a:schemeClr val="dk1"/>
              </a:solidFill>
              <a:latin typeface="Open Sans"/>
              <a:ea typeface="Open Sans"/>
              <a:cs typeface="Open Sans"/>
              <a:sym typeface="Open Sans"/>
            </a:endParaRPr>
          </a:p>
        </p:txBody>
      </p:sp>
      <p:pic>
        <p:nvPicPr>
          <p:cNvPr id="391" name="Google Shape;391;p40"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392" name="Google Shape;392;p40"/>
          <p:cNvSpPr txBox="1"/>
          <p:nvPr/>
        </p:nvSpPr>
        <p:spPr>
          <a:xfrm>
            <a:off x="0" y="485312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rgbClr val="FFFFFF"/>
                </a:solidFill>
                <a:latin typeface="Open Sans"/>
                <a:ea typeface="Open Sans"/>
                <a:cs typeface="Open Sans"/>
                <a:sym typeface="Open Sans"/>
              </a:rPr>
              <a:t>Copyright © 2025. Texas Education Agency.</a:t>
            </a:r>
            <a:endParaRPr sz="600">
              <a:solidFill>
                <a:srgbClr val="FFFFFF"/>
              </a:solidFill>
              <a:latin typeface="Open Sans"/>
              <a:ea typeface="Open Sans"/>
              <a:cs typeface="Open Sans"/>
              <a:sym typeface="Open Sans"/>
            </a:endParaRPr>
          </a:p>
        </p:txBody>
      </p:sp>
      <p:sp>
        <p:nvSpPr>
          <p:cNvPr id="393" name="Google Shape;393;p40"/>
          <p:cNvSpPr txBox="1">
            <a:spLocks noGrp="1"/>
          </p:cNvSpPr>
          <p:nvPr>
            <p:ph type="sldNum" idx="12"/>
          </p:nvPr>
        </p:nvSpPr>
        <p:spPr>
          <a:xfrm>
            <a:off x="8488183" y="4806961"/>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28</a:t>
            </a:fld>
            <a:endParaRPr sz="900">
              <a:solidFill>
                <a:schemeClr val="lt1"/>
              </a:solidFill>
              <a:latin typeface="Open Sans"/>
              <a:ea typeface="Open Sans"/>
              <a:cs typeface="Open Sans"/>
              <a:sym typeface="Open Sans"/>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97"/>
        <p:cNvGrpSpPr/>
        <p:nvPr/>
      </p:nvGrpSpPr>
      <p:grpSpPr>
        <a:xfrm>
          <a:off x="0" y="0"/>
          <a:ext cx="0" cy="0"/>
          <a:chOff x="0" y="0"/>
          <a:chExt cx="0" cy="0"/>
        </a:xfrm>
      </p:grpSpPr>
      <p:pic>
        <p:nvPicPr>
          <p:cNvPr id="2" name="Google Shape;55;p13">
            <a:extLst>
              <a:ext uri="{FF2B5EF4-FFF2-40B4-BE49-F238E27FC236}">
                <a16:creationId xmlns:a16="http://schemas.microsoft.com/office/drawing/2014/main" id="{95C8B810-0F00-37F7-4A3A-E47FD286F156}"/>
              </a:ext>
            </a:extLst>
          </p:cNvPr>
          <p:cNvPicPr preferRelativeResize="0"/>
          <p:nvPr/>
        </p:nvPicPr>
        <p:blipFill rotWithShape="1">
          <a:blip r:embed="rId3">
            <a:alphaModFix/>
          </a:blip>
          <a:srcRect l="12535" t="88209" r="31775"/>
          <a:stretch/>
        </p:blipFill>
        <p:spPr>
          <a:xfrm rot="-5400000">
            <a:off x="-2286337" y="2278438"/>
            <a:ext cx="5190850" cy="618176"/>
          </a:xfrm>
          <a:prstGeom prst="rect">
            <a:avLst/>
          </a:prstGeom>
          <a:noFill/>
          <a:ln>
            <a:noFill/>
          </a:ln>
        </p:spPr>
      </p:pic>
      <p:sp>
        <p:nvSpPr>
          <p:cNvPr id="398" name="Google Shape;398;p41"/>
          <p:cNvSpPr/>
          <p:nvPr/>
        </p:nvSpPr>
        <p:spPr>
          <a:xfrm>
            <a:off x="0" y="0"/>
            <a:ext cx="5845126" cy="636600"/>
          </a:xfrm>
          <a:prstGeom prst="round2DiagRect">
            <a:avLst>
              <a:gd name="adj1" fmla="val 16667"/>
              <a:gd name="adj2" fmla="val 0"/>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99" name="Google Shape;399;p41"/>
          <p:cNvSpPr txBox="1"/>
          <p:nvPr/>
        </p:nvSpPr>
        <p:spPr>
          <a:xfrm>
            <a:off x="0" y="0"/>
            <a:ext cx="6441300" cy="6366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Required Summer School Programs</a:t>
            </a:r>
            <a:endParaRPr sz="2300" b="1" dirty="0">
              <a:solidFill>
                <a:schemeClr val="lt1"/>
              </a:solidFill>
              <a:latin typeface="Open Sans"/>
              <a:ea typeface="Open Sans"/>
              <a:cs typeface="Open Sans"/>
              <a:sym typeface="Open Sans"/>
            </a:endParaRPr>
          </a:p>
        </p:txBody>
      </p:sp>
      <p:sp>
        <p:nvSpPr>
          <p:cNvPr id="400" name="Google Shape;400;p41"/>
          <p:cNvSpPr/>
          <p:nvPr/>
        </p:nvSpPr>
        <p:spPr>
          <a:xfrm>
            <a:off x="-29850" y="4879800"/>
            <a:ext cx="9203700" cy="263700"/>
          </a:xfrm>
          <a:prstGeom prst="rect">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401" name="Google Shape;401;p41"/>
          <p:cNvSpPr txBox="1"/>
          <p:nvPr/>
        </p:nvSpPr>
        <p:spPr>
          <a:xfrm>
            <a:off x="705168" y="822352"/>
            <a:ext cx="8320932" cy="4961573"/>
          </a:xfrm>
          <a:prstGeom prst="rect">
            <a:avLst/>
          </a:prstGeom>
          <a:noFill/>
          <a:ln>
            <a:noFill/>
          </a:ln>
        </p:spPr>
        <p:txBody>
          <a:bodyPr spcFirstLastPara="1" wrap="square" lIns="91425" tIns="45700" rIns="91425" bIns="45700" anchor="t" anchorCtr="0">
            <a:noAutofit/>
          </a:bodyPr>
          <a:lstStyle/>
          <a:p>
            <a:pPr marL="228600" lvl="0" indent="-171450" algn="l" rtl="0">
              <a:lnSpc>
                <a:spcPct val="90000"/>
              </a:lnSpc>
              <a:spcBef>
                <a:spcPts val="0"/>
              </a:spcBef>
              <a:spcAft>
                <a:spcPts val="0"/>
              </a:spcAft>
              <a:buClr>
                <a:schemeClr val="dk1"/>
              </a:buClr>
              <a:buSzPts val="1900"/>
              <a:buFont typeface="Open Sans"/>
              <a:buChar char="•"/>
            </a:pPr>
            <a:r>
              <a:rPr lang="en" sz="1900" dirty="0">
                <a:solidFill>
                  <a:schemeClr val="dk1"/>
                </a:solidFill>
                <a:latin typeface="Open Sans"/>
                <a:ea typeface="Open Sans"/>
                <a:cs typeface="Open Sans"/>
                <a:sym typeface="Open Sans"/>
              </a:rPr>
              <a:t>Summer school programs that are provided under the Texas Education Code (TEC), §29.060 for emergent bilingual students who will be eligible for admission to kindergarten or Grade 1 at the beginning of the next school year shall be implemented in accordance with this section.</a:t>
            </a:r>
            <a:endParaRPr sz="1900" dirty="0">
              <a:solidFill>
                <a:schemeClr val="dk1"/>
              </a:solidFill>
              <a:latin typeface="Open Sans"/>
              <a:ea typeface="Open Sans"/>
              <a:cs typeface="Open Sans"/>
              <a:sym typeface="Open Sans"/>
            </a:endParaRPr>
          </a:p>
          <a:p>
            <a:pPr marL="228600" lvl="0" indent="-171450" algn="l" rtl="0">
              <a:lnSpc>
                <a:spcPct val="90000"/>
              </a:lnSpc>
              <a:spcBef>
                <a:spcPts val="1200"/>
              </a:spcBef>
              <a:spcAft>
                <a:spcPts val="0"/>
              </a:spcAft>
              <a:buClr>
                <a:schemeClr val="dk1"/>
              </a:buClr>
              <a:buSzPts val="1900"/>
              <a:buFont typeface="Open Sans"/>
              <a:buChar char="•"/>
            </a:pPr>
            <a:r>
              <a:rPr lang="en" sz="1900" dirty="0">
                <a:solidFill>
                  <a:schemeClr val="dk1"/>
                </a:solidFill>
                <a:latin typeface="Open Sans"/>
                <a:ea typeface="Open Sans"/>
                <a:cs typeface="Open Sans"/>
                <a:sym typeface="Open Sans"/>
              </a:rPr>
              <a:t>A parent or guardian must have approved placement of the emergent bilingual student in the required bilingual or ESL program.</a:t>
            </a:r>
            <a:endParaRPr sz="1900" dirty="0">
              <a:solidFill>
                <a:schemeClr val="dk1"/>
              </a:solidFill>
              <a:latin typeface="Open Sans"/>
              <a:ea typeface="Open Sans"/>
              <a:cs typeface="Open Sans"/>
              <a:sym typeface="Open Sans"/>
            </a:endParaRPr>
          </a:p>
        </p:txBody>
      </p:sp>
      <p:pic>
        <p:nvPicPr>
          <p:cNvPr id="402" name="Google Shape;402;p41"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403" name="Google Shape;403;p41"/>
          <p:cNvSpPr txBox="1"/>
          <p:nvPr/>
        </p:nvSpPr>
        <p:spPr>
          <a:xfrm>
            <a:off x="0" y="485312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rgbClr val="FFFFFF"/>
                </a:solidFill>
                <a:latin typeface="Open Sans"/>
                <a:ea typeface="Open Sans"/>
                <a:cs typeface="Open Sans"/>
                <a:sym typeface="Open Sans"/>
              </a:rPr>
              <a:t>Copyright © 2025. Texas Education Agency.</a:t>
            </a:r>
            <a:endParaRPr sz="600">
              <a:solidFill>
                <a:srgbClr val="FFFFFF"/>
              </a:solidFill>
              <a:latin typeface="Open Sans"/>
              <a:ea typeface="Open Sans"/>
              <a:cs typeface="Open Sans"/>
              <a:sym typeface="Open Sans"/>
            </a:endParaRPr>
          </a:p>
        </p:txBody>
      </p:sp>
      <p:sp>
        <p:nvSpPr>
          <p:cNvPr id="404" name="Google Shape;404;p41"/>
          <p:cNvSpPr txBox="1">
            <a:spLocks noGrp="1"/>
          </p:cNvSpPr>
          <p:nvPr>
            <p:ph type="sldNum" idx="12"/>
          </p:nvPr>
        </p:nvSpPr>
        <p:spPr>
          <a:xfrm>
            <a:off x="8488183" y="4806961"/>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29</a:t>
            </a:fld>
            <a:endParaRPr sz="900">
              <a:solidFill>
                <a:schemeClr val="lt1"/>
              </a:solidFill>
              <a:latin typeface="Open Sans"/>
              <a:ea typeface="Open Sans"/>
              <a:cs typeface="Open Sans"/>
              <a:sym typeface="Open San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pic>
        <p:nvPicPr>
          <p:cNvPr id="77" name="Google Shape;77;p15"/>
          <p:cNvPicPr preferRelativeResize="0"/>
          <p:nvPr/>
        </p:nvPicPr>
        <p:blipFill rotWithShape="1">
          <a:blip r:embed="rId3">
            <a:alphaModFix/>
          </a:blip>
          <a:srcRect l="11801" t="87858" r="33153"/>
          <a:stretch/>
        </p:blipFill>
        <p:spPr>
          <a:xfrm rot="5400000">
            <a:off x="-2247250" y="2259649"/>
            <a:ext cx="5131099" cy="636601"/>
          </a:xfrm>
          <a:prstGeom prst="rect">
            <a:avLst/>
          </a:prstGeom>
          <a:noFill/>
          <a:ln>
            <a:noFill/>
          </a:ln>
        </p:spPr>
      </p:pic>
      <p:sp>
        <p:nvSpPr>
          <p:cNvPr id="78" name="Google Shape;78;p15"/>
          <p:cNvSpPr/>
          <p:nvPr/>
        </p:nvSpPr>
        <p:spPr>
          <a:xfrm>
            <a:off x="0" y="0"/>
            <a:ext cx="4911300" cy="636600"/>
          </a:xfrm>
          <a:prstGeom prst="round2DiagRect">
            <a:avLst>
              <a:gd name="adj1" fmla="val 16667"/>
              <a:gd name="adj2" fmla="val 0"/>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79" name="Google Shape;79;p15"/>
          <p:cNvSpPr/>
          <p:nvPr/>
        </p:nvSpPr>
        <p:spPr>
          <a:xfrm>
            <a:off x="0" y="4546350"/>
            <a:ext cx="9144000" cy="636600"/>
          </a:xfrm>
          <a:prstGeom prst="rect">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pic>
        <p:nvPicPr>
          <p:cNvPr id="80" name="Google Shape;80;p15"/>
          <p:cNvPicPr preferRelativeResize="0"/>
          <p:nvPr/>
        </p:nvPicPr>
        <p:blipFill>
          <a:blip r:embed="rId4">
            <a:alphaModFix/>
          </a:blip>
          <a:stretch>
            <a:fillRect/>
          </a:stretch>
        </p:blipFill>
        <p:spPr>
          <a:xfrm>
            <a:off x="7836975" y="4577361"/>
            <a:ext cx="1149124" cy="574575"/>
          </a:xfrm>
          <a:prstGeom prst="rect">
            <a:avLst/>
          </a:prstGeom>
          <a:noFill/>
          <a:ln>
            <a:noFill/>
          </a:ln>
        </p:spPr>
      </p:pic>
      <p:sp>
        <p:nvSpPr>
          <p:cNvPr id="81" name="Google Shape;81;p15"/>
          <p:cNvSpPr txBox="1"/>
          <p:nvPr/>
        </p:nvSpPr>
        <p:spPr>
          <a:xfrm>
            <a:off x="0" y="4050"/>
            <a:ext cx="4622400" cy="6366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None/>
            </a:pPr>
            <a:r>
              <a:rPr lang="en" sz="2300" b="1" dirty="0">
                <a:solidFill>
                  <a:srgbClr val="FFFFFF"/>
                </a:solidFill>
                <a:latin typeface="Open Sans"/>
                <a:ea typeface="Open Sans"/>
                <a:cs typeface="Open Sans"/>
                <a:sym typeface="Open Sans"/>
              </a:rPr>
              <a:t>Training Agenda</a:t>
            </a:r>
            <a:endParaRPr sz="2300" dirty="0">
              <a:solidFill>
                <a:srgbClr val="000000"/>
              </a:solidFill>
              <a:latin typeface="Open Sans"/>
              <a:ea typeface="Open Sans"/>
              <a:cs typeface="Open Sans"/>
              <a:sym typeface="Open Sans"/>
            </a:endParaRPr>
          </a:p>
        </p:txBody>
      </p:sp>
      <p:sp>
        <p:nvSpPr>
          <p:cNvPr id="82" name="Google Shape;82;p15"/>
          <p:cNvSpPr txBox="1"/>
          <p:nvPr/>
        </p:nvSpPr>
        <p:spPr>
          <a:xfrm>
            <a:off x="705168" y="827838"/>
            <a:ext cx="7816932" cy="3844288"/>
          </a:xfrm>
          <a:prstGeom prst="rect">
            <a:avLst/>
          </a:prstGeom>
          <a:noFill/>
          <a:ln>
            <a:noFill/>
          </a:ln>
        </p:spPr>
        <p:txBody>
          <a:bodyPr spcFirstLastPara="1" wrap="square" lIns="91425" tIns="45700" rIns="91425" bIns="45700" anchor="t" anchorCtr="0">
            <a:noAutofit/>
          </a:bodyPr>
          <a:lstStyle/>
          <a:p>
            <a:pPr marL="228600" lvl="0" indent="-177800" algn="l" rtl="0">
              <a:lnSpc>
                <a:spcPct val="90000"/>
              </a:lnSpc>
              <a:spcBef>
                <a:spcPts val="0"/>
              </a:spcBef>
              <a:spcAft>
                <a:spcPts val="0"/>
              </a:spcAft>
              <a:buClr>
                <a:srgbClr val="7F7F7F"/>
              </a:buClr>
              <a:buSzPts val="2800"/>
              <a:buFont typeface="Open Sans"/>
              <a:buChar char="•"/>
            </a:pPr>
            <a:r>
              <a:rPr lang="en" sz="2800" dirty="0">
                <a:solidFill>
                  <a:srgbClr val="7F7F7F"/>
                </a:solidFill>
                <a:latin typeface="Open Sans"/>
                <a:ea typeface="Open Sans"/>
                <a:cs typeface="Open Sans"/>
                <a:sym typeface="Open Sans"/>
              </a:rPr>
              <a:t>Introduction</a:t>
            </a:r>
            <a:endParaRPr sz="2800" dirty="0">
              <a:solidFill>
                <a:srgbClr val="000000"/>
              </a:solidFill>
              <a:latin typeface="Open Sans"/>
              <a:ea typeface="Open Sans"/>
              <a:cs typeface="Open Sans"/>
              <a:sym typeface="Open Sans"/>
            </a:endParaRPr>
          </a:p>
          <a:p>
            <a:pPr marL="228600" lvl="0" indent="-177800" algn="l" rtl="0">
              <a:lnSpc>
                <a:spcPct val="90000"/>
              </a:lnSpc>
              <a:spcBef>
                <a:spcPts val="600"/>
              </a:spcBef>
              <a:spcAft>
                <a:spcPts val="0"/>
              </a:spcAft>
              <a:buClr>
                <a:srgbClr val="7F7F7F"/>
              </a:buClr>
              <a:buSzPts val="2800"/>
              <a:buFont typeface="Open Sans"/>
              <a:buChar char="•"/>
            </a:pPr>
            <a:r>
              <a:rPr lang="en" sz="2800" dirty="0">
                <a:solidFill>
                  <a:srgbClr val="7F7F7F"/>
                </a:solidFill>
                <a:latin typeface="Open Sans"/>
                <a:ea typeface="Open Sans"/>
                <a:cs typeface="Open Sans"/>
                <a:sym typeface="Open Sans"/>
              </a:rPr>
              <a:t>Identification</a:t>
            </a:r>
            <a:endParaRPr sz="2800" dirty="0">
              <a:solidFill>
                <a:srgbClr val="000000"/>
              </a:solidFill>
              <a:latin typeface="Open Sans"/>
              <a:ea typeface="Open Sans"/>
              <a:cs typeface="Open Sans"/>
              <a:sym typeface="Open Sans"/>
            </a:endParaRPr>
          </a:p>
          <a:p>
            <a:pPr marL="228600" lvl="0" indent="-177800" algn="l" rtl="0">
              <a:lnSpc>
                <a:spcPct val="90000"/>
              </a:lnSpc>
              <a:spcBef>
                <a:spcPts val="600"/>
              </a:spcBef>
              <a:spcAft>
                <a:spcPts val="0"/>
              </a:spcAft>
              <a:buClr>
                <a:srgbClr val="7F7F7F"/>
              </a:buClr>
              <a:buSzPts val="2800"/>
              <a:buFont typeface="Open Sans"/>
              <a:buChar char="•"/>
            </a:pPr>
            <a:r>
              <a:rPr lang="en" sz="2800" dirty="0">
                <a:solidFill>
                  <a:srgbClr val="7F7F7F"/>
                </a:solidFill>
                <a:latin typeface="Open Sans"/>
                <a:ea typeface="Open Sans"/>
                <a:cs typeface="Open Sans"/>
                <a:sym typeface="Open Sans"/>
              </a:rPr>
              <a:t>Placement</a:t>
            </a:r>
            <a:endParaRPr sz="2800" dirty="0">
              <a:solidFill>
                <a:srgbClr val="000000"/>
              </a:solidFill>
              <a:latin typeface="Open Sans"/>
              <a:ea typeface="Open Sans"/>
              <a:cs typeface="Open Sans"/>
              <a:sym typeface="Open Sans"/>
            </a:endParaRPr>
          </a:p>
          <a:p>
            <a:pPr marL="228600" lvl="0" indent="-177800" algn="l" rtl="0">
              <a:lnSpc>
                <a:spcPct val="90000"/>
              </a:lnSpc>
              <a:spcBef>
                <a:spcPts val="600"/>
              </a:spcBef>
              <a:spcAft>
                <a:spcPts val="0"/>
              </a:spcAft>
              <a:buClr>
                <a:srgbClr val="323F4F"/>
              </a:buClr>
              <a:buSzPts val="2800"/>
              <a:buFont typeface="Open Sans"/>
              <a:buChar char="•"/>
            </a:pPr>
            <a:r>
              <a:rPr lang="en" sz="2800" b="1" dirty="0">
                <a:solidFill>
                  <a:srgbClr val="323F4F"/>
                </a:solidFill>
                <a:latin typeface="Open Sans"/>
                <a:ea typeface="Open Sans"/>
                <a:cs typeface="Open Sans"/>
                <a:sym typeface="Open Sans"/>
              </a:rPr>
              <a:t>Emergent Bilingual Student Services </a:t>
            </a:r>
            <a:endParaRPr sz="2800" dirty="0">
              <a:solidFill>
                <a:srgbClr val="000000"/>
              </a:solidFill>
              <a:latin typeface="Open Sans"/>
              <a:ea typeface="Open Sans"/>
              <a:cs typeface="Open Sans"/>
              <a:sym typeface="Open Sans"/>
            </a:endParaRPr>
          </a:p>
          <a:p>
            <a:pPr marL="228600" lvl="0" indent="-177800" algn="l" rtl="0">
              <a:lnSpc>
                <a:spcPct val="90000"/>
              </a:lnSpc>
              <a:spcBef>
                <a:spcPts val="600"/>
              </a:spcBef>
              <a:spcAft>
                <a:spcPts val="0"/>
              </a:spcAft>
              <a:buClr>
                <a:srgbClr val="7F7F7F"/>
              </a:buClr>
              <a:buSzPts val="2800"/>
              <a:buFont typeface="Open Sans"/>
              <a:buChar char="•"/>
            </a:pPr>
            <a:r>
              <a:rPr lang="en" sz="2800" dirty="0">
                <a:solidFill>
                  <a:srgbClr val="7F7F7F"/>
                </a:solidFill>
                <a:latin typeface="Open Sans"/>
                <a:ea typeface="Open Sans"/>
                <a:cs typeface="Open Sans"/>
                <a:sym typeface="Open Sans"/>
              </a:rPr>
              <a:t>Review and Reclassification</a:t>
            </a:r>
            <a:endParaRPr sz="2800" dirty="0">
              <a:solidFill>
                <a:srgbClr val="000000"/>
              </a:solidFill>
              <a:latin typeface="Open Sans"/>
              <a:ea typeface="Open Sans"/>
              <a:cs typeface="Open Sans"/>
              <a:sym typeface="Open Sans"/>
            </a:endParaRPr>
          </a:p>
          <a:p>
            <a:pPr marL="228600" lvl="0" indent="-177800" algn="l" rtl="0">
              <a:lnSpc>
                <a:spcPct val="90000"/>
              </a:lnSpc>
              <a:spcBef>
                <a:spcPts val="600"/>
              </a:spcBef>
              <a:spcAft>
                <a:spcPts val="0"/>
              </a:spcAft>
              <a:buClr>
                <a:srgbClr val="7F7F7F"/>
              </a:buClr>
              <a:buSzPts val="2800"/>
              <a:buFont typeface="Open Sans"/>
              <a:buChar char="•"/>
            </a:pPr>
            <a:r>
              <a:rPr lang="en" sz="2800" dirty="0">
                <a:solidFill>
                  <a:srgbClr val="7F7F7F"/>
                </a:solidFill>
                <a:latin typeface="Open Sans"/>
                <a:ea typeface="Open Sans"/>
                <a:cs typeface="Open Sans"/>
                <a:sym typeface="Open Sans"/>
              </a:rPr>
              <a:t>Monitoring and Evaluation</a:t>
            </a:r>
            <a:endParaRPr sz="2800" dirty="0">
              <a:solidFill>
                <a:srgbClr val="7F7F7F"/>
              </a:solidFill>
              <a:latin typeface="Open Sans"/>
              <a:ea typeface="Open Sans"/>
              <a:cs typeface="Open Sans"/>
              <a:sym typeface="Open Sans"/>
            </a:endParaRPr>
          </a:p>
          <a:p>
            <a:pPr marL="0" lvl="0" indent="0" algn="l" rtl="0">
              <a:lnSpc>
                <a:spcPct val="90000"/>
              </a:lnSpc>
              <a:spcBef>
                <a:spcPts val="600"/>
              </a:spcBef>
              <a:spcAft>
                <a:spcPts val="0"/>
              </a:spcAft>
              <a:buNone/>
            </a:pPr>
            <a:endParaRPr sz="2800" dirty="0">
              <a:solidFill>
                <a:srgbClr val="7F7F7F"/>
              </a:solidFill>
              <a:latin typeface="Open Sans"/>
              <a:ea typeface="Open Sans"/>
              <a:cs typeface="Open Sans"/>
              <a:sym typeface="Open Sans"/>
            </a:endParaRPr>
          </a:p>
          <a:p>
            <a:pPr marL="0" lvl="0" indent="0" algn="l" rtl="0">
              <a:lnSpc>
                <a:spcPct val="115000"/>
              </a:lnSpc>
              <a:spcBef>
                <a:spcPts val="600"/>
              </a:spcBef>
              <a:spcAft>
                <a:spcPts val="0"/>
              </a:spcAft>
              <a:buNone/>
            </a:pPr>
            <a:r>
              <a:rPr lang="en" dirty="0">
                <a:solidFill>
                  <a:srgbClr val="323F4F"/>
                </a:solidFill>
                <a:latin typeface="Open Sans"/>
                <a:ea typeface="Open Sans"/>
                <a:cs typeface="Open Sans"/>
                <a:sym typeface="Open Sans"/>
              </a:rPr>
              <a:t>§89.1220, 89.1226 (2025)</a:t>
            </a:r>
            <a:endParaRPr dirty="0">
              <a:solidFill>
                <a:srgbClr val="7F7F7F"/>
              </a:solidFill>
              <a:latin typeface="Open Sans"/>
              <a:ea typeface="Open Sans"/>
              <a:cs typeface="Open Sans"/>
              <a:sym typeface="Open Sans"/>
            </a:endParaRPr>
          </a:p>
        </p:txBody>
      </p:sp>
      <p:sp>
        <p:nvSpPr>
          <p:cNvPr id="83" name="Google Shape;83;p15"/>
          <p:cNvSpPr txBox="1"/>
          <p:nvPr/>
        </p:nvSpPr>
        <p:spPr>
          <a:xfrm>
            <a:off x="65600" y="4737588"/>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rgbClr val="FFFFFF"/>
                </a:solidFill>
                <a:latin typeface="Open Sans"/>
                <a:ea typeface="Open Sans"/>
                <a:cs typeface="Open Sans"/>
                <a:sym typeface="Open Sans"/>
              </a:rPr>
              <a:t>Copyright © 2025. Texas Education Agency.</a:t>
            </a:r>
            <a:endParaRPr sz="600">
              <a:solidFill>
                <a:srgbClr val="FFFFFF"/>
              </a:solidFill>
              <a:latin typeface="Open Sans"/>
              <a:ea typeface="Open Sans"/>
              <a:cs typeface="Open Sans"/>
              <a:sym typeface="Open Sans"/>
            </a:endParaRPr>
          </a:p>
        </p:txBody>
      </p:sp>
      <p:pic>
        <p:nvPicPr>
          <p:cNvPr id="84" name="Google Shape;84;p15" title="LPAC Logo Updated.png"/>
          <p:cNvPicPr preferRelativeResize="0"/>
          <p:nvPr/>
        </p:nvPicPr>
        <p:blipFill>
          <a:blip r:embed="rId5">
            <a:alphaModFix/>
          </a:blip>
          <a:stretch>
            <a:fillRect/>
          </a:stretch>
        </p:blipFill>
        <p:spPr>
          <a:xfrm>
            <a:off x="7043352" y="54148"/>
            <a:ext cx="2062949" cy="586500"/>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408"/>
        <p:cNvGrpSpPr/>
        <p:nvPr/>
      </p:nvGrpSpPr>
      <p:grpSpPr>
        <a:xfrm>
          <a:off x="0" y="0"/>
          <a:ext cx="0" cy="0"/>
          <a:chOff x="0" y="0"/>
          <a:chExt cx="0" cy="0"/>
        </a:xfrm>
      </p:grpSpPr>
      <p:pic>
        <p:nvPicPr>
          <p:cNvPr id="2" name="Google Shape;55;p13">
            <a:extLst>
              <a:ext uri="{FF2B5EF4-FFF2-40B4-BE49-F238E27FC236}">
                <a16:creationId xmlns:a16="http://schemas.microsoft.com/office/drawing/2014/main" id="{09A99839-4E00-7C0E-041F-5E30F813DDC9}"/>
              </a:ext>
            </a:extLst>
          </p:cNvPr>
          <p:cNvPicPr preferRelativeResize="0"/>
          <p:nvPr/>
        </p:nvPicPr>
        <p:blipFill rotWithShape="1">
          <a:blip r:embed="rId3">
            <a:alphaModFix/>
          </a:blip>
          <a:srcRect l="12535" t="88209" r="31775"/>
          <a:stretch/>
        </p:blipFill>
        <p:spPr>
          <a:xfrm rot="-5400000">
            <a:off x="-2282388" y="2282387"/>
            <a:ext cx="5182952" cy="618176"/>
          </a:xfrm>
          <a:prstGeom prst="rect">
            <a:avLst/>
          </a:prstGeom>
          <a:noFill/>
          <a:ln>
            <a:noFill/>
          </a:ln>
        </p:spPr>
      </p:pic>
      <p:sp>
        <p:nvSpPr>
          <p:cNvPr id="409" name="Google Shape;409;p42"/>
          <p:cNvSpPr/>
          <p:nvPr/>
        </p:nvSpPr>
        <p:spPr>
          <a:xfrm>
            <a:off x="0" y="0"/>
            <a:ext cx="6836400" cy="636600"/>
          </a:xfrm>
          <a:prstGeom prst="round2DiagRect">
            <a:avLst>
              <a:gd name="adj1" fmla="val 16667"/>
              <a:gd name="adj2" fmla="val 0"/>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410" name="Google Shape;410;p42"/>
          <p:cNvSpPr/>
          <p:nvPr/>
        </p:nvSpPr>
        <p:spPr>
          <a:xfrm>
            <a:off x="0" y="4546350"/>
            <a:ext cx="9144000" cy="636600"/>
          </a:xfrm>
          <a:prstGeom prst="rect">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pic>
        <p:nvPicPr>
          <p:cNvPr id="411" name="Google Shape;411;p42"/>
          <p:cNvPicPr preferRelativeResize="0"/>
          <p:nvPr/>
        </p:nvPicPr>
        <p:blipFill>
          <a:blip r:embed="rId4">
            <a:alphaModFix/>
          </a:blip>
          <a:stretch>
            <a:fillRect/>
          </a:stretch>
        </p:blipFill>
        <p:spPr>
          <a:xfrm>
            <a:off x="7836975" y="4577361"/>
            <a:ext cx="1149124" cy="574575"/>
          </a:xfrm>
          <a:prstGeom prst="rect">
            <a:avLst/>
          </a:prstGeom>
          <a:noFill/>
          <a:ln>
            <a:noFill/>
          </a:ln>
        </p:spPr>
      </p:pic>
      <p:sp>
        <p:nvSpPr>
          <p:cNvPr id="412" name="Google Shape;412;p42"/>
          <p:cNvSpPr txBox="1"/>
          <p:nvPr/>
        </p:nvSpPr>
        <p:spPr>
          <a:xfrm>
            <a:off x="67051" y="4697740"/>
            <a:ext cx="3562500" cy="333816"/>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dirty="0">
                <a:solidFill>
                  <a:schemeClr val="lt1"/>
                </a:solidFill>
                <a:latin typeface="Open Sans"/>
                <a:ea typeface="Open Sans"/>
                <a:cs typeface="Open Sans"/>
                <a:sym typeface="Open Sans"/>
              </a:rPr>
              <a:t>Copyright © 2025. Texas Education Agency.</a:t>
            </a:r>
            <a:endParaRPr sz="600" dirty="0">
              <a:solidFill>
                <a:schemeClr val="lt1"/>
              </a:solidFill>
              <a:latin typeface="Open Sans"/>
              <a:ea typeface="Open Sans"/>
              <a:cs typeface="Open Sans"/>
              <a:sym typeface="Open Sans"/>
            </a:endParaRPr>
          </a:p>
        </p:txBody>
      </p:sp>
      <p:sp>
        <p:nvSpPr>
          <p:cNvPr id="413" name="Google Shape;413;p42"/>
          <p:cNvSpPr txBox="1"/>
          <p:nvPr/>
        </p:nvSpPr>
        <p:spPr>
          <a:xfrm>
            <a:off x="2144250" y="3695438"/>
            <a:ext cx="4855500" cy="636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900">
                <a:solidFill>
                  <a:schemeClr val="dk1"/>
                </a:solidFill>
                <a:latin typeface="Open Sans"/>
                <a:ea typeface="Open Sans"/>
                <a:cs typeface="Open Sans"/>
                <a:sym typeface="Open Sans"/>
              </a:rPr>
              <a:t>For more information, contact: </a:t>
            </a:r>
            <a:r>
              <a:rPr lang="en" sz="1900" u="sng">
                <a:solidFill>
                  <a:srgbClr val="0563C1"/>
                </a:solidFill>
                <a:latin typeface="Open Sans"/>
                <a:ea typeface="Open Sans"/>
                <a:cs typeface="Open Sans"/>
                <a:sym typeface="Open Sans"/>
                <a:hlinkClick r:id="rId5">
                  <a:extLst>
                    <a:ext uri="{A12FA001-AC4F-418D-AE19-62706E023703}">
                      <ahyp:hlinkClr xmlns:ahyp="http://schemas.microsoft.com/office/drawing/2018/hyperlinkcolor" val="tx"/>
                    </a:ext>
                  </a:extLst>
                </a:hlinkClick>
              </a:rPr>
              <a:t>titleiii.initiatives@esc20.info</a:t>
            </a:r>
            <a:r>
              <a:rPr lang="en" sz="1900">
                <a:solidFill>
                  <a:schemeClr val="dk2"/>
                </a:solidFill>
                <a:latin typeface="Open Sans"/>
                <a:ea typeface="Open Sans"/>
                <a:cs typeface="Open Sans"/>
                <a:sym typeface="Open Sans"/>
              </a:rPr>
              <a:t> </a:t>
            </a:r>
            <a:endParaRPr sz="1900">
              <a:solidFill>
                <a:schemeClr val="dk2"/>
              </a:solidFill>
              <a:latin typeface="Open Sans"/>
              <a:ea typeface="Open Sans"/>
              <a:cs typeface="Open Sans"/>
              <a:sym typeface="Open Sans"/>
            </a:endParaRPr>
          </a:p>
        </p:txBody>
      </p:sp>
      <p:sp>
        <p:nvSpPr>
          <p:cNvPr id="414" name="Google Shape;414;p42"/>
          <p:cNvSpPr txBox="1"/>
          <p:nvPr/>
        </p:nvSpPr>
        <p:spPr>
          <a:xfrm>
            <a:off x="0" y="59700"/>
            <a:ext cx="6520375" cy="503400"/>
          </a:xfrm>
          <a:prstGeom prst="rect">
            <a:avLst/>
          </a:prstGeom>
          <a:solidFill>
            <a:srgbClr val="16ABB9"/>
          </a:solid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LPAC - Emergent Bilingual Student Services</a:t>
            </a:r>
            <a:endParaRPr sz="2300" b="1" dirty="0">
              <a:solidFill>
                <a:schemeClr val="lt1"/>
              </a:solidFill>
              <a:latin typeface="Open Sans"/>
              <a:ea typeface="Open Sans"/>
              <a:cs typeface="Open Sans"/>
              <a:sym typeface="Open Sans"/>
            </a:endParaRPr>
          </a:p>
        </p:txBody>
      </p:sp>
      <p:pic>
        <p:nvPicPr>
          <p:cNvPr id="415" name="Google Shape;415;p42" title="LPAC Logo Updated.png"/>
          <p:cNvPicPr preferRelativeResize="0"/>
          <p:nvPr/>
        </p:nvPicPr>
        <p:blipFill>
          <a:blip r:embed="rId6">
            <a:alphaModFix/>
          </a:blip>
          <a:stretch>
            <a:fillRect/>
          </a:stretch>
        </p:blipFill>
        <p:spPr>
          <a:xfrm>
            <a:off x="7043352" y="54148"/>
            <a:ext cx="2062949" cy="586500"/>
          </a:xfrm>
          <a:prstGeom prst="rect">
            <a:avLst/>
          </a:prstGeom>
          <a:noFill/>
          <a:ln>
            <a:noFill/>
          </a:ln>
        </p:spPr>
      </p:pic>
      <p:pic>
        <p:nvPicPr>
          <p:cNvPr id="416" name="Google Shape;416;p42" title="TXEL Subscribe Today (4).png"/>
          <p:cNvPicPr preferRelativeResize="0"/>
          <p:nvPr/>
        </p:nvPicPr>
        <p:blipFill>
          <a:blip r:embed="rId7">
            <a:alphaModFix/>
          </a:blip>
          <a:stretch>
            <a:fillRect/>
          </a:stretch>
        </p:blipFill>
        <p:spPr>
          <a:xfrm>
            <a:off x="2123963" y="883375"/>
            <a:ext cx="4896067" cy="2754038"/>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2" name="Google Shape;55;p13">
            <a:extLst>
              <a:ext uri="{FF2B5EF4-FFF2-40B4-BE49-F238E27FC236}">
                <a16:creationId xmlns:a16="http://schemas.microsoft.com/office/drawing/2014/main" id="{1531E0A0-2758-D327-FD69-E56E17DDF862}"/>
              </a:ext>
            </a:extLst>
          </p:cNvPr>
          <p:cNvPicPr preferRelativeResize="0"/>
          <p:nvPr/>
        </p:nvPicPr>
        <p:blipFill rotWithShape="1">
          <a:blip r:embed="rId3">
            <a:alphaModFix/>
          </a:blip>
          <a:srcRect l="12535" t="88209" r="31775"/>
          <a:stretch/>
        </p:blipFill>
        <p:spPr>
          <a:xfrm rot="-5400000">
            <a:off x="-2286337" y="2278438"/>
            <a:ext cx="5190850" cy="618176"/>
          </a:xfrm>
          <a:prstGeom prst="rect">
            <a:avLst/>
          </a:prstGeom>
          <a:noFill/>
          <a:ln>
            <a:noFill/>
          </a:ln>
        </p:spPr>
      </p:pic>
      <p:sp>
        <p:nvSpPr>
          <p:cNvPr id="89" name="Google Shape;89;p16"/>
          <p:cNvSpPr/>
          <p:nvPr/>
        </p:nvSpPr>
        <p:spPr>
          <a:xfrm>
            <a:off x="0" y="-15628"/>
            <a:ext cx="6903600" cy="636600"/>
          </a:xfrm>
          <a:prstGeom prst="round2DiagRect">
            <a:avLst>
              <a:gd name="adj1" fmla="val 16667"/>
              <a:gd name="adj2" fmla="val 0"/>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90" name="Google Shape;90;p16"/>
          <p:cNvSpPr/>
          <p:nvPr/>
        </p:nvSpPr>
        <p:spPr>
          <a:xfrm>
            <a:off x="-29850" y="4879800"/>
            <a:ext cx="9203700" cy="263700"/>
          </a:xfrm>
          <a:prstGeom prst="rect">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91" name="Google Shape;91;p16"/>
          <p:cNvSpPr txBox="1"/>
          <p:nvPr/>
        </p:nvSpPr>
        <p:spPr>
          <a:xfrm>
            <a:off x="0" y="0"/>
            <a:ext cx="6903600" cy="617544"/>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None/>
            </a:pPr>
            <a:r>
              <a:rPr lang="en" sz="2300" b="1" dirty="0">
                <a:solidFill>
                  <a:srgbClr val="FFFFFF"/>
                </a:solidFill>
                <a:latin typeface="Open Sans"/>
                <a:ea typeface="Open Sans"/>
                <a:cs typeface="Open Sans"/>
                <a:sym typeface="Open Sans"/>
              </a:rPr>
              <a:t>Emergent Bilingual Services Section Objective</a:t>
            </a:r>
            <a:endParaRPr sz="3100" dirty="0">
              <a:solidFill>
                <a:srgbClr val="000000"/>
              </a:solidFill>
              <a:latin typeface="Open Sans"/>
              <a:ea typeface="Open Sans"/>
              <a:cs typeface="Open Sans"/>
              <a:sym typeface="Open Sans"/>
            </a:endParaRPr>
          </a:p>
        </p:txBody>
      </p:sp>
      <p:sp>
        <p:nvSpPr>
          <p:cNvPr id="92" name="Google Shape;92;p16"/>
          <p:cNvSpPr txBox="1"/>
          <p:nvPr/>
        </p:nvSpPr>
        <p:spPr>
          <a:xfrm>
            <a:off x="705167" y="841124"/>
            <a:ext cx="7722157" cy="336600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None/>
            </a:pPr>
            <a:r>
              <a:rPr lang="en" sz="1900" b="1" dirty="0">
                <a:solidFill>
                  <a:schemeClr val="dk1"/>
                </a:solidFill>
              </a:rPr>
              <a:t>Content/Language Objective</a:t>
            </a:r>
            <a:endParaRPr sz="1900" dirty="0">
              <a:solidFill>
                <a:schemeClr val="dk1"/>
              </a:solidFill>
            </a:endParaRPr>
          </a:p>
          <a:p>
            <a:pPr marL="0" lvl="0" indent="0" algn="l" rtl="0">
              <a:lnSpc>
                <a:spcPct val="100000"/>
              </a:lnSpc>
              <a:spcBef>
                <a:spcPts val="1200"/>
              </a:spcBef>
              <a:spcAft>
                <a:spcPts val="0"/>
              </a:spcAft>
              <a:buNone/>
            </a:pPr>
            <a:r>
              <a:rPr lang="en" sz="1900" dirty="0">
                <a:solidFill>
                  <a:schemeClr val="dk1"/>
                </a:solidFill>
              </a:rPr>
              <a:t>We will be able to compare and contrast the four state-approved bilingual program models and the two state-approved ESL program models, staffing requirements, and procedures for filing a bilingual exception or an ESL waiver.</a:t>
            </a:r>
            <a:endParaRPr sz="1900" dirty="0">
              <a:solidFill>
                <a:schemeClr val="dk1"/>
              </a:solidFill>
            </a:endParaRPr>
          </a:p>
        </p:txBody>
      </p:sp>
      <p:sp>
        <p:nvSpPr>
          <p:cNvPr id="93" name="Google Shape;93;p16"/>
          <p:cNvSpPr txBox="1"/>
          <p:nvPr/>
        </p:nvSpPr>
        <p:spPr>
          <a:xfrm>
            <a:off x="0" y="485312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rgbClr val="FFFFFF"/>
                </a:solidFill>
                <a:latin typeface="Open Sans"/>
                <a:ea typeface="Open Sans"/>
                <a:cs typeface="Open Sans"/>
                <a:sym typeface="Open Sans"/>
              </a:rPr>
              <a:t>Copyright © 2025. Texas Education Agency.</a:t>
            </a:r>
            <a:endParaRPr sz="600">
              <a:solidFill>
                <a:srgbClr val="FFFFFF"/>
              </a:solidFill>
              <a:latin typeface="Open Sans"/>
              <a:ea typeface="Open Sans"/>
              <a:cs typeface="Open Sans"/>
              <a:sym typeface="Open Sans"/>
            </a:endParaRPr>
          </a:p>
        </p:txBody>
      </p:sp>
      <p:pic>
        <p:nvPicPr>
          <p:cNvPr id="94" name="Google Shape;94;p16"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95" name="Google Shape;95;p16"/>
          <p:cNvSpPr txBox="1">
            <a:spLocks noGrp="1"/>
          </p:cNvSpPr>
          <p:nvPr>
            <p:ph type="sldNum" idx="12"/>
          </p:nvPr>
        </p:nvSpPr>
        <p:spPr>
          <a:xfrm>
            <a:off x="8488183" y="4806961"/>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4</a:t>
            </a:fld>
            <a:endParaRPr sz="900">
              <a:solidFill>
                <a:schemeClr val="lt1"/>
              </a:solidFill>
              <a:latin typeface="Open Sans"/>
              <a:ea typeface="Open Sans"/>
              <a:cs typeface="Open Sans"/>
              <a:sym typeface="Open San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pic>
        <p:nvPicPr>
          <p:cNvPr id="2" name="Google Shape;55;p13">
            <a:extLst>
              <a:ext uri="{FF2B5EF4-FFF2-40B4-BE49-F238E27FC236}">
                <a16:creationId xmlns:a16="http://schemas.microsoft.com/office/drawing/2014/main" id="{0BEF271B-35CC-364A-828D-FA3DD1C3325B}"/>
              </a:ext>
            </a:extLst>
          </p:cNvPr>
          <p:cNvPicPr preferRelativeResize="0"/>
          <p:nvPr/>
        </p:nvPicPr>
        <p:blipFill rotWithShape="1">
          <a:blip r:embed="rId3">
            <a:alphaModFix/>
          </a:blip>
          <a:srcRect l="12535" t="88209" r="31775"/>
          <a:stretch/>
        </p:blipFill>
        <p:spPr>
          <a:xfrm rot="-5400000">
            <a:off x="-2266612" y="2258713"/>
            <a:ext cx="5151399" cy="618176"/>
          </a:xfrm>
          <a:prstGeom prst="rect">
            <a:avLst/>
          </a:prstGeom>
          <a:noFill/>
          <a:ln>
            <a:noFill/>
          </a:ln>
        </p:spPr>
      </p:pic>
      <p:sp>
        <p:nvSpPr>
          <p:cNvPr id="101" name="Google Shape;101;p17"/>
          <p:cNvSpPr/>
          <p:nvPr/>
        </p:nvSpPr>
        <p:spPr>
          <a:xfrm>
            <a:off x="-29850" y="4879800"/>
            <a:ext cx="9203700" cy="263700"/>
          </a:xfrm>
          <a:prstGeom prst="rect">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3" name="Google Shape;103;p17"/>
          <p:cNvSpPr txBox="1"/>
          <p:nvPr/>
        </p:nvSpPr>
        <p:spPr>
          <a:xfrm>
            <a:off x="705168" y="814453"/>
            <a:ext cx="7755832" cy="3360675"/>
          </a:xfrm>
          <a:prstGeom prst="rect">
            <a:avLst/>
          </a:prstGeom>
          <a:noFill/>
          <a:ln>
            <a:noFill/>
          </a:ln>
        </p:spPr>
        <p:txBody>
          <a:bodyPr spcFirstLastPara="1" wrap="square" lIns="91425" tIns="45700" rIns="91425" bIns="45700" anchor="t" anchorCtr="0">
            <a:noAutofit/>
          </a:bodyPr>
          <a:lstStyle/>
          <a:p>
            <a:pPr marL="228600" lvl="0" indent="-171450" algn="l" rtl="0">
              <a:lnSpc>
                <a:spcPct val="100000"/>
              </a:lnSpc>
              <a:spcBef>
                <a:spcPts val="0"/>
              </a:spcBef>
              <a:spcAft>
                <a:spcPts val="0"/>
              </a:spcAft>
              <a:buClr>
                <a:schemeClr val="dk1"/>
              </a:buClr>
              <a:buSzPts val="1900"/>
              <a:buFont typeface="Open Sans"/>
              <a:buChar char="•"/>
            </a:pPr>
            <a:r>
              <a:rPr lang="en" sz="1900" dirty="0">
                <a:solidFill>
                  <a:schemeClr val="dk1"/>
                </a:solidFill>
                <a:latin typeface="Open Sans"/>
                <a:ea typeface="Open Sans"/>
                <a:cs typeface="Open Sans"/>
                <a:sym typeface="Open Sans"/>
              </a:rPr>
              <a:t>Bilingual and ESL programs shall be integral parts of the total school program. </a:t>
            </a:r>
            <a:endParaRPr sz="1900" dirty="0">
              <a:solidFill>
                <a:schemeClr val="dk1"/>
              </a:solidFill>
              <a:latin typeface="Open Sans"/>
              <a:ea typeface="Open Sans"/>
              <a:cs typeface="Open Sans"/>
              <a:sym typeface="Open Sans"/>
            </a:endParaRPr>
          </a:p>
          <a:p>
            <a:pPr marL="228600" lvl="0" indent="-171450" algn="l" rtl="0">
              <a:lnSpc>
                <a:spcPct val="100000"/>
              </a:lnSpc>
              <a:spcBef>
                <a:spcPts val="1200"/>
              </a:spcBef>
              <a:spcAft>
                <a:spcPts val="0"/>
              </a:spcAft>
              <a:buClr>
                <a:schemeClr val="dk1"/>
              </a:buClr>
              <a:buSzPts val="1900"/>
              <a:buFont typeface="Open Sans"/>
              <a:buChar char="•"/>
            </a:pPr>
            <a:r>
              <a:rPr lang="en" sz="1900" dirty="0">
                <a:solidFill>
                  <a:schemeClr val="dk1"/>
                </a:solidFill>
                <a:latin typeface="Open Sans"/>
                <a:ea typeface="Open Sans"/>
                <a:cs typeface="Open Sans"/>
                <a:sym typeface="Open Sans"/>
              </a:rPr>
              <a:t>Such programs shall use instructional approaches designed to meet the specific language needs of emergent bilingual students. The basic curriculum content of the programs shall be based on the Texas Essential Knowledge and Skills (TEKS) and the English language proficiency standards (ELPS) required by the state.</a:t>
            </a:r>
            <a:endParaRPr sz="1900" b="1" dirty="0">
              <a:solidFill>
                <a:schemeClr val="dk1"/>
              </a:solidFill>
              <a:latin typeface="Open Sans"/>
              <a:ea typeface="Open Sans"/>
              <a:cs typeface="Open Sans"/>
              <a:sym typeface="Open Sans"/>
            </a:endParaRPr>
          </a:p>
        </p:txBody>
      </p:sp>
      <p:pic>
        <p:nvPicPr>
          <p:cNvPr id="104" name="Google Shape;104;p17"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105" name="Google Shape;105;p17"/>
          <p:cNvSpPr txBox="1"/>
          <p:nvPr/>
        </p:nvSpPr>
        <p:spPr>
          <a:xfrm>
            <a:off x="0" y="485312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rgbClr val="FFFFFF"/>
                </a:solidFill>
                <a:latin typeface="Open Sans"/>
                <a:ea typeface="Open Sans"/>
                <a:cs typeface="Open Sans"/>
                <a:sym typeface="Open Sans"/>
              </a:rPr>
              <a:t>Copyright © 2025. Texas Education Agency.</a:t>
            </a:r>
            <a:endParaRPr sz="600">
              <a:solidFill>
                <a:srgbClr val="FFFFFF"/>
              </a:solidFill>
              <a:latin typeface="Open Sans"/>
              <a:ea typeface="Open Sans"/>
              <a:cs typeface="Open Sans"/>
              <a:sym typeface="Open Sans"/>
            </a:endParaRPr>
          </a:p>
        </p:txBody>
      </p:sp>
      <p:sp>
        <p:nvSpPr>
          <p:cNvPr id="106" name="Google Shape;106;p17"/>
          <p:cNvSpPr txBox="1">
            <a:spLocks noGrp="1"/>
          </p:cNvSpPr>
          <p:nvPr>
            <p:ph type="sldNum" idx="12"/>
          </p:nvPr>
        </p:nvSpPr>
        <p:spPr>
          <a:xfrm>
            <a:off x="8488183" y="4806961"/>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5</a:t>
            </a:fld>
            <a:endParaRPr sz="900">
              <a:solidFill>
                <a:schemeClr val="lt1"/>
              </a:solidFill>
              <a:latin typeface="Open Sans"/>
              <a:ea typeface="Open Sans"/>
              <a:cs typeface="Open Sans"/>
              <a:sym typeface="Open Sans"/>
            </a:endParaRPr>
          </a:p>
        </p:txBody>
      </p:sp>
      <p:sp>
        <p:nvSpPr>
          <p:cNvPr id="3" name="Google Shape;111;p18">
            <a:extLst>
              <a:ext uri="{FF2B5EF4-FFF2-40B4-BE49-F238E27FC236}">
                <a16:creationId xmlns:a16="http://schemas.microsoft.com/office/drawing/2014/main" id="{222C4E4E-049F-B524-CD8A-8299001A8A19}"/>
              </a:ext>
            </a:extLst>
          </p:cNvPr>
          <p:cNvSpPr/>
          <p:nvPr/>
        </p:nvSpPr>
        <p:spPr>
          <a:xfrm>
            <a:off x="-3" y="-7900"/>
            <a:ext cx="4911300" cy="636600"/>
          </a:xfrm>
          <a:prstGeom prst="round2DiagRect">
            <a:avLst>
              <a:gd name="adj1" fmla="val 16667"/>
              <a:gd name="adj2" fmla="val 0"/>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2" name="Google Shape;102;p17"/>
          <p:cNvSpPr txBox="1"/>
          <p:nvPr/>
        </p:nvSpPr>
        <p:spPr>
          <a:xfrm>
            <a:off x="-2" y="-7900"/>
            <a:ext cx="4911300" cy="636601"/>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None/>
            </a:pPr>
            <a:r>
              <a:rPr lang="en" sz="2300" b="1" dirty="0">
                <a:solidFill>
                  <a:srgbClr val="FFFFFF"/>
                </a:solidFill>
                <a:latin typeface="Open Sans"/>
                <a:ea typeface="Open Sans"/>
                <a:cs typeface="Open Sans"/>
                <a:sym typeface="Open Sans"/>
              </a:rPr>
              <a:t>Emergent Bilingual Services</a:t>
            </a:r>
            <a:endParaRPr sz="2300" dirty="0">
              <a:solidFill>
                <a:srgbClr val="000000"/>
              </a:solidFill>
              <a:latin typeface="Open Sans"/>
              <a:ea typeface="Open Sans"/>
              <a:cs typeface="Open Sans"/>
              <a:sym typeface="Open San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pic>
        <p:nvPicPr>
          <p:cNvPr id="2" name="Google Shape;55;p13">
            <a:extLst>
              <a:ext uri="{FF2B5EF4-FFF2-40B4-BE49-F238E27FC236}">
                <a16:creationId xmlns:a16="http://schemas.microsoft.com/office/drawing/2014/main" id="{DB28DE30-B2BC-C178-FD1C-78BC1311BAAB}"/>
              </a:ext>
            </a:extLst>
          </p:cNvPr>
          <p:cNvPicPr preferRelativeResize="0"/>
          <p:nvPr/>
        </p:nvPicPr>
        <p:blipFill rotWithShape="1">
          <a:blip r:embed="rId3">
            <a:alphaModFix/>
          </a:blip>
          <a:srcRect l="12535" t="88209" r="31775"/>
          <a:stretch/>
        </p:blipFill>
        <p:spPr>
          <a:xfrm rot="-5400000">
            <a:off x="-2266612" y="2258713"/>
            <a:ext cx="5151399" cy="618176"/>
          </a:xfrm>
          <a:prstGeom prst="rect">
            <a:avLst/>
          </a:prstGeom>
          <a:noFill/>
          <a:ln>
            <a:noFill/>
          </a:ln>
        </p:spPr>
      </p:pic>
      <p:sp>
        <p:nvSpPr>
          <p:cNvPr id="111" name="Google Shape;111;p18"/>
          <p:cNvSpPr/>
          <p:nvPr/>
        </p:nvSpPr>
        <p:spPr>
          <a:xfrm>
            <a:off x="0" y="-7901"/>
            <a:ext cx="4911300" cy="636600"/>
          </a:xfrm>
          <a:prstGeom prst="round2DiagRect">
            <a:avLst>
              <a:gd name="adj1" fmla="val 16667"/>
              <a:gd name="adj2" fmla="val 0"/>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2" name="Google Shape;112;p18"/>
          <p:cNvSpPr/>
          <p:nvPr/>
        </p:nvSpPr>
        <p:spPr>
          <a:xfrm>
            <a:off x="-29850" y="4879800"/>
            <a:ext cx="9203700" cy="263700"/>
          </a:xfrm>
          <a:prstGeom prst="rect">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3" name="Google Shape;113;p18"/>
          <p:cNvSpPr txBox="1"/>
          <p:nvPr/>
        </p:nvSpPr>
        <p:spPr>
          <a:xfrm>
            <a:off x="0" y="-7900"/>
            <a:ext cx="4572000" cy="636601"/>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None/>
            </a:pPr>
            <a:r>
              <a:rPr lang="en" sz="2300" b="1" dirty="0">
                <a:solidFill>
                  <a:srgbClr val="FFFFFF"/>
                </a:solidFill>
                <a:latin typeface="Open Sans"/>
                <a:ea typeface="Open Sans"/>
                <a:cs typeface="Open Sans"/>
                <a:sym typeface="Open Sans"/>
              </a:rPr>
              <a:t>Emergent Bilingual Services</a:t>
            </a:r>
            <a:endParaRPr sz="2300" dirty="0">
              <a:solidFill>
                <a:srgbClr val="000000"/>
              </a:solidFill>
              <a:latin typeface="Open Sans"/>
              <a:ea typeface="Open Sans"/>
              <a:cs typeface="Open Sans"/>
              <a:sym typeface="Open Sans"/>
            </a:endParaRPr>
          </a:p>
        </p:txBody>
      </p:sp>
      <p:pic>
        <p:nvPicPr>
          <p:cNvPr id="114" name="Google Shape;114;p18"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115" name="Google Shape;115;p18"/>
          <p:cNvSpPr txBox="1"/>
          <p:nvPr/>
        </p:nvSpPr>
        <p:spPr>
          <a:xfrm>
            <a:off x="0" y="485312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rgbClr val="FFFFFF"/>
                </a:solidFill>
                <a:latin typeface="Open Sans"/>
                <a:ea typeface="Open Sans"/>
                <a:cs typeface="Open Sans"/>
                <a:sym typeface="Open Sans"/>
              </a:rPr>
              <a:t>Copyright © 2025. Texas Education Agency.</a:t>
            </a:r>
            <a:endParaRPr sz="600">
              <a:solidFill>
                <a:srgbClr val="FFFFFF"/>
              </a:solidFill>
              <a:latin typeface="Open Sans"/>
              <a:ea typeface="Open Sans"/>
              <a:cs typeface="Open Sans"/>
              <a:sym typeface="Open Sans"/>
            </a:endParaRPr>
          </a:p>
        </p:txBody>
      </p:sp>
      <p:sp>
        <p:nvSpPr>
          <p:cNvPr id="116" name="Google Shape;116;p18"/>
          <p:cNvSpPr txBox="1">
            <a:spLocks noGrp="1"/>
          </p:cNvSpPr>
          <p:nvPr>
            <p:ph type="sldNum" idx="12"/>
          </p:nvPr>
        </p:nvSpPr>
        <p:spPr>
          <a:xfrm>
            <a:off x="8488183" y="4806961"/>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6</a:t>
            </a:fld>
            <a:endParaRPr sz="900">
              <a:solidFill>
                <a:schemeClr val="lt1"/>
              </a:solidFill>
              <a:latin typeface="Open Sans"/>
              <a:ea typeface="Open Sans"/>
              <a:cs typeface="Open Sans"/>
              <a:sym typeface="Open Sans"/>
            </a:endParaRPr>
          </a:p>
        </p:txBody>
      </p:sp>
      <p:pic>
        <p:nvPicPr>
          <p:cNvPr id="117" name="Google Shape;117;p18" title="Emergent Bilingual (EB) IdenfitifcationReclassification Flowchart.png">
            <a:hlinkClick r:id="rId5"/>
          </p:cNvPr>
          <p:cNvPicPr preferRelativeResize="0"/>
          <p:nvPr/>
        </p:nvPicPr>
        <p:blipFill>
          <a:blip r:embed="rId6">
            <a:alphaModFix/>
          </a:blip>
          <a:stretch>
            <a:fillRect/>
          </a:stretch>
        </p:blipFill>
        <p:spPr>
          <a:xfrm>
            <a:off x="1734238" y="804363"/>
            <a:ext cx="5675534" cy="3911728"/>
          </a:xfrm>
          <a:prstGeom prst="rect">
            <a:avLst/>
          </a:prstGeom>
          <a:noFill/>
          <a:ln>
            <a:noFill/>
          </a:ln>
          <a:effectLst>
            <a:outerShdw blurRad="63500" sx="102000" sy="102000" algn="ctr" rotWithShape="0">
              <a:prstClr val="black">
                <a:alpha val="40000"/>
              </a:prstClr>
            </a:outerShdw>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7" name="Google Shape;145;p19">
            <a:extLst>
              <a:ext uri="{FF2B5EF4-FFF2-40B4-BE49-F238E27FC236}">
                <a16:creationId xmlns:a16="http://schemas.microsoft.com/office/drawing/2014/main" id="{C4C1A41F-7B2A-AE4A-4AC3-FAB5F64767E0}"/>
              </a:ext>
            </a:extLst>
          </p:cNvPr>
          <p:cNvSpPr/>
          <p:nvPr/>
        </p:nvSpPr>
        <p:spPr>
          <a:xfrm rot="10800000" flipH="1">
            <a:off x="7629325" y="2653994"/>
            <a:ext cx="538363" cy="354416"/>
          </a:xfrm>
          <a:custGeom>
            <a:avLst/>
            <a:gdLst/>
            <a:ahLst/>
            <a:cxnLst/>
            <a:rect l="l" t="t" r="r" b="b"/>
            <a:pathLst>
              <a:path w="120000" h="120000" extrusionOk="0">
                <a:moveTo>
                  <a:pt x="120000" y="0"/>
                </a:moveTo>
                <a:lnTo>
                  <a:pt x="120000" y="60000"/>
                </a:lnTo>
                <a:lnTo>
                  <a:pt x="0" y="60000"/>
                </a:lnTo>
                <a:lnTo>
                  <a:pt x="0" y="120000"/>
                </a:lnTo>
              </a:path>
            </a:pathLst>
          </a:custGeom>
          <a:noFill/>
          <a:ln w="12700" cap="flat" cmpd="sng">
            <a:solidFill>
              <a:schemeClr val="tx1"/>
            </a:solidFill>
            <a:prstDash val="solid"/>
            <a:miter lim="800000"/>
            <a:headEnd type="none" w="sm" len="sm"/>
            <a:tailEnd type="none" w="sm" len="sm"/>
          </a:ln>
        </p:spPr>
        <p:txBody>
          <a:bodyPr/>
          <a:lstStyle/>
          <a:p>
            <a:endParaRPr lang="en-US"/>
          </a:p>
        </p:txBody>
      </p:sp>
      <p:sp>
        <p:nvSpPr>
          <p:cNvPr id="8" name="Google Shape;146;p19">
            <a:extLst>
              <a:ext uri="{FF2B5EF4-FFF2-40B4-BE49-F238E27FC236}">
                <a16:creationId xmlns:a16="http://schemas.microsoft.com/office/drawing/2014/main" id="{64D16740-F82B-3470-E1C0-4B68DF6432AA}"/>
              </a:ext>
            </a:extLst>
          </p:cNvPr>
          <p:cNvSpPr/>
          <p:nvPr/>
        </p:nvSpPr>
        <p:spPr>
          <a:xfrm>
            <a:off x="7776325" y="3010495"/>
            <a:ext cx="857753" cy="558419"/>
          </a:xfrm>
          <a:prstGeom prst="roundRect">
            <a:avLst>
              <a:gd name="adj" fmla="val 10000"/>
            </a:avLst>
          </a:prstGeom>
          <a:solidFill>
            <a:srgbClr val="FFF1EF"/>
          </a:solidFill>
          <a:ln w="19050" cap="flat" cmpd="sng">
            <a:solidFill>
              <a:srgbClr val="DA4127"/>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6" name="Google Shape;136;p19"/>
          <p:cNvSpPr/>
          <p:nvPr/>
        </p:nvSpPr>
        <p:spPr>
          <a:xfrm>
            <a:off x="4539409" y="2640393"/>
            <a:ext cx="514573" cy="371700"/>
          </a:xfrm>
          <a:custGeom>
            <a:avLst/>
            <a:gdLst/>
            <a:ahLst/>
            <a:cxnLst/>
            <a:rect l="l" t="t" r="r" b="b"/>
            <a:pathLst>
              <a:path w="120000" h="120000" extrusionOk="0">
                <a:moveTo>
                  <a:pt x="0" y="0"/>
                </a:moveTo>
                <a:lnTo>
                  <a:pt x="0" y="60000"/>
                </a:lnTo>
                <a:lnTo>
                  <a:pt x="120000" y="60000"/>
                </a:lnTo>
                <a:lnTo>
                  <a:pt x="120000" y="120000"/>
                </a:lnTo>
              </a:path>
            </a:pathLst>
          </a:custGeom>
          <a:noFill/>
          <a:ln w="12700" cap="flat" cmpd="sng">
            <a:solidFill>
              <a:schemeClr val="tx1"/>
            </a:solidFill>
            <a:prstDash val="solid"/>
            <a:miter lim="800000"/>
            <a:headEnd type="none" w="sm" len="sm"/>
            <a:tailEnd type="none" w="sm" len="sm"/>
          </a:ln>
        </p:spPr>
        <p:txBody>
          <a:bodyPr/>
          <a:lstStyle/>
          <a:p>
            <a:endParaRPr lang="en-US"/>
          </a:p>
        </p:txBody>
      </p:sp>
      <p:sp>
        <p:nvSpPr>
          <p:cNvPr id="130" name="Google Shape;130;p19"/>
          <p:cNvSpPr/>
          <p:nvPr/>
        </p:nvSpPr>
        <p:spPr>
          <a:xfrm>
            <a:off x="3097985" y="2643681"/>
            <a:ext cx="1441424" cy="371700"/>
          </a:xfrm>
          <a:custGeom>
            <a:avLst/>
            <a:gdLst/>
            <a:ahLst/>
            <a:cxnLst/>
            <a:rect l="l" t="t" r="r" b="b"/>
            <a:pathLst>
              <a:path w="120000" h="120000" extrusionOk="0">
                <a:moveTo>
                  <a:pt x="120000" y="0"/>
                </a:moveTo>
                <a:lnTo>
                  <a:pt x="120000" y="60000"/>
                </a:lnTo>
                <a:lnTo>
                  <a:pt x="0" y="60000"/>
                </a:lnTo>
                <a:lnTo>
                  <a:pt x="0" y="120000"/>
                </a:lnTo>
              </a:path>
            </a:pathLst>
          </a:custGeom>
          <a:noFill/>
          <a:ln w="12700" cap="flat" cmpd="sng">
            <a:solidFill>
              <a:schemeClr val="tx1"/>
            </a:solidFill>
            <a:prstDash val="solid"/>
            <a:miter lim="800000"/>
            <a:headEnd type="none" w="sm" len="sm"/>
            <a:tailEnd type="none" w="sm" len="sm"/>
          </a:ln>
        </p:spPr>
        <p:txBody>
          <a:bodyPr/>
          <a:lstStyle/>
          <a:p>
            <a:endParaRPr lang="en-US"/>
          </a:p>
        </p:txBody>
      </p:sp>
      <p:sp>
        <p:nvSpPr>
          <p:cNvPr id="133" name="Google Shape;133;p19"/>
          <p:cNvSpPr/>
          <p:nvPr/>
        </p:nvSpPr>
        <p:spPr>
          <a:xfrm>
            <a:off x="4070279" y="2643693"/>
            <a:ext cx="472500" cy="371700"/>
          </a:xfrm>
          <a:custGeom>
            <a:avLst/>
            <a:gdLst/>
            <a:ahLst/>
            <a:cxnLst/>
            <a:rect l="l" t="t" r="r" b="b"/>
            <a:pathLst>
              <a:path w="120000" h="120000" extrusionOk="0">
                <a:moveTo>
                  <a:pt x="120000" y="0"/>
                </a:moveTo>
                <a:lnTo>
                  <a:pt x="120000" y="60000"/>
                </a:lnTo>
                <a:lnTo>
                  <a:pt x="0" y="60000"/>
                </a:lnTo>
                <a:lnTo>
                  <a:pt x="0" y="120000"/>
                </a:lnTo>
              </a:path>
            </a:pathLst>
          </a:custGeom>
          <a:noFill/>
          <a:ln w="12700" cap="flat" cmpd="sng">
            <a:solidFill>
              <a:schemeClr val="tx1"/>
            </a:solidFill>
            <a:prstDash val="solid"/>
            <a:miter lim="800000"/>
            <a:headEnd type="none" w="sm" len="sm"/>
            <a:tailEnd type="none" w="sm" len="sm"/>
          </a:ln>
        </p:spPr>
        <p:txBody>
          <a:bodyPr/>
          <a:lstStyle/>
          <a:p>
            <a:endParaRPr lang="en-US"/>
          </a:p>
        </p:txBody>
      </p:sp>
      <p:sp>
        <p:nvSpPr>
          <p:cNvPr id="139" name="Google Shape;139;p19"/>
          <p:cNvSpPr/>
          <p:nvPr/>
        </p:nvSpPr>
        <p:spPr>
          <a:xfrm>
            <a:off x="4542779" y="2636376"/>
            <a:ext cx="1495203" cy="379017"/>
          </a:xfrm>
          <a:custGeom>
            <a:avLst/>
            <a:gdLst/>
            <a:ahLst/>
            <a:cxnLst/>
            <a:rect l="l" t="t" r="r" b="b"/>
            <a:pathLst>
              <a:path w="120000" h="120000" extrusionOk="0">
                <a:moveTo>
                  <a:pt x="0" y="0"/>
                </a:moveTo>
                <a:lnTo>
                  <a:pt x="0" y="60000"/>
                </a:lnTo>
                <a:lnTo>
                  <a:pt x="120000" y="60000"/>
                </a:lnTo>
                <a:lnTo>
                  <a:pt x="120000" y="120000"/>
                </a:lnTo>
              </a:path>
            </a:pathLst>
          </a:custGeom>
          <a:noFill/>
          <a:ln w="12700" cap="flat" cmpd="sng">
            <a:solidFill>
              <a:schemeClr val="tx1"/>
            </a:solidFill>
            <a:prstDash val="solid"/>
            <a:miter lim="800000"/>
            <a:headEnd type="none" w="sm" len="sm"/>
            <a:tailEnd type="none" w="sm" len="sm"/>
          </a:ln>
        </p:spPr>
        <p:txBody>
          <a:bodyPr/>
          <a:lstStyle/>
          <a:p>
            <a:endParaRPr lang="en-US"/>
          </a:p>
        </p:txBody>
      </p:sp>
      <p:sp>
        <p:nvSpPr>
          <p:cNvPr id="124" name="Google Shape;124;p19"/>
          <p:cNvSpPr/>
          <p:nvPr/>
        </p:nvSpPr>
        <p:spPr>
          <a:xfrm>
            <a:off x="181375" y="1278025"/>
            <a:ext cx="2795170" cy="1456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en" sz="1600" dirty="0">
                <a:solidFill>
                  <a:schemeClr val="dk1"/>
                </a:solidFill>
                <a:latin typeface="Open Sans"/>
                <a:ea typeface="Open Sans"/>
                <a:cs typeface="Open Sans"/>
                <a:sym typeface="Open Sans"/>
              </a:rPr>
              <a:t>Districts shall provide EB students access to bilingual education services through a bilingual or ESL program model.</a:t>
            </a:r>
            <a:endParaRPr sz="1600" dirty="0">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rgbClr val="000000"/>
              </a:buClr>
              <a:buSzPts val="1800"/>
              <a:buFont typeface="Arial"/>
              <a:buNone/>
            </a:pPr>
            <a:endParaRPr sz="1600" dirty="0">
              <a:solidFill>
                <a:schemeClr val="dk1"/>
              </a:solidFill>
              <a:latin typeface="Open Sans"/>
              <a:ea typeface="Open Sans"/>
              <a:cs typeface="Open Sans"/>
              <a:sym typeface="Open Sans"/>
            </a:endParaRPr>
          </a:p>
        </p:txBody>
      </p:sp>
      <p:sp>
        <p:nvSpPr>
          <p:cNvPr id="125" name="Google Shape;125;p19"/>
          <p:cNvSpPr/>
          <p:nvPr/>
        </p:nvSpPr>
        <p:spPr>
          <a:xfrm>
            <a:off x="4358981" y="986390"/>
            <a:ext cx="3442800" cy="849900"/>
          </a:xfrm>
          <a:prstGeom prst="roundRect">
            <a:avLst>
              <a:gd name="adj" fmla="val 10000"/>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6" name="Google Shape;126;p19"/>
          <p:cNvSpPr txBox="1"/>
          <p:nvPr/>
        </p:nvSpPr>
        <p:spPr>
          <a:xfrm>
            <a:off x="7225" y="712800"/>
            <a:ext cx="8706300" cy="418500"/>
          </a:xfrm>
          <a:prstGeom prst="rect">
            <a:avLst/>
          </a:prstGeom>
          <a:noFill/>
          <a:ln>
            <a:noFill/>
          </a:ln>
        </p:spPr>
        <p:txBody>
          <a:bodyPr spcFirstLastPara="1" wrap="square" lIns="91425" tIns="91425" rIns="91425" bIns="91425" anchor="ctr" anchorCtr="0">
            <a:noAutofit/>
          </a:bodyPr>
          <a:lstStyle/>
          <a:p>
            <a:pPr marL="0" marR="0" lvl="0" indent="0" algn="ctr" rtl="0">
              <a:lnSpc>
                <a:spcPct val="90000"/>
              </a:lnSpc>
              <a:spcBef>
                <a:spcPts val="0"/>
              </a:spcBef>
              <a:spcAft>
                <a:spcPts val="0"/>
              </a:spcAft>
              <a:buClr>
                <a:srgbClr val="000000"/>
              </a:buClr>
              <a:buSzPts val="2400"/>
              <a:buFont typeface="Arial"/>
              <a:buNone/>
            </a:pPr>
            <a:r>
              <a:rPr lang="en" sz="1900" b="1" i="0" u="none" strike="noStrike" cap="none">
                <a:solidFill>
                  <a:srgbClr val="000000"/>
                </a:solidFill>
                <a:latin typeface="Open Sans"/>
                <a:ea typeface="Open Sans"/>
                <a:cs typeface="Open Sans"/>
                <a:sym typeface="Open Sans"/>
              </a:rPr>
              <a:t>Six State-Approved Program Models for </a:t>
            </a:r>
            <a:r>
              <a:rPr lang="en" sz="1900" b="1">
                <a:latin typeface="Open Sans"/>
                <a:ea typeface="Open Sans"/>
                <a:cs typeface="Open Sans"/>
                <a:sym typeface="Open Sans"/>
              </a:rPr>
              <a:t>Emergent Bilingual Students</a:t>
            </a:r>
            <a:endParaRPr sz="1900" i="0" u="none" strike="noStrike" cap="none">
              <a:solidFill>
                <a:srgbClr val="000000"/>
              </a:solidFill>
              <a:latin typeface="Open Sans"/>
              <a:ea typeface="Open Sans"/>
              <a:cs typeface="Open Sans"/>
              <a:sym typeface="Open Sans"/>
            </a:endParaRPr>
          </a:p>
        </p:txBody>
      </p:sp>
      <p:sp>
        <p:nvSpPr>
          <p:cNvPr id="127" name="Google Shape;127;p19"/>
          <p:cNvSpPr/>
          <p:nvPr/>
        </p:nvSpPr>
        <p:spPr>
          <a:xfrm>
            <a:off x="4542782" y="1531470"/>
            <a:ext cx="1537500" cy="418500"/>
          </a:xfrm>
          <a:custGeom>
            <a:avLst/>
            <a:gdLst/>
            <a:ahLst/>
            <a:cxnLst/>
            <a:rect l="l" t="t" r="r" b="b"/>
            <a:pathLst>
              <a:path w="120000" h="120000" extrusionOk="0">
                <a:moveTo>
                  <a:pt x="120000" y="0"/>
                </a:moveTo>
                <a:lnTo>
                  <a:pt x="120000" y="60000"/>
                </a:lnTo>
                <a:lnTo>
                  <a:pt x="0" y="60000"/>
                </a:lnTo>
                <a:lnTo>
                  <a:pt x="0" y="120000"/>
                </a:lnTo>
              </a:path>
            </a:pathLst>
          </a:custGeom>
          <a:noFill/>
          <a:ln w="12700" cap="flat" cmpd="sng">
            <a:solidFill>
              <a:schemeClr val="tx1"/>
            </a:solidFill>
            <a:prstDash val="solid"/>
            <a:miter lim="800000"/>
            <a:headEnd type="none" w="sm" len="sm"/>
            <a:tailEnd type="none" w="sm" len="sm"/>
          </a:ln>
        </p:spPr>
        <p:txBody>
          <a:bodyPr/>
          <a:lstStyle/>
          <a:p>
            <a:endParaRPr lang="en-US"/>
          </a:p>
        </p:txBody>
      </p:sp>
      <p:sp>
        <p:nvSpPr>
          <p:cNvPr id="128" name="Google Shape;128;p19"/>
          <p:cNvSpPr/>
          <p:nvPr/>
        </p:nvSpPr>
        <p:spPr>
          <a:xfrm>
            <a:off x="3642123" y="1949974"/>
            <a:ext cx="1836000" cy="703500"/>
          </a:xfrm>
          <a:prstGeom prst="roundRect">
            <a:avLst>
              <a:gd name="adj" fmla="val 10000"/>
            </a:avLst>
          </a:prstGeom>
          <a:solidFill>
            <a:srgbClr val="156433"/>
          </a:solidFill>
          <a:ln w="19050" cap="flat" cmpd="sng">
            <a:solidFill>
              <a:srgbClr val="156433"/>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9" name="Google Shape;129;p19"/>
          <p:cNvSpPr txBox="1"/>
          <p:nvPr/>
        </p:nvSpPr>
        <p:spPr>
          <a:xfrm>
            <a:off x="3642125" y="1974875"/>
            <a:ext cx="1836000" cy="636600"/>
          </a:xfrm>
          <a:prstGeom prst="rect">
            <a:avLst/>
          </a:prstGeom>
          <a:noFill/>
          <a:ln>
            <a:noFill/>
          </a:ln>
        </p:spPr>
        <p:txBody>
          <a:bodyPr spcFirstLastPara="1" wrap="square" lIns="76200" tIns="76200" rIns="76200" bIns="76200" anchor="ctr" anchorCtr="0">
            <a:noAutofit/>
          </a:bodyPr>
          <a:lstStyle/>
          <a:p>
            <a:pPr marL="0" marR="0" lvl="0" indent="0" algn="ctr" rtl="0">
              <a:lnSpc>
                <a:spcPct val="90000"/>
              </a:lnSpc>
              <a:spcBef>
                <a:spcPts val="0"/>
              </a:spcBef>
              <a:spcAft>
                <a:spcPts val="0"/>
              </a:spcAft>
              <a:buClr>
                <a:srgbClr val="000000"/>
              </a:buClr>
              <a:buSzPts val="2000"/>
              <a:buFont typeface="Arial"/>
              <a:buNone/>
            </a:pPr>
            <a:r>
              <a:rPr lang="en" sz="1500" b="1" i="0" u="none" strike="noStrike" cap="none" dirty="0">
                <a:solidFill>
                  <a:schemeClr val="bg1"/>
                </a:solidFill>
                <a:latin typeface="Open Sans"/>
                <a:ea typeface="Open Sans"/>
                <a:cs typeface="Open Sans"/>
                <a:sym typeface="Open Sans"/>
              </a:rPr>
              <a:t>Bilingual Program </a:t>
            </a:r>
            <a:r>
              <a:rPr lang="en" sz="1500" b="1" dirty="0">
                <a:solidFill>
                  <a:schemeClr val="bg1"/>
                </a:solidFill>
                <a:latin typeface="Open Sans"/>
                <a:ea typeface="Open Sans"/>
                <a:cs typeface="Open Sans"/>
                <a:sym typeface="Open Sans"/>
              </a:rPr>
              <a:t>Models</a:t>
            </a:r>
            <a:endParaRPr sz="1500" b="1" i="0" u="none" strike="noStrike" cap="none" dirty="0">
              <a:solidFill>
                <a:schemeClr val="bg1"/>
              </a:solidFill>
              <a:latin typeface="Open Sans"/>
              <a:ea typeface="Open Sans"/>
              <a:cs typeface="Open Sans"/>
              <a:sym typeface="Open Sans"/>
            </a:endParaRPr>
          </a:p>
        </p:txBody>
      </p:sp>
      <p:sp>
        <p:nvSpPr>
          <p:cNvPr id="131" name="Google Shape;131;p19"/>
          <p:cNvSpPr/>
          <p:nvPr/>
        </p:nvSpPr>
        <p:spPr>
          <a:xfrm>
            <a:off x="4635948" y="3021954"/>
            <a:ext cx="851982" cy="551846"/>
          </a:xfrm>
          <a:prstGeom prst="roundRect">
            <a:avLst>
              <a:gd name="adj" fmla="val 10000"/>
            </a:avLst>
          </a:prstGeom>
          <a:solidFill>
            <a:srgbClr val="E6FFFF"/>
          </a:solidFill>
          <a:ln w="19050" cap="flat" cmpd="sng">
            <a:solidFill>
              <a:srgbClr val="008482"/>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2" name="Google Shape;132;p19"/>
          <p:cNvSpPr txBox="1"/>
          <p:nvPr/>
        </p:nvSpPr>
        <p:spPr>
          <a:xfrm>
            <a:off x="4702649" y="3049723"/>
            <a:ext cx="712500" cy="544349"/>
          </a:xfrm>
          <a:prstGeom prst="rect">
            <a:avLst/>
          </a:prstGeom>
          <a:noFill/>
          <a:ln>
            <a:noFill/>
          </a:ln>
        </p:spPr>
        <p:txBody>
          <a:bodyPr spcFirstLastPara="1" wrap="square" lIns="38100" tIns="38100" rIns="38100" bIns="38100" anchor="ctr" anchorCtr="0">
            <a:noAutofit/>
          </a:bodyPr>
          <a:lstStyle/>
          <a:p>
            <a:pPr marL="0" marR="0" lvl="0" indent="0" algn="ctr" rtl="0">
              <a:lnSpc>
                <a:spcPct val="90000"/>
              </a:lnSpc>
              <a:spcBef>
                <a:spcPts val="0"/>
              </a:spcBef>
              <a:spcAft>
                <a:spcPts val="0"/>
              </a:spcAft>
              <a:buClr>
                <a:srgbClr val="000000"/>
              </a:buClr>
              <a:buSzPts val="1000"/>
              <a:buFont typeface="Arial"/>
              <a:buNone/>
            </a:pPr>
            <a:r>
              <a:rPr lang="en" sz="900" i="0" u="none" strike="noStrike" cap="none">
                <a:solidFill>
                  <a:schemeClr val="dk1"/>
                </a:solidFill>
                <a:latin typeface="Open Sans"/>
                <a:ea typeface="Open Sans"/>
                <a:cs typeface="Open Sans"/>
                <a:sym typeface="Open Sans"/>
              </a:rPr>
              <a:t>Transitional</a:t>
            </a:r>
            <a:endParaRPr sz="1300" i="0" u="none" strike="noStrike" cap="none">
              <a:solidFill>
                <a:schemeClr val="dk1"/>
              </a:solidFill>
              <a:latin typeface="Open Sans"/>
              <a:ea typeface="Open Sans"/>
              <a:cs typeface="Open Sans"/>
              <a:sym typeface="Open Sans"/>
            </a:endParaRPr>
          </a:p>
          <a:p>
            <a:pPr marL="0" marR="0" lvl="0" indent="0" algn="ctr" rtl="0">
              <a:lnSpc>
                <a:spcPct val="90000"/>
              </a:lnSpc>
              <a:spcBef>
                <a:spcPts val="350"/>
              </a:spcBef>
              <a:spcAft>
                <a:spcPts val="0"/>
              </a:spcAft>
              <a:buClr>
                <a:srgbClr val="000000"/>
              </a:buClr>
              <a:buSzPts val="1000"/>
              <a:buFont typeface="Arial"/>
              <a:buNone/>
            </a:pPr>
            <a:r>
              <a:rPr lang="en" sz="900" i="0" u="none" strike="noStrike" cap="none">
                <a:solidFill>
                  <a:schemeClr val="dk1"/>
                </a:solidFill>
                <a:latin typeface="Open Sans"/>
                <a:ea typeface="Open Sans"/>
                <a:cs typeface="Open Sans"/>
                <a:sym typeface="Open Sans"/>
              </a:rPr>
              <a:t>Early Exit</a:t>
            </a:r>
            <a:endParaRPr sz="1300" i="0" u="none" strike="noStrike" cap="none">
              <a:solidFill>
                <a:schemeClr val="dk1"/>
              </a:solidFill>
              <a:latin typeface="Open Sans"/>
              <a:ea typeface="Open Sans"/>
              <a:cs typeface="Open Sans"/>
              <a:sym typeface="Open Sans"/>
            </a:endParaRPr>
          </a:p>
        </p:txBody>
      </p:sp>
      <p:sp>
        <p:nvSpPr>
          <p:cNvPr id="142" name="Google Shape;142;p19"/>
          <p:cNvSpPr/>
          <p:nvPr/>
        </p:nvSpPr>
        <p:spPr>
          <a:xfrm>
            <a:off x="6080421" y="1531470"/>
            <a:ext cx="1539300" cy="418500"/>
          </a:xfrm>
          <a:custGeom>
            <a:avLst/>
            <a:gdLst/>
            <a:ahLst/>
            <a:cxnLst/>
            <a:rect l="l" t="t" r="r" b="b"/>
            <a:pathLst>
              <a:path w="120000" h="120000" extrusionOk="0">
                <a:moveTo>
                  <a:pt x="0" y="0"/>
                </a:moveTo>
                <a:lnTo>
                  <a:pt x="0" y="60000"/>
                </a:lnTo>
                <a:lnTo>
                  <a:pt x="120000" y="60000"/>
                </a:lnTo>
                <a:lnTo>
                  <a:pt x="120000" y="120000"/>
                </a:lnTo>
              </a:path>
            </a:pathLst>
          </a:custGeom>
          <a:noFill/>
          <a:ln w="12700" cap="flat" cmpd="sng">
            <a:solidFill>
              <a:schemeClr val="tx1"/>
            </a:solidFill>
            <a:prstDash val="solid"/>
            <a:miter lim="800000"/>
            <a:headEnd type="none" w="sm" len="sm"/>
            <a:tailEnd type="none" w="sm" len="sm"/>
          </a:ln>
        </p:spPr>
        <p:txBody>
          <a:bodyPr/>
          <a:lstStyle/>
          <a:p>
            <a:endParaRPr lang="en-US"/>
          </a:p>
        </p:txBody>
      </p:sp>
      <p:sp>
        <p:nvSpPr>
          <p:cNvPr id="143" name="Google Shape;143;p19"/>
          <p:cNvSpPr/>
          <p:nvPr/>
        </p:nvSpPr>
        <p:spPr>
          <a:xfrm>
            <a:off x="6662085" y="1949974"/>
            <a:ext cx="2080568" cy="698697"/>
          </a:xfrm>
          <a:prstGeom prst="roundRect">
            <a:avLst>
              <a:gd name="adj" fmla="val 10000"/>
            </a:avLst>
          </a:prstGeom>
          <a:solidFill>
            <a:srgbClr val="DA4127"/>
          </a:solidFill>
          <a:ln w="19050" cap="flat" cmpd="sng">
            <a:solidFill>
              <a:srgbClr val="DA4127"/>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4" name="Google Shape;144;p19"/>
          <p:cNvSpPr txBox="1"/>
          <p:nvPr/>
        </p:nvSpPr>
        <p:spPr>
          <a:xfrm>
            <a:off x="6662083" y="1970867"/>
            <a:ext cx="2080569" cy="669824"/>
          </a:xfrm>
          <a:prstGeom prst="rect">
            <a:avLst/>
          </a:prstGeom>
          <a:noFill/>
          <a:ln>
            <a:noFill/>
          </a:ln>
        </p:spPr>
        <p:txBody>
          <a:bodyPr spcFirstLastPara="1" wrap="square" lIns="76200" tIns="76200" rIns="76200" bIns="76200" anchor="ctr" anchorCtr="0">
            <a:noAutofit/>
          </a:bodyPr>
          <a:lstStyle/>
          <a:p>
            <a:pPr marL="0" marR="0" lvl="0" indent="0" algn="ctr" rtl="0">
              <a:lnSpc>
                <a:spcPct val="90000"/>
              </a:lnSpc>
              <a:spcBef>
                <a:spcPts val="0"/>
              </a:spcBef>
              <a:spcAft>
                <a:spcPts val="0"/>
              </a:spcAft>
              <a:buClr>
                <a:srgbClr val="000000"/>
              </a:buClr>
              <a:buSzPts val="2000"/>
              <a:buFont typeface="Arial"/>
              <a:buNone/>
            </a:pPr>
            <a:r>
              <a:rPr lang="en" sz="1500" b="1" i="0" u="none" strike="noStrike" cap="none" dirty="0">
                <a:solidFill>
                  <a:schemeClr val="bg1"/>
                </a:solidFill>
                <a:latin typeface="Open Sans"/>
                <a:ea typeface="Open Sans"/>
                <a:cs typeface="Open Sans"/>
                <a:sym typeface="Open Sans"/>
              </a:rPr>
              <a:t>English as a Second Language (ESL) Program Models</a:t>
            </a:r>
            <a:endParaRPr sz="1500" b="1" i="0" u="none" strike="noStrike" cap="none" dirty="0">
              <a:solidFill>
                <a:schemeClr val="bg1"/>
              </a:solidFill>
              <a:latin typeface="Open Sans"/>
              <a:ea typeface="Open Sans"/>
              <a:cs typeface="Open Sans"/>
              <a:sym typeface="Open Sans"/>
            </a:endParaRPr>
          </a:p>
        </p:txBody>
      </p:sp>
      <p:sp>
        <p:nvSpPr>
          <p:cNvPr id="145" name="Google Shape;145;p19"/>
          <p:cNvSpPr/>
          <p:nvPr/>
        </p:nvSpPr>
        <p:spPr>
          <a:xfrm>
            <a:off x="7090962" y="2655334"/>
            <a:ext cx="538363" cy="354416"/>
          </a:xfrm>
          <a:custGeom>
            <a:avLst/>
            <a:gdLst/>
            <a:ahLst/>
            <a:cxnLst/>
            <a:rect l="l" t="t" r="r" b="b"/>
            <a:pathLst>
              <a:path w="120000" h="120000" extrusionOk="0">
                <a:moveTo>
                  <a:pt x="120000" y="0"/>
                </a:moveTo>
                <a:lnTo>
                  <a:pt x="120000" y="60000"/>
                </a:lnTo>
                <a:lnTo>
                  <a:pt x="0" y="60000"/>
                </a:lnTo>
                <a:lnTo>
                  <a:pt x="0" y="120000"/>
                </a:lnTo>
              </a:path>
            </a:pathLst>
          </a:custGeom>
          <a:solidFill>
            <a:schemeClr val="bg1"/>
          </a:solidFill>
          <a:ln w="12700" cap="flat" cmpd="sng">
            <a:solidFill>
              <a:schemeClr val="tx1"/>
            </a:solidFill>
            <a:prstDash val="solid"/>
            <a:miter lim="800000"/>
            <a:headEnd type="none" w="sm" len="sm"/>
            <a:tailEnd type="none" w="sm" len="sm"/>
          </a:ln>
        </p:spPr>
        <p:txBody>
          <a:bodyPr/>
          <a:lstStyle/>
          <a:p>
            <a:endParaRPr lang="en-US"/>
          </a:p>
        </p:txBody>
      </p:sp>
      <p:sp>
        <p:nvSpPr>
          <p:cNvPr id="146" name="Google Shape;146;p19"/>
          <p:cNvSpPr/>
          <p:nvPr/>
        </p:nvSpPr>
        <p:spPr>
          <a:xfrm>
            <a:off x="6662086" y="3015381"/>
            <a:ext cx="857753" cy="558419"/>
          </a:xfrm>
          <a:prstGeom prst="roundRect">
            <a:avLst>
              <a:gd name="adj" fmla="val 10000"/>
            </a:avLst>
          </a:prstGeom>
          <a:solidFill>
            <a:srgbClr val="FFE4E0"/>
          </a:solidFill>
          <a:ln w="19050" cap="flat" cmpd="sng">
            <a:solidFill>
              <a:srgbClr val="DA4127"/>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7" name="Google Shape;147;p19"/>
          <p:cNvSpPr txBox="1"/>
          <p:nvPr/>
        </p:nvSpPr>
        <p:spPr>
          <a:xfrm>
            <a:off x="6684279" y="3025138"/>
            <a:ext cx="813365" cy="530232"/>
          </a:xfrm>
          <a:prstGeom prst="rect">
            <a:avLst/>
          </a:prstGeom>
          <a:noFill/>
          <a:ln>
            <a:noFill/>
          </a:ln>
        </p:spPr>
        <p:txBody>
          <a:bodyPr spcFirstLastPara="1" wrap="square" lIns="38100" tIns="38100" rIns="38100" bIns="38100" anchor="ctr" anchorCtr="0">
            <a:noAutofit/>
          </a:bodyPr>
          <a:lstStyle/>
          <a:p>
            <a:pPr marL="0" marR="0" lvl="0" indent="0" algn="ctr" rtl="0">
              <a:lnSpc>
                <a:spcPct val="90000"/>
              </a:lnSpc>
              <a:spcBef>
                <a:spcPts val="0"/>
              </a:spcBef>
              <a:spcAft>
                <a:spcPts val="0"/>
              </a:spcAft>
              <a:buClr>
                <a:srgbClr val="000000"/>
              </a:buClr>
              <a:buSzPts val="1000"/>
              <a:buFont typeface="Arial"/>
              <a:buNone/>
            </a:pPr>
            <a:r>
              <a:rPr lang="en" sz="900" i="0" u="none" strike="noStrike" cap="none" dirty="0">
                <a:solidFill>
                  <a:schemeClr val="dk1"/>
                </a:solidFill>
                <a:latin typeface="Open Sans"/>
                <a:ea typeface="Open Sans"/>
                <a:cs typeface="Open Sans"/>
                <a:sym typeface="Open Sans"/>
              </a:rPr>
              <a:t>ESL Content-</a:t>
            </a:r>
            <a:endParaRPr sz="900" i="0" u="none" strike="noStrike" cap="none" dirty="0">
              <a:solidFill>
                <a:schemeClr val="dk1"/>
              </a:solidFill>
              <a:latin typeface="Open Sans"/>
              <a:ea typeface="Open Sans"/>
              <a:cs typeface="Open Sans"/>
              <a:sym typeface="Open Sans"/>
            </a:endParaRPr>
          </a:p>
          <a:p>
            <a:pPr marL="0" marR="0" lvl="0" indent="0" algn="ctr" rtl="0">
              <a:lnSpc>
                <a:spcPct val="90000"/>
              </a:lnSpc>
              <a:spcBef>
                <a:spcPts val="0"/>
              </a:spcBef>
              <a:spcAft>
                <a:spcPts val="0"/>
              </a:spcAft>
              <a:buClr>
                <a:srgbClr val="000000"/>
              </a:buClr>
              <a:buSzPts val="1000"/>
              <a:buFont typeface="Arial"/>
              <a:buNone/>
            </a:pPr>
            <a:r>
              <a:rPr lang="en" sz="900" i="0" u="none" strike="noStrike" cap="none" dirty="0">
                <a:solidFill>
                  <a:schemeClr val="dk1"/>
                </a:solidFill>
                <a:latin typeface="Open Sans"/>
                <a:ea typeface="Open Sans"/>
                <a:cs typeface="Open Sans"/>
                <a:sym typeface="Open Sans"/>
              </a:rPr>
              <a:t>Based</a:t>
            </a:r>
            <a:endParaRPr sz="1300" i="0" u="none" strike="noStrike" cap="none" dirty="0">
              <a:solidFill>
                <a:schemeClr val="dk1"/>
              </a:solidFill>
              <a:latin typeface="Open Sans"/>
              <a:ea typeface="Open Sans"/>
              <a:cs typeface="Open Sans"/>
              <a:sym typeface="Open Sans"/>
            </a:endParaRPr>
          </a:p>
        </p:txBody>
      </p:sp>
      <p:sp>
        <p:nvSpPr>
          <p:cNvPr id="150" name="Google Shape;150;p19"/>
          <p:cNvSpPr txBox="1"/>
          <p:nvPr/>
        </p:nvSpPr>
        <p:spPr>
          <a:xfrm>
            <a:off x="7801781" y="3018559"/>
            <a:ext cx="832297" cy="538409"/>
          </a:xfrm>
          <a:prstGeom prst="rect">
            <a:avLst/>
          </a:prstGeom>
          <a:noFill/>
          <a:ln>
            <a:noFill/>
          </a:ln>
        </p:spPr>
        <p:txBody>
          <a:bodyPr spcFirstLastPara="1" wrap="square" lIns="38100" tIns="38100" rIns="38100" bIns="38100" anchor="ctr" anchorCtr="0">
            <a:noAutofit/>
          </a:bodyPr>
          <a:lstStyle/>
          <a:p>
            <a:pPr marL="0" marR="0" lvl="0" indent="0" algn="ctr" rtl="0">
              <a:lnSpc>
                <a:spcPct val="90000"/>
              </a:lnSpc>
              <a:spcBef>
                <a:spcPts val="0"/>
              </a:spcBef>
              <a:spcAft>
                <a:spcPts val="0"/>
              </a:spcAft>
              <a:buClr>
                <a:srgbClr val="000000"/>
              </a:buClr>
              <a:buSzPts val="1000"/>
              <a:buFont typeface="Arial"/>
              <a:buNone/>
            </a:pPr>
            <a:r>
              <a:rPr lang="en" sz="900" i="0" u="none" strike="noStrike" cap="none" dirty="0">
                <a:solidFill>
                  <a:schemeClr val="dk1"/>
                </a:solidFill>
                <a:latin typeface="Open Sans"/>
                <a:ea typeface="Open Sans"/>
                <a:cs typeface="Open Sans"/>
                <a:sym typeface="Open Sans"/>
              </a:rPr>
              <a:t>ESL </a:t>
            </a:r>
            <a:endParaRPr sz="1300" i="0" u="none" strike="noStrike" cap="none" dirty="0">
              <a:solidFill>
                <a:schemeClr val="dk1"/>
              </a:solidFill>
              <a:latin typeface="Open Sans"/>
              <a:ea typeface="Open Sans"/>
              <a:cs typeface="Open Sans"/>
              <a:sym typeface="Open Sans"/>
            </a:endParaRPr>
          </a:p>
          <a:p>
            <a:pPr marL="0" marR="0" lvl="0" indent="0" algn="ctr" rtl="0">
              <a:lnSpc>
                <a:spcPct val="90000"/>
              </a:lnSpc>
              <a:spcBef>
                <a:spcPts val="350"/>
              </a:spcBef>
              <a:spcAft>
                <a:spcPts val="0"/>
              </a:spcAft>
              <a:buClr>
                <a:srgbClr val="000000"/>
              </a:buClr>
              <a:buSzPts val="1000"/>
              <a:buFont typeface="Arial"/>
              <a:buNone/>
            </a:pPr>
            <a:r>
              <a:rPr lang="en" sz="900" i="0" u="none" strike="noStrike" cap="none" dirty="0">
                <a:solidFill>
                  <a:schemeClr val="dk1"/>
                </a:solidFill>
                <a:latin typeface="Open Sans"/>
                <a:ea typeface="Open Sans"/>
                <a:cs typeface="Open Sans"/>
                <a:sym typeface="Open Sans"/>
              </a:rPr>
              <a:t>Pull-Out</a:t>
            </a:r>
            <a:endParaRPr sz="1300" i="0" u="none" strike="noStrike" cap="none" dirty="0">
              <a:solidFill>
                <a:schemeClr val="dk1"/>
              </a:solidFill>
              <a:latin typeface="Open Sans"/>
              <a:ea typeface="Open Sans"/>
              <a:cs typeface="Open Sans"/>
              <a:sym typeface="Open Sans"/>
            </a:endParaRPr>
          </a:p>
        </p:txBody>
      </p:sp>
      <p:sp>
        <p:nvSpPr>
          <p:cNvPr id="151" name="Google Shape;151;p19"/>
          <p:cNvSpPr/>
          <p:nvPr/>
        </p:nvSpPr>
        <p:spPr>
          <a:xfrm>
            <a:off x="2688775" y="3730488"/>
            <a:ext cx="3716825" cy="731242"/>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600"/>
              <a:buFont typeface="Arial"/>
              <a:buNone/>
            </a:pPr>
            <a:r>
              <a:rPr lang="en" i="0" u="none" strike="noStrike" cap="none" dirty="0">
                <a:solidFill>
                  <a:schemeClr val="dk1"/>
                </a:solidFill>
                <a:latin typeface="Open Sans"/>
                <a:ea typeface="Open Sans"/>
                <a:cs typeface="Open Sans"/>
                <a:sym typeface="Open Sans"/>
              </a:rPr>
              <a:t>20</a:t>
            </a:r>
            <a:r>
              <a:rPr lang="en" i="0" u="none" strike="noStrike" cap="none" baseline="30000" dirty="0">
                <a:solidFill>
                  <a:schemeClr val="dk1"/>
                </a:solidFill>
                <a:latin typeface="Open Sans"/>
                <a:ea typeface="Open Sans"/>
                <a:cs typeface="Open Sans"/>
                <a:sym typeface="Open Sans"/>
              </a:rPr>
              <a:t>+</a:t>
            </a:r>
            <a:r>
              <a:rPr lang="en" i="0" u="none" strike="noStrike" cap="none" dirty="0">
                <a:solidFill>
                  <a:schemeClr val="dk1"/>
                </a:solidFill>
                <a:latin typeface="Open Sans"/>
                <a:ea typeface="Open Sans"/>
                <a:cs typeface="Open Sans"/>
                <a:sym typeface="Open Sans"/>
              </a:rPr>
              <a:t> E</a:t>
            </a:r>
            <a:r>
              <a:rPr lang="en" dirty="0">
                <a:solidFill>
                  <a:schemeClr val="dk1"/>
                </a:solidFill>
                <a:latin typeface="Open Sans"/>
                <a:ea typeface="Open Sans"/>
                <a:cs typeface="Open Sans"/>
                <a:sym typeface="Open Sans"/>
              </a:rPr>
              <a:t>B</a:t>
            </a:r>
            <a:r>
              <a:rPr lang="en" i="0" u="none" strike="noStrike" cap="none" dirty="0">
                <a:solidFill>
                  <a:schemeClr val="dk1"/>
                </a:solidFill>
                <a:latin typeface="Open Sans"/>
                <a:ea typeface="Open Sans"/>
                <a:cs typeface="Open Sans"/>
                <a:sym typeface="Open Sans"/>
              </a:rPr>
              <a:t>s in the same grade and </a:t>
            </a:r>
            <a:r>
              <a:rPr lang="en" dirty="0">
                <a:solidFill>
                  <a:schemeClr val="dk1"/>
                </a:solidFill>
                <a:latin typeface="Open Sans"/>
                <a:ea typeface="Open Sans"/>
                <a:cs typeface="Open Sans"/>
                <a:sym typeface="Open Sans"/>
              </a:rPr>
              <a:t>home</a:t>
            </a:r>
            <a:r>
              <a:rPr lang="en" i="0" u="none" strike="noStrike" cap="none" dirty="0">
                <a:solidFill>
                  <a:schemeClr val="dk1"/>
                </a:solidFill>
                <a:latin typeface="Open Sans"/>
                <a:ea typeface="Open Sans"/>
                <a:cs typeface="Open Sans"/>
                <a:sym typeface="Open Sans"/>
              </a:rPr>
              <a:t> language district-wide = </a:t>
            </a:r>
            <a:r>
              <a:rPr lang="en" dirty="0">
                <a:solidFill>
                  <a:schemeClr val="dk1"/>
                </a:solidFill>
                <a:latin typeface="Open Sans"/>
                <a:ea typeface="Open Sans"/>
                <a:cs typeface="Open Sans"/>
                <a:sym typeface="Open Sans"/>
              </a:rPr>
              <a:t>Bilingual </a:t>
            </a:r>
            <a:r>
              <a:rPr lang="en" i="0" u="none" strike="noStrike" cap="none" dirty="0">
                <a:solidFill>
                  <a:schemeClr val="dk1"/>
                </a:solidFill>
                <a:latin typeface="Open Sans"/>
                <a:ea typeface="Open Sans"/>
                <a:cs typeface="Open Sans"/>
                <a:sym typeface="Open Sans"/>
              </a:rPr>
              <a:t>program required in elementary* </a:t>
            </a:r>
            <a:endParaRPr sz="1200" i="0" u="none" strike="noStrike" cap="none" dirty="0">
              <a:solidFill>
                <a:schemeClr val="dk1"/>
              </a:solidFill>
              <a:latin typeface="Open Sans"/>
              <a:ea typeface="Open Sans"/>
              <a:cs typeface="Open Sans"/>
              <a:sym typeface="Open Sans"/>
            </a:endParaRPr>
          </a:p>
        </p:txBody>
      </p:sp>
      <p:sp>
        <p:nvSpPr>
          <p:cNvPr id="152" name="Google Shape;152;p19"/>
          <p:cNvSpPr/>
          <p:nvPr/>
        </p:nvSpPr>
        <p:spPr>
          <a:xfrm>
            <a:off x="6662085" y="3805125"/>
            <a:ext cx="2080567" cy="515588"/>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600"/>
              <a:buFont typeface="Arial"/>
              <a:buNone/>
            </a:pPr>
            <a:r>
              <a:rPr lang="en" b="1" i="0" u="none" strike="noStrike" cap="none" dirty="0">
                <a:solidFill>
                  <a:srgbClr val="DA4127"/>
                </a:solidFill>
                <a:latin typeface="Open Sans"/>
                <a:ea typeface="Open Sans"/>
                <a:cs typeface="Open Sans"/>
                <a:sym typeface="Open Sans"/>
              </a:rPr>
              <a:t>1</a:t>
            </a:r>
            <a:r>
              <a:rPr lang="en" b="1" i="0" u="none" strike="noStrike" cap="none" baseline="30000" dirty="0">
                <a:solidFill>
                  <a:srgbClr val="DA4127"/>
                </a:solidFill>
                <a:latin typeface="Open Sans"/>
                <a:ea typeface="Open Sans"/>
                <a:cs typeface="Open Sans"/>
                <a:sym typeface="Open Sans"/>
              </a:rPr>
              <a:t>+</a:t>
            </a:r>
            <a:r>
              <a:rPr lang="en" b="1" i="0" u="none" strike="noStrike" cap="none" dirty="0">
                <a:solidFill>
                  <a:srgbClr val="DA4127"/>
                </a:solidFill>
                <a:latin typeface="Open Sans"/>
                <a:ea typeface="Open Sans"/>
                <a:cs typeface="Open Sans"/>
                <a:sym typeface="Open Sans"/>
              </a:rPr>
              <a:t> E</a:t>
            </a:r>
            <a:r>
              <a:rPr lang="en" b="1" dirty="0">
                <a:solidFill>
                  <a:srgbClr val="DA4127"/>
                </a:solidFill>
                <a:latin typeface="Open Sans"/>
                <a:ea typeface="Open Sans"/>
                <a:cs typeface="Open Sans"/>
                <a:sym typeface="Open Sans"/>
              </a:rPr>
              <a:t>B</a:t>
            </a:r>
            <a:r>
              <a:rPr lang="en" b="1" i="0" u="none" strike="noStrike" cap="none" dirty="0">
                <a:solidFill>
                  <a:srgbClr val="DA4127"/>
                </a:solidFill>
                <a:latin typeface="Open Sans"/>
                <a:ea typeface="Open Sans"/>
                <a:cs typeface="Open Sans"/>
                <a:sym typeface="Open Sans"/>
              </a:rPr>
              <a:t> = ESL program</a:t>
            </a:r>
            <a:r>
              <a:rPr lang="en" b="1" dirty="0">
                <a:solidFill>
                  <a:srgbClr val="DA4127"/>
                </a:solidFill>
                <a:latin typeface="Open Sans"/>
                <a:ea typeface="Open Sans"/>
                <a:cs typeface="Open Sans"/>
                <a:sym typeface="Open Sans"/>
              </a:rPr>
              <a:t> </a:t>
            </a:r>
            <a:r>
              <a:rPr lang="en" b="1" i="0" u="none" strike="noStrike" cap="none" dirty="0">
                <a:solidFill>
                  <a:srgbClr val="DA4127"/>
                </a:solidFill>
                <a:latin typeface="Open Sans"/>
                <a:ea typeface="Open Sans"/>
                <a:cs typeface="Open Sans"/>
                <a:sym typeface="Open Sans"/>
              </a:rPr>
              <a:t>required</a:t>
            </a:r>
            <a:endParaRPr b="1" i="0" u="none" strike="noStrike" cap="none" dirty="0">
              <a:solidFill>
                <a:srgbClr val="DA4127"/>
              </a:solidFill>
              <a:latin typeface="Open Sans"/>
              <a:ea typeface="Open Sans"/>
              <a:cs typeface="Open Sans"/>
              <a:sym typeface="Open Sans"/>
            </a:endParaRPr>
          </a:p>
        </p:txBody>
      </p:sp>
      <p:sp>
        <p:nvSpPr>
          <p:cNvPr id="153" name="Google Shape;153;p19"/>
          <p:cNvSpPr txBox="1"/>
          <p:nvPr/>
        </p:nvSpPr>
        <p:spPr>
          <a:xfrm>
            <a:off x="2454441" y="4553550"/>
            <a:ext cx="6582441" cy="2769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en" sz="1250" i="0" u="none" strike="noStrike" cap="none" dirty="0">
                <a:solidFill>
                  <a:schemeClr val="dk1"/>
                </a:solidFill>
                <a:latin typeface="Open Sans"/>
                <a:ea typeface="Open Sans"/>
                <a:cs typeface="Open Sans"/>
                <a:sym typeface="Open Sans"/>
              </a:rPr>
              <a:t>*Elementary = PK through 5</a:t>
            </a:r>
            <a:r>
              <a:rPr lang="en" sz="1250" i="0" u="none" strike="noStrike" cap="none" baseline="30000" dirty="0">
                <a:solidFill>
                  <a:schemeClr val="dk1"/>
                </a:solidFill>
                <a:latin typeface="Open Sans"/>
                <a:ea typeface="Open Sans"/>
                <a:cs typeface="Open Sans"/>
                <a:sym typeface="Open Sans"/>
              </a:rPr>
              <a:t>th</a:t>
            </a:r>
            <a:r>
              <a:rPr lang="en" sz="1250" i="0" u="none" strike="noStrike" cap="none" dirty="0">
                <a:solidFill>
                  <a:schemeClr val="dk1"/>
                </a:solidFill>
                <a:latin typeface="Open Sans"/>
                <a:ea typeface="Open Sans"/>
                <a:cs typeface="Open Sans"/>
                <a:sym typeface="Open Sans"/>
              </a:rPr>
              <a:t> grade (or through 6</a:t>
            </a:r>
            <a:r>
              <a:rPr lang="en" sz="1250" i="0" u="none" strike="noStrike" cap="none" baseline="30000" dirty="0">
                <a:solidFill>
                  <a:schemeClr val="dk1"/>
                </a:solidFill>
                <a:latin typeface="Open Sans"/>
                <a:ea typeface="Open Sans"/>
                <a:cs typeface="Open Sans"/>
                <a:sym typeface="Open Sans"/>
              </a:rPr>
              <a:t>th</a:t>
            </a:r>
            <a:r>
              <a:rPr lang="en" sz="1250" i="0" u="none" strike="noStrike" cap="none" dirty="0">
                <a:solidFill>
                  <a:schemeClr val="dk1"/>
                </a:solidFill>
                <a:latin typeface="Open Sans"/>
                <a:ea typeface="Open Sans"/>
                <a:cs typeface="Open Sans"/>
                <a:sym typeface="Open Sans"/>
              </a:rPr>
              <a:t> grade if clustered with elementary) </a:t>
            </a:r>
            <a:endParaRPr sz="1250" i="0" u="none" strike="noStrike" cap="none" dirty="0">
              <a:solidFill>
                <a:schemeClr val="dk1"/>
              </a:solidFill>
              <a:latin typeface="Open Sans"/>
              <a:ea typeface="Open Sans"/>
              <a:cs typeface="Open Sans"/>
              <a:sym typeface="Open Sans"/>
            </a:endParaRPr>
          </a:p>
        </p:txBody>
      </p:sp>
      <p:sp>
        <p:nvSpPr>
          <p:cNvPr id="154" name="Google Shape;154;p19"/>
          <p:cNvSpPr/>
          <p:nvPr/>
        </p:nvSpPr>
        <p:spPr>
          <a:xfrm>
            <a:off x="-29850" y="4879800"/>
            <a:ext cx="9203700" cy="263700"/>
          </a:xfrm>
          <a:prstGeom prst="rect">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pic>
        <p:nvPicPr>
          <p:cNvPr id="155" name="Google Shape;155;p19" title="LPAC Logo Updated.png"/>
          <p:cNvPicPr preferRelativeResize="0"/>
          <p:nvPr/>
        </p:nvPicPr>
        <p:blipFill>
          <a:blip r:embed="rId3">
            <a:alphaModFix/>
          </a:blip>
          <a:stretch>
            <a:fillRect/>
          </a:stretch>
        </p:blipFill>
        <p:spPr>
          <a:xfrm>
            <a:off x="7043352" y="54148"/>
            <a:ext cx="2062949" cy="586500"/>
          </a:xfrm>
          <a:prstGeom prst="rect">
            <a:avLst/>
          </a:prstGeom>
          <a:noFill/>
          <a:ln>
            <a:noFill/>
          </a:ln>
        </p:spPr>
      </p:pic>
      <p:sp>
        <p:nvSpPr>
          <p:cNvPr id="156" name="Google Shape;156;p19"/>
          <p:cNvSpPr txBox="1"/>
          <p:nvPr/>
        </p:nvSpPr>
        <p:spPr>
          <a:xfrm>
            <a:off x="0" y="485312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rgbClr val="FFFFFF"/>
                </a:solidFill>
                <a:latin typeface="Open Sans"/>
                <a:ea typeface="Open Sans"/>
                <a:cs typeface="Open Sans"/>
                <a:sym typeface="Open Sans"/>
              </a:rPr>
              <a:t>Copyright © 2025. Texas Education Agency.</a:t>
            </a:r>
            <a:endParaRPr sz="600">
              <a:solidFill>
                <a:srgbClr val="FFFFFF"/>
              </a:solidFill>
              <a:latin typeface="Open Sans"/>
              <a:ea typeface="Open Sans"/>
              <a:cs typeface="Open Sans"/>
              <a:sym typeface="Open Sans"/>
            </a:endParaRPr>
          </a:p>
        </p:txBody>
      </p:sp>
      <p:sp>
        <p:nvSpPr>
          <p:cNvPr id="157" name="Google Shape;157;p19"/>
          <p:cNvSpPr txBox="1">
            <a:spLocks noGrp="1"/>
          </p:cNvSpPr>
          <p:nvPr>
            <p:ph type="sldNum" idx="12"/>
          </p:nvPr>
        </p:nvSpPr>
        <p:spPr>
          <a:xfrm>
            <a:off x="8488183" y="4806961"/>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7</a:t>
            </a:fld>
            <a:endParaRPr sz="900">
              <a:solidFill>
                <a:schemeClr val="lt1"/>
              </a:solidFill>
              <a:latin typeface="Open Sans"/>
              <a:ea typeface="Open Sans"/>
              <a:cs typeface="Open Sans"/>
              <a:sym typeface="Open Sans"/>
            </a:endParaRPr>
          </a:p>
        </p:txBody>
      </p:sp>
      <p:sp>
        <p:nvSpPr>
          <p:cNvPr id="158" name="Google Shape;158;p19"/>
          <p:cNvSpPr txBox="1"/>
          <p:nvPr/>
        </p:nvSpPr>
        <p:spPr>
          <a:xfrm>
            <a:off x="4155812" y="1205909"/>
            <a:ext cx="3834300" cy="418500"/>
          </a:xfrm>
          <a:prstGeom prst="rect">
            <a:avLst/>
          </a:prstGeom>
          <a:solidFill>
            <a:srgbClr val="012169"/>
          </a:solidFill>
          <a:ln w="9525" cap="flat" cmpd="sng">
            <a:solidFill>
              <a:srgbClr val="012169"/>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500" b="1" dirty="0">
                <a:solidFill>
                  <a:schemeClr val="bg1"/>
                </a:solidFill>
                <a:latin typeface="Open Sans"/>
                <a:ea typeface="Open Sans"/>
                <a:cs typeface="Open Sans"/>
                <a:sym typeface="Open Sans"/>
              </a:rPr>
              <a:t>Bilingual Education</a:t>
            </a:r>
            <a:endParaRPr sz="1500" b="1" dirty="0">
              <a:solidFill>
                <a:schemeClr val="bg1"/>
              </a:solidFill>
              <a:latin typeface="Open Sans"/>
              <a:ea typeface="Open Sans"/>
              <a:cs typeface="Open Sans"/>
              <a:sym typeface="Open Sans"/>
            </a:endParaRPr>
          </a:p>
        </p:txBody>
      </p:sp>
      <p:sp>
        <p:nvSpPr>
          <p:cNvPr id="9" name="Google Shape;146;p19">
            <a:extLst>
              <a:ext uri="{FF2B5EF4-FFF2-40B4-BE49-F238E27FC236}">
                <a16:creationId xmlns:a16="http://schemas.microsoft.com/office/drawing/2014/main" id="{0BC8CCE6-EEE8-E720-1048-9660EAEF9D60}"/>
              </a:ext>
            </a:extLst>
          </p:cNvPr>
          <p:cNvSpPr/>
          <p:nvPr/>
        </p:nvSpPr>
        <p:spPr>
          <a:xfrm>
            <a:off x="2665961" y="3021424"/>
            <a:ext cx="857753" cy="544875"/>
          </a:xfrm>
          <a:prstGeom prst="roundRect">
            <a:avLst>
              <a:gd name="adj" fmla="val 10000"/>
            </a:avLst>
          </a:prstGeom>
          <a:solidFill>
            <a:srgbClr val="E1EFD8"/>
          </a:solidFill>
          <a:ln w="19050" cap="flat" cmpd="sng">
            <a:solidFill>
              <a:srgbClr val="40834E"/>
            </a:solidFill>
            <a:prstDash val="solid"/>
            <a:miter lim="800000"/>
            <a:headEnd type="none" w="sm" len="sm"/>
            <a:tailEnd type="none" w="sm" len="sm"/>
          </a:ln>
        </p:spPr>
        <p:txBody>
          <a:bodyPr spcFirstLastPara="1" wrap="square" lIns="91425" tIns="91425" rIns="91425" bIns="91425" anchor="ctr" anchorCtr="0">
            <a:noAutofit/>
          </a:bodyPr>
          <a:lstStyle/>
          <a:p>
            <a:pPr>
              <a:buSzPts val="1400"/>
            </a:pPr>
            <a:endParaRPr/>
          </a:p>
        </p:txBody>
      </p:sp>
      <p:sp>
        <p:nvSpPr>
          <p:cNvPr id="138" name="Google Shape;138;p19"/>
          <p:cNvSpPr txBox="1"/>
          <p:nvPr/>
        </p:nvSpPr>
        <p:spPr>
          <a:xfrm>
            <a:off x="2680754" y="3022684"/>
            <a:ext cx="842959" cy="546229"/>
          </a:xfrm>
          <a:prstGeom prst="rect">
            <a:avLst/>
          </a:prstGeom>
          <a:noFill/>
          <a:ln>
            <a:noFill/>
          </a:ln>
        </p:spPr>
        <p:txBody>
          <a:bodyPr spcFirstLastPara="1" wrap="square" lIns="38100" tIns="38100" rIns="38100" bIns="38100" anchor="ctr" anchorCtr="0">
            <a:noAutofit/>
          </a:bodyPr>
          <a:lstStyle/>
          <a:p>
            <a:pPr marL="0" marR="0" lvl="0" indent="0" algn="ctr" rtl="0">
              <a:lnSpc>
                <a:spcPct val="90000"/>
              </a:lnSpc>
              <a:spcBef>
                <a:spcPts val="0"/>
              </a:spcBef>
              <a:spcAft>
                <a:spcPts val="0"/>
              </a:spcAft>
              <a:buClr>
                <a:srgbClr val="000000"/>
              </a:buClr>
              <a:buSzPts val="1000"/>
              <a:buFont typeface="Arial"/>
              <a:buNone/>
            </a:pPr>
            <a:r>
              <a:rPr lang="en" sz="900" i="0" u="none" strike="noStrike" cap="none" dirty="0">
                <a:solidFill>
                  <a:schemeClr val="dk1"/>
                </a:solidFill>
                <a:latin typeface="Open Sans"/>
                <a:ea typeface="Open Sans"/>
                <a:cs typeface="Open Sans"/>
                <a:sym typeface="Open Sans"/>
              </a:rPr>
              <a:t>Dual Language Immersion One-Way</a:t>
            </a:r>
            <a:endParaRPr sz="1300" i="0" u="none" strike="noStrike" cap="none" dirty="0">
              <a:solidFill>
                <a:schemeClr val="dk1"/>
              </a:solidFill>
              <a:latin typeface="Open Sans"/>
              <a:ea typeface="Open Sans"/>
              <a:cs typeface="Open Sans"/>
              <a:sym typeface="Open Sans"/>
            </a:endParaRPr>
          </a:p>
        </p:txBody>
      </p:sp>
      <p:sp>
        <p:nvSpPr>
          <p:cNvPr id="10" name="Google Shape;146;p19">
            <a:extLst>
              <a:ext uri="{FF2B5EF4-FFF2-40B4-BE49-F238E27FC236}">
                <a16:creationId xmlns:a16="http://schemas.microsoft.com/office/drawing/2014/main" id="{ABFF55E1-CA70-E04B-4572-FC6D10B5F981}"/>
              </a:ext>
            </a:extLst>
          </p:cNvPr>
          <p:cNvSpPr/>
          <p:nvPr/>
        </p:nvSpPr>
        <p:spPr>
          <a:xfrm>
            <a:off x="3634006" y="3017616"/>
            <a:ext cx="857753" cy="544875"/>
          </a:xfrm>
          <a:prstGeom prst="roundRect">
            <a:avLst>
              <a:gd name="adj" fmla="val 10000"/>
            </a:avLst>
          </a:prstGeom>
          <a:solidFill>
            <a:srgbClr val="E1EFD8"/>
          </a:solidFill>
          <a:ln w="19050" cap="flat" cmpd="sng">
            <a:solidFill>
              <a:srgbClr val="40834E"/>
            </a:solidFill>
            <a:prstDash val="solid"/>
            <a:miter lim="800000"/>
            <a:headEnd type="none" w="sm" len="sm"/>
            <a:tailEnd type="none" w="sm" len="sm"/>
          </a:ln>
        </p:spPr>
        <p:txBody>
          <a:bodyPr spcFirstLastPara="1" wrap="square" lIns="91425" tIns="91425" rIns="91425" bIns="91425" anchor="ctr" anchorCtr="0">
            <a:noAutofit/>
          </a:bodyPr>
          <a:lstStyle/>
          <a:p>
            <a:pPr>
              <a:buSzPts val="1400"/>
            </a:pPr>
            <a:endParaRPr/>
          </a:p>
        </p:txBody>
      </p:sp>
      <p:sp>
        <p:nvSpPr>
          <p:cNvPr id="11" name="Google Shape;138;p19">
            <a:extLst>
              <a:ext uri="{FF2B5EF4-FFF2-40B4-BE49-F238E27FC236}">
                <a16:creationId xmlns:a16="http://schemas.microsoft.com/office/drawing/2014/main" id="{C7C1D152-D000-CDA5-00EA-165E40AB2481}"/>
              </a:ext>
            </a:extLst>
          </p:cNvPr>
          <p:cNvSpPr txBox="1"/>
          <p:nvPr/>
        </p:nvSpPr>
        <p:spPr>
          <a:xfrm>
            <a:off x="3648799" y="3018877"/>
            <a:ext cx="842959" cy="543614"/>
          </a:xfrm>
          <a:prstGeom prst="rect">
            <a:avLst/>
          </a:prstGeom>
          <a:noFill/>
          <a:ln>
            <a:noFill/>
          </a:ln>
        </p:spPr>
        <p:txBody>
          <a:bodyPr spcFirstLastPara="1" wrap="square" lIns="38100" tIns="38100" rIns="38100" bIns="38100" anchor="ctr" anchorCtr="0">
            <a:noAutofit/>
          </a:bodyPr>
          <a:lstStyle/>
          <a:p>
            <a:pPr marL="0" marR="0" lvl="0" indent="0" algn="ctr" rtl="0">
              <a:lnSpc>
                <a:spcPct val="90000"/>
              </a:lnSpc>
              <a:spcBef>
                <a:spcPts val="0"/>
              </a:spcBef>
              <a:spcAft>
                <a:spcPts val="0"/>
              </a:spcAft>
              <a:buClr>
                <a:srgbClr val="000000"/>
              </a:buClr>
              <a:buSzPts val="1000"/>
              <a:buFont typeface="Arial"/>
              <a:buNone/>
            </a:pPr>
            <a:r>
              <a:rPr lang="en" sz="900" i="0" u="none" strike="noStrike" cap="none" dirty="0">
                <a:solidFill>
                  <a:schemeClr val="dk1"/>
                </a:solidFill>
                <a:latin typeface="Open Sans"/>
                <a:ea typeface="Open Sans"/>
                <a:cs typeface="Open Sans"/>
                <a:sym typeface="Open Sans"/>
              </a:rPr>
              <a:t>Dual Language Immersion Two-Way</a:t>
            </a:r>
            <a:endParaRPr sz="1300" i="0" u="none" strike="noStrike" cap="none" dirty="0">
              <a:solidFill>
                <a:schemeClr val="dk1"/>
              </a:solidFill>
              <a:latin typeface="Open Sans"/>
              <a:ea typeface="Open Sans"/>
              <a:cs typeface="Open Sans"/>
              <a:sym typeface="Open Sans"/>
            </a:endParaRPr>
          </a:p>
        </p:txBody>
      </p:sp>
      <p:sp>
        <p:nvSpPr>
          <p:cNvPr id="12" name="Google Shape;131;p19">
            <a:extLst>
              <a:ext uri="{FF2B5EF4-FFF2-40B4-BE49-F238E27FC236}">
                <a16:creationId xmlns:a16="http://schemas.microsoft.com/office/drawing/2014/main" id="{EC462C47-F623-3894-1D34-C9F5815F92F9}"/>
              </a:ext>
            </a:extLst>
          </p:cNvPr>
          <p:cNvSpPr/>
          <p:nvPr/>
        </p:nvSpPr>
        <p:spPr>
          <a:xfrm>
            <a:off x="5601166" y="3015381"/>
            <a:ext cx="851982" cy="551846"/>
          </a:xfrm>
          <a:prstGeom prst="roundRect">
            <a:avLst>
              <a:gd name="adj" fmla="val 10000"/>
            </a:avLst>
          </a:prstGeom>
          <a:solidFill>
            <a:srgbClr val="E6FFFF"/>
          </a:solidFill>
          <a:ln w="19050" cap="flat" cmpd="sng">
            <a:solidFill>
              <a:srgbClr val="008482"/>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5" name="Google Shape;135;p19"/>
          <p:cNvSpPr txBox="1"/>
          <p:nvPr/>
        </p:nvSpPr>
        <p:spPr>
          <a:xfrm>
            <a:off x="5670907" y="3036179"/>
            <a:ext cx="712500" cy="519192"/>
          </a:xfrm>
          <a:prstGeom prst="rect">
            <a:avLst/>
          </a:prstGeom>
          <a:noFill/>
          <a:ln>
            <a:noFill/>
          </a:ln>
        </p:spPr>
        <p:txBody>
          <a:bodyPr spcFirstLastPara="1" wrap="square" lIns="38100" tIns="38100" rIns="38100" bIns="38100" anchor="ctr" anchorCtr="0">
            <a:noAutofit/>
          </a:bodyPr>
          <a:lstStyle/>
          <a:p>
            <a:pPr marL="0" marR="0" lvl="0" indent="0" algn="ctr" rtl="0">
              <a:lnSpc>
                <a:spcPct val="90000"/>
              </a:lnSpc>
              <a:spcBef>
                <a:spcPts val="0"/>
              </a:spcBef>
              <a:spcAft>
                <a:spcPts val="0"/>
              </a:spcAft>
              <a:buClr>
                <a:srgbClr val="000000"/>
              </a:buClr>
              <a:buSzPts val="1000"/>
              <a:buFont typeface="Arial"/>
              <a:buNone/>
            </a:pPr>
            <a:r>
              <a:rPr lang="en" sz="900" i="0" u="none" strike="noStrike" cap="none" dirty="0">
                <a:solidFill>
                  <a:schemeClr val="dk1"/>
                </a:solidFill>
                <a:latin typeface="Open Sans"/>
                <a:ea typeface="Open Sans"/>
                <a:cs typeface="Open Sans"/>
                <a:sym typeface="Open Sans"/>
              </a:rPr>
              <a:t>Transitional Late Exit</a:t>
            </a:r>
            <a:endParaRPr sz="1300" i="0" u="none" strike="noStrike" cap="none" dirty="0">
              <a:solidFill>
                <a:schemeClr val="dk1"/>
              </a:solidFill>
              <a:latin typeface="Open Sans"/>
              <a:ea typeface="Open Sans"/>
              <a:cs typeface="Open Sans"/>
              <a:sym typeface="Open Sans"/>
            </a:endParaRPr>
          </a:p>
        </p:txBody>
      </p:sp>
      <p:sp>
        <p:nvSpPr>
          <p:cNvPr id="2" name="Google Shape;111;p18">
            <a:extLst>
              <a:ext uri="{FF2B5EF4-FFF2-40B4-BE49-F238E27FC236}">
                <a16:creationId xmlns:a16="http://schemas.microsoft.com/office/drawing/2014/main" id="{D980923D-F765-F764-B542-42D1E3DACDFD}"/>
              </a:ext>
            </a:extLst>
          </p:cNvPr>
          <p:cNvSpPr/>
          <p:nvPr/>
        </p:nvSpPr>
        <p:spPr>
          <a:xfrm>
            <a:off x="0" y="0"/>
            <a:ext cx="4911300" cy="636600"/>
          </a:xfrm>
          <a:prstGeom prst="round2DiagRect">
            <a:avLst>
              <a:gd name="adj1" fmla="val 16667"/>
              <a:gd name="adj2" fmla="val 0"/>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23" name="Google Shape;123;p19"/>
          <p:cNvSpPr txBox="1"/>
          <p:nvPr/>
        </p:nvSpPr>
        <p:spPr>
          <a:xfrm>
            <a:off x="0" y="4050"/>
            <a:ext cx="4847008" cy="6366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Bilingual Education Programs</a:t>
            </a:r>
            <a:endParaRPr sz="2300" b="1" dirty="0">
              <a:solidFill>
                <a:srgbClr val="FFFFFF"/>
              </a:solidFill>
              <a:latin typeface="Open Sans"/>
              <a:ea typeface="Open Sans"/>
              <a:cs typeface="Open Sans"/>
              <a:sym typeface="Open San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pic>
        <p:nvPicPr>
          <p:cNvPr id="2" name="Google Shape;55;p13">
            <a:extLst>
              <a:ext uri="{FF2B5EF4-FFF2-40B4-BE49-F238E27FC236}">
                <a16:creationId xmlns:a16="http://schemas.microsoft.com/office/drawing/2014/main" id="{12633E01-997C-45EF-304B-56963101A517}"/>
              </a:ext>
            </a:extLst>
          </p:cNvPr>
          <p:cNvPicPr preferRelativeResize="0"/>
          <p:nvPr/>
        </p:nvPicPr>
        <p:blipFill rotWithShape="1">
          <a:blip r:embed="rId3">
            <a:alphaModFix/>
          </a:blip>
          <a:srcRect l="12535" t="88209" r="31775"/>
          <a:stretch/>
        </p:blipFill>
        <p:spPr>
          <a:xfrm rot="-5400000">
            <a:off x="-2286337" y="2278438"/>
            <a:ext cx="5190850" cy="618176"/>
          </a:xfrm>
          <a:prstGeom prst="rect">
            <a:avLst/>
          </a:prstGeom>
          <a:noFill/>
          <a:ln>
            <a:noFill/>
          </a:ln>
        </p:spPr>
      </p:pic>
      <p:sp>
        <p:nvSpPr>
          <p:cNvPr id="165" name="Google Shape;165;p20"/>
          <p:cNvSpPr/>
          <p:nvPr/>
        </p:nvSpPr>
        <p:spPr>
          <a:xfrm>
            <a:off x="-29850" y="4879800"/>
            <a:ext cx="9203700" cy="263700"/>
          </a:xfrm>
          <a:prstGeom prst="rect">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66" name="Google Shape;166;p20"/>
          <p:cNvSpPr txBox="1"/>
          <p:nvPr/>
        </p:nvSpPr>
        <p:spPr>
          <a:xfrm>
            <a:off x="705168" y="814453"/>
            <a:ext cx="8382782" cy="3778872"/>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rgbClr val="323F4F"/>
              </a:buClr>
              <a:buSzPts val="2800"/>
              <a:buFont typeface="Arial"/>
              <a:buNone/>
            </a:pPr>
            <a:r>
              <a:rPr lang="en" sz="1900" dirty="0">
                <a:solidFill>
                  <a:schemeClr val="dk1"/>
                </a:solidFill>
                <a:latin typeface="Open Sans"/>
                <a:ea typeface="Open Sans"/>
                <a:cs typeface="Open Sans"/>
                <a:sym typeface="Open Sans"/>
              </a:rPr>
              <a:t>A bilingual program of instruction established by a school district shall be a full-time program of </a:t>
            </a:r>
            <a:r>
              <a:rPr lang="en" sz="1900" b="1" dirty="0">
                <a:solidFill>
                  <a:schemeClr val="dk1"/>
                </a:solidFill>
                <a:latin typeface="Open Sans"/>
                <a:ea typeface="Open Sans"/>
                <a:cs typeface="Open Sans"/>
                <a:sym typeface="Open Sans"/>
              </a:rPr>
              <a:t>dual-language instruction </a:t>
            </a:r>
            <a:r>
              <a:rPr lang="en" sz="1900" dirty="0">
                <a:solidFill>
                  <a:schemeClr val="dk1"/>
                </a:solidFill>
                <a:latin typeface="Open Sans"/>
                <a:ea typeface="Open Sans"/>
                <a:cs typeface="Open Sans"/>
                <a:sym typeface="Open Sans"/>
              </a:rPr>
              <a:t>(English and home language) that provides for learning basic skills in the home language of the students enrolled in the program and for carefully structured and sequenced mastery of English language skills under TEC </a:t>
            </a:r>
            <a:r>
              <a:rPr lang="en" sz="1900" i="1" dirty="0">
                <a:solidFill>
                  <a:schemeClr val="dk1"/>
                </a:solidFill>
                <a:latin typeface="Open Sans"/>
                <a:ea typeface="Open Sans"/>
                <a:cs typeface="Open Sans"/>
                <a:sym typeface="Open Sans"/>
              </a:rPr>
              <a:t>§</a:t>
            </a:r>
            <a:r>
              <a:rPr lang="en" sz="1900" dirty="0">
                <a:solidFill>
                  <a:schemeClr val="dk1"/>
                </a:solidFill>
                <a:latin typeface="Open Sans"/>
                <a:ea typeface="Open Sans"/>
                <a:cs typeface="Open Sans"/>
                <a:sym typeface="Open Sans"/>
              </a:rPr>
              <a:t>29.055(a).</a:t>
            </a:r>
            <a:endParaRPr sz="1900" dirty="0">
              <a:solidFill>
                <a:schemeClr val="dk1"/>
              </a:solidFill>
              <a:latin typeface="Open Sans"/>
              <a:ea typeface="Open Sans"/>
              <a:cs typeface="Open Sans"/>
              <a:sym typeface="Open Sans"/>
            </a:endParaRPr>
          </a:p>
        </p:txBody>
      </p:sp>
      <p:pic>
        <p:nvPicPr>
          <p:cNvPr id="167" name="Google Shape;167;p20"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168" name="Google Shape;168;p20"/>
          <p:cNvSpPr txBox="1"/>
          <p:nvPr/>
        </p:nvSpPr>
        <p:spPr>
          <a:xfrm>
            <a:off x="0" y="485312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rgbClr val="FFFFFF"/>
                </a:solidFill>
                <a:latin typeface="Open Sans"/>
                <a:ea typeface="Open Sans"/>
                <a:cs typeface="Open Sans"/>
                <a:sym typeface="Open Sans"/>
              </a:rPr>
              <a:t>Copyright © 2025. Texas Education Agency.</a:t>
            </a:r>
            <a:endParaRPr sz="600">
              <a:solidFill>
                <a:srgbClr val="FFFFFF"/>
              </a:solidFill>
              <a:latin typeface="Open Sans"/>
              <a:ea typeface="Open Sans"/>
              <a:cs typeface="Open Sans"/>
              <a:sym typeface="Open Sans"/>
            </a:endParaRPr>
          </a:p>
        </p:txBody>
      </p:sp>
      <p:sp>
        <p:nvSpPr>
          <p:cNvPr id="169" name="Google Shape;169;p20"/>
          <p:cNvSpPr txBox="1">
            <a:spLocks noGrp="1"/>
          </p:cNvSpPr>
          <p:nvPr>
            <p:ph type="sldNum" idx="12"/>
          </p:nvPr>
        </p:nvSpPr>
        <p:spPr>
          <a:xfrm>
            <a:off x="8488183" y="4806961"/>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8</a:t>
            </a:fld>
            <a:endParaRPr sz="900">
              <a:solidFill>
                <a:schemeClr val="lt1"/>
              </a:solidFill>
              <a:latin typeface="Open Sans"/>
              <a:ea typeface="Open Sans"/>
              <a:cs typeface="Open Sans"/>
              <a:sym typeface="Open Sans"/>
            </a:endParaRPr>
          </a:p>
        </p:txBody>
      </p:sp>
      <p:sp>
        <p:nvSpPr>
          <p:cNvPr id="3" name="Google Shape;111;p18">
            <a:extLst>
              <a:ext uri="{FF2B5EF4-FFF2-40B4-BE49-F238E27FC236}">
                <a16:creationId xmlns:a16="http://schemas.microsoft.com/office/drawing/2014/main" id="{3EF7F8D2-ED87-4311-BB20-B64B34EF97E3}"/>
              </a:ext>
            </a:extLst>
          </p:cNvPr>
          <p:cNvSpPr/>
          <p:nvPr/>
        </p:nvSpPr>
        <p:spPr>
          <a:xfrm>
            <a:off x="-14741" y="-7899"/>
            <a:ext cx="4911300" cy="636600"/>
          </a:xfrm>
          <a:prstGeom prst="round2DiagRect">
            <a:avLst>
              <a:gd name="adj1" fmla="val 16667"/>
              <a:gd name="adj2" fmla="val 0"/>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64" name="Google Shape;164;p20"/>
          <p:cNvSpPr txBox="1"/>
          <p:nvPr/>
        </p:nvSpPr>
        <p:spPr>
          <a:xfrm>
            <a:off x="-14741" y="9992"/>
            <a:ext cx="4523874" cy="600817"/>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Bilingual Program Definition</a:t>
            </a:r>
            <a:endParaRPr sz="2300" b="1" dirty="0">
              <a:solidFill>
                <a:srgbClr val="FFFFFF"/>
              </a:solidFill>
              <a:latin typeface="Open Sans"/>
              <a:ea typeface="Open Sans"/>
              <a:cs typeface="Open Sans"/>
              <a:sym typeface="Open San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pic>
        <p:nvPicPr>
          <p:cNvPr id="2" name="Google Shape;55;p13">
            <a:extLst>
              <a:ext uri="{FF2B5EF4-FFF2-40B4-BE49-F238E27FC236}">
                <a16:creationId xmlns:a16="http://schemas.microsoft.com/office/drawing/2014/main" id="{05B1CB36-6E88-D255-D290-8A05446805AE}"/>
              </a:ext>
            </a:extLst>
          </p:cNvPr>
          <p:cNvPicPr preferRelativeResize="0"/>
          <p:nvPr/>
        </p:nvPicPr>
        <p:blipFill rotWithShape="1">
          <a:blip r:embed="rId3">
            <a:alphaModFix/>
          </a:blip>
          <a:srcRect l="12535" t="88209" r="31775"/>
          <a:stretch/>
        </p:blipFill>
        <p:spPr>
          <a:xfrm rot="-5400000">
            <a:off x="-2286337" y="2278438"/>
            <a:ext cx="5190850" cy="618176"/>
          </a:xfrm>
          <a:prstGeom prst="rect">
            <a:avLst/>
          </a:prstGeom>
          <a:noFill/>
          <a:ln>
            <a:noFill/>
          </a:ln>
        </p:spPr>
      </p:pic>
      <p:sp>
        <p:nvSpPr>
          <p:cNvPr id="176" name="Google Shape;176;p21"/>
          <p:cNvSpPr/>
          <p:nvPr/>
        </p:nvSpPr>
        <p:spPr>
          <a:xfrm>
            <a:off x="-29850" y="4879800"/>
            <a:ext cx="9203700" cy="263700"/>
          </a:xfrm>
          <a:prstGeom prst="rect">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77" name="Google Shape;177;p21"/>
          <p:cNvSpPr txBox="1"/>
          <p:nvPr/>
        </p:nvSpPr>
        <p:spPr>
          <a:xfrm>
            <a:off x="705168" y="814453"/>
            <a:ext cx="8382782" cy="3778872"/>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sz="1900" dirty="0">
                <a:solidFill>
                  <a:schemeClr val="dk1"/>
                </a:solidFill>
                <a:latin typeface="Open Sans"/>
                <a:ea typeface="Open Sans"/>
                <a:cs typeface="Open Sans"/>
                <a:sym typeface="Open Sans"/>
              </a:rPr>
              <a:t>The bilingual program shall be implemented through at least one of the following program models:</a:t>
            </a:r>
            <a:endParaRPr sz="1900" dirty="0">
              <a:solidFill>
                <a:schemeClr val="dk1"/>
              </a:solidFill>
              <a:latin typeface="Open Sans"/>
              <a:ea typeface="Open Sans"/>
              <a:cs typeface="Open Sans"/>
              <a:sym typeface="Open Sans"/>
            </a:endParaRPr>
          </a:p>
          <a:p>
            <a:pPr marL="457200" lvl="0" indent="-349250" algn="l" rtl="0">
              <a:lnSpc>
                <a:spcPct val="115000"/>
              </a:lnSpc>
              <a:spcBef>
                <a:spcPts val="1200"/>
              </a:spcBef>
              <a:spcAft>
                <a:spcPts val="0"/>
              </a:spcAft>
              <a:buClr>
                <a:schemeClr val="dk1"/>
              </a:buClr>
              <a:buSzPts val="1900"/>
              <a:buFont typeface="Open Sans"/>
              <a:buChar char="●"/>
            </a:pPr>
            <a:r>
              <a:rPr lang="en" sz="1900" dirty="0">
                <a:solidFill>
                  <a:schemeClr val="dk1"/>
                </a:solidFill>
                <a:latin typeface="Open Sans"/>
                <a:ea typeface="Open Sans"/>
                <a:cs typeface="Open Sans"/>
                <a:sym typeface="Open Sans"/>
              </a:rPr>
              <a:t>Dual Language Immersion One-Way </a:t>
            </a:r>
            <a:endParaRPr sz="1900" dirty="0">
              <a:solidFill>
                <a:schemeClr val="dk1"/>
              </a:solidFill>
              <a:latin typeface="Open Sans"/>
              <a:ea typeface="Open Sans"/>
              <a:cs typeface="Open Sans"/>
              <a:sym typeface="Open Sans"/>
            </a:endParaRPr>
          </a:p>
          <a:p>
            <a:pPr marL="457200" lvl="0" indent="-349250" algn="l" rtl="0">
              <a:lnSpc>
                <a:spcPct val="115000"/>
              </a:lnSpc>
              <a:spcBef>
                <a:spcPts val="0"/>
              </a:spcBef>
              <a:spcAft>
                <a:spcPts val="0"/>
              </a:spcAft>
              <a:buClr>
                <a:schemeClr val="dk1"/>
              </a:buClr>
              <a:buSzPts val="1900"/>
              <a:buFont typeface="Open Sans"/>
              <a:buChar char="●"/>
            </a:pPr>
            <a:r>
              <a:rPr lang="en" sz="1900" dirty="0">
                <a:solidFill>
                  <a:schemeClr val="dk1"/>
                </a:solidFill>
                <a:latin typeface="Open Sans"/>
                <a:ea typeface="Open Sans"/>
                <a:cs typeface="Open Sans"/>
                <a:sym typeface="Open Sans"/>
              </a:rPr>
              <a:t>Dual Language Immersion Two-Way </a:t>
            </a:r>
            <a:endParaRPr sz="1900" dirty="0">
              <a:solidFill>
                <a:schemeClr val="dk1"/>
              </a:solidFill>
              <a:latin typeface="Open Sans"/>
              <a:ea typeface="Open Sans"/>
              <a:cs typeface="Open Sans"/>
              <a:sym typeface="Open Sans"/>
            </a:endParaRPr>
          </a:p>
          <a:p>
            <a:pPr marL="457200" lvl="0" indent="-349250" algn="l" rtl="0">
              <a:lnSpc>
                <a:spcPct val="115000"/>
              </a:lnSpc>
              <a:spcBef>
                <a:spcPts val="0"/>
              </a:spcBef>
              <a:spcAft>
                <a:spcPts val="0"/>
              </a:spcAft>
              <a:buClr>
                <a:schemeClr val="dk1"/>
              </a:buClr>
              <a:buSzPts val="1900"/>
              <a:buFont typeface="Open Sans"/>
              <a:buChar char="●"/>
            </a:pPr>
            <a:r>
              <a:rPr lang="en" sz="1900" dirty="0">
                <a:solidFill>
                  <a:schemeClr val="dk1"/>
                </a:solidFill>
                <a:latin typeface="Open Sans"/>
                <a:ea typeface="Open Sans"/>
                <a:cs typeface="Open Sans"/>
                <a:sym typeface="Open Sans"/>
              </a:rPr>
              <a:t>Transitional Bilingual Early Exit</a:t>
            </a:r>
            <a:endParaRPr sz="1900" dirty="0">
              <a:solidFill>
                <a:schemeClr val="dk1"/>
              </a:solidFill>
              <a:latin typeface="Open Sans"/>
              <a:ea typeface="Open Sans"/>
              <a:cs typeface="Open Sans"/>
              <a:sym typeface="Open Sans"/>
            </a:endParaRPr>
          </a:p>
          <a:p>
            <a:pPr marL="457200" lvl="0" indent="-349250" algn="l" rtl="0">
              <a:lnSpc>
                <a:spcPct val="115000"/>
              </a:lnSpc>
              <a:spcBef>
                <a:spcPts val="0"/>
              </a:spcBef>
              <a:spcAft>
                <a:spcPts val="0"/>
              </a:spcAft>
              <a:buClr>
                <a:schemeClr val="dk1"/>
              </a:buClr>
              <a:buSzPts val="1900"/>
              <a:buFont typeface="Open Sans"/>
              <a:buChar char="●"/>
            </a:pPr>
            <a:r>
              <a:rPr lang="en" sz="1900" dirty="0">
                <a:solidFill>
                  <a:schemeClr val="dk1"/>
                </a:solidFill>
                <a:latin typeface="Open Sans"/>
                <a:ea typeface="Open Sans"/>
                <a:cs typeface="Open Sans"/>
                <a:sym typeface="Open Sans"/>
              </a:rPr>
              <a:t>Transitional Bilingual Late Exit </a:t>
            </a:r>
            <a:endParaRPr sz="1900" dirty="0">
              <a:solidFill>
                <a:schemeClr val="dk1"/>
              </a:solidFill>
              <a:latin typeface="Open Sans"/>
              <a:ea typeface="Open Sans"/>
              <a:cs typeface="Open Sans"/>
              <a:sym typeface="Open Sans"/>
            </a:endParaRPr>
          </a:p>
          <a:p>
            <a:pPr marL="0" lvl="0" indent="0" algn="l" rtl="0">
              <a:lnSpc>
                <a:spcPct val="115000"/>
              </a:lnSpc>
              <a:spcBef>
                <a:spcPts val="1200"/>
              </a:spcBef>
              <a:spcAft>
                <a:spcPts val="0"/>
              </a:spcAft>
              <a:buNone/>
            </a:pPr>
            <a:endParaRPr sz="1900" dirty="0">
              <a:solidFill>
                <a:schemeClr val="dk1"/>
              </a:solidFill>
              <a:latin typeface="Open Sans"/>
              <a:ea typeface="Open Sans"/>
              <a:cs typeface="Open Sans"/>
              <a:sym typeface="Open Sans"/>
            </a:endParaRPr>
          </a:p>
        </p:txBody>
      </p:sp>
      <p:pic>
        <p:nvPicPr>
          <p:cNvPr id="178" name="Google Shape;178;p21"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179" name="Google Shape;179;p21"/>
          <p:cNvSpPr txBox="1"/>
          <p:nvPr/>
        </p:nvSpPr>
        <p:spPr>
          <a:xfrm>
            <a:off x="0" y="485312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rgbClr val="FFFFFF"/>
                </a:solidFill>
                <a:latin typeface="Open Sans"/>
                <a:ea typeface="Open Sans"/>
                <a:cs typeface="Open Sans"/>
                <a:sym typeface="Open Sans"/>
              </a:rPr>
              <a:t>Copyright © 2025. Texas Education Agency.</a:t>
            </a:r>
            <a:endParaRPr sz="600">
              <a:solidFill>
                <a:srgbClr val="FFFFFF"/>
              </a:solidFill>
              <a:latin typeface="Open Sans"/>
              <a:ea typeface="Open Sans"/>
              <a:cs typeface="Open Sans"/>
              <a:sym typeface="Open Sans"/>
            </a:endParaRPr>
          </a:p>
        </p:txBody>
      </p:sp>
      <p:sp>
        <p:nvSpPr>
          <p:cNvPr id="180" name="Google Shape;180;p21"/>
          <p:cNvSpPr txBox="1">
            <a:spLocks noGrp="1"/>
          </p:cNvSpPr>
          <p:nvPr>
            <p:ph type="sldNum" idx="12"/>
          </p:nvPr>
        </p:nvSpPr>
        <p:spPr>
          <a:xfrm>
            <a:off x="8488183" y="4806961"/>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9</a:t>
            </a:fld>
            <a:endParaRPr sz="900">
              <a:solidFill>
                <a:schemeClr val="lt1"/>
              </a:solidFill>
              <a:latin typeface="Open Sans"/>
              <a:ea typeface="Open Sans"/>
              <a:cs typeface="Open Sans"/>
              <a:sym typeface="Open Sans"/>
            </a:endParaRPr>
          </a:p>
        </p:txBody>
      </p:sp>
      <p:sp>
        <p:nvSpPr>
          <p:cNvPr id="3" name="Google Shape;111;p18">
            <a:extLst>
              <a:ext uri="{FF2B5EF4-FFF2-40B4-BE49-F238E27FC236}">
                <a16:creationId xmlns:a16="http://schemas.microsoft.com/office/drawing/2014/main" id="{127C96A9-BFE3-2F24-7ACB-3DF7FAA74668}"/>
              </a:ext>
            </a:extLst>
          </p:cNvPr>
          <p:cNvSpPr/>
          <p:nvPr/>
        </p:nvSpPr>
        <p:spPr>
          <a:xfrm>
            <a:off x="0" y="0"/>
            <a:ext cx="4911300" cy="636600"/>
          </a:xfrm>
          <a:prstGeom prst="round2DiagRect">
            <a:avLst>
              <a:gd name="adj1" fmla="val 16667"/>
              <a:gd name="adj2" fmla="val 0"/>
            </a:avLst>
          </a:prstGeom>
          <a:solidFill>
            <a:srgbClr val="16AB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75" name="Google Shape;175;p21"/>
          <p:cNvSpPr txBox="1"/>
          <p:nvPr/>
        </p:nvSpPr>
        <p:spPr>
          <a:xfrm>
            <a:off x="0" y="0"/>
            <a:ext cx="4420746" cy="6366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None/>
            </a:pPr>
            <a:r>
              <a:rPr lang="en" sz="2300" b="1">
                <a:solidFill>
                  <a:schemeClr val="lt1"/>
                </a:solidFill>
                <a:latin typeface="Open Sans"/>
                <a:ea typeface="Open Sans"/>
                <a:cs typeface="Open Sans"/>
                <a:sym typeface="Open Sans"/>
              </a:rPr>
              <a:t>Bilingual Program Models</a:t>
            </a:r>
            <a:endParaRPr sz="2300" b="1">
              <a:solidFill>
                <a:srgbClr val="FFFFFF"/>
              </a:solidFill>
              <a:latin typeface="Open Sans"/>
              <a:ea typeface="Open Sans"/>
              <a:cs typeface="Open Sans"/>
              <a:sym typeface="Open Sans"/>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3188</Words>
  <Application>Microsoft Office PowerPoint</Application>
  <PresentationFormat>On-screen Show (16:9)</PresentationFormat>
  <Paragraphs>301</Paragraphs>
  <Slides>30</Slides>
  <Notes>30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Calibri</vt:lpstr>
      <vt:lpstr>Open Sans</vt:lpstr>
      <vt:lpstr>Courier New</vt:lpstr>
      <vt:lpstr>Arial</vt: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Sharon Santo</cp:lastModifiedBy>
  <cp:revision>3</cp:revision>
  <dcterms:modified xsi:type="dcterms:W3CDTF">2025-05-12T14:07:28Z</dcterms:modified>
</cp:coreProperties>
</file>