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47.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 id="2147483706" r:id="rId2"/>
    <p:sldMasterId id="2147483707" r:id="rId3"/>
    <p:sldMasterId id="2147483708" r:id="rId4"/>
    <p:sldMasterId id="2147483709" r:id="rId5"/>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Open Sans"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BAE0E3-008A-4F04-AFEF-2BD3A0350FAB}">
  <a:tblStyle styleId="{5BBAE0E3-008A-4F04-AFEF-2BD3A0350FA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9" autoAdjust="0"/>
  </p:normalViewPr>
  <p:slideViewPr>
    <p:cSldViewPr snapToGrid="0">
      <p:cViewPr varScale="1">
        <p:scale>
          <a:sx n="74" d="100"/>
          <a:sy n="74" d="100"/>
        </p:scale>
        <p:origin x="355" y="86"/>
      </p:cViewPr>
      <p:guideLst/>
    </p:cSldViewPr>
  </p:slideViewPr>
  <p:outlineViewPr>
    <p:cViewPr>
      <p:scale>
        <a:sx n="33" d="100"/>
        <a:sy n="33" d="100"/>
      </p:scale>
      <p:origin x="0" y="-12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customXml" Target="../customXml/item3.xml"/><Relationship Id="rId20" Type="http://schemas.openxmlformats.org/officeDocument/2006/relationships/slide" Target="slides/slide15.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ea.texas.gov/sites/default/files/LPAC%20ARD%20Collaboration%20Guidance%20and%20Process%20for%20Reclassification.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ritter.tea.state.tx.us/rules/tac/chapter074/ch074a.html#74.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xel.org/programimplement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10</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b="0">
              <a:latin typeface="Arial"/>
              <a:ea typeface="Arial"/>
              <a:cs typeface="Arial"/>
              <a:sym typeface="Arial"/>
            </a:endParaRPr>
          </a:p>
        </p:txBody>
      </p:sp>
      <p:sp>
        <p:nvSpPr>
          <p:cNvPr id="525" name="Google Shape;525;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2018-2019                                                                                                   Slide</a:t>
            </a:r>
            <a:endParaRPr/>
          </a:p>
        </p:txBody>
      </p:sp>
      <p:sp>
        <p:nvSpPr>
          <p:cNvPr id="526" name="Google Shape;52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11</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534" name="Google Shape;534;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2018-2019                                                                                                   Slide</a:t>
            </a:r>
            <a:endParaRPr/>
          </a:p>
        </p:txBody>
      </p:sp>
      <p:sp>
        <p:nvSpPr>
          <p:cNvPr id="535" name="Google Shape;53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1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12</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a:p>
        </p:txBody>
      </p:sp>
      <p:sp>
        <p:nvSpPr>
          <p:cNvPr id="543" name="Google Shape;543;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2018-2019                                                                                                   Slide</a:t>
            </a:r>
            <a:endParaRPr/>
          </a:p>
        </p:txBody>
      </p:sp>
      <p:sp>
        <p:nvSpPr>
          <p:cNvPr id="544" name="Google Shape;54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1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13</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lnSpc>
                <a:spcPct val="114000"/>
              </a:lnSpc>
              <a:spcBef>
                <a:spcPts val="0"/>
              </a:spcBef>
              <a:spcAft>
                <a:spcPts val="0"/>
              </a:spcAft>
              <a:buNone/>
            </a:pPr>
            <a:endParaRPr/>
          </a:p>
        </p:txBody>
      </p:sp>
      <p:sp>
        <p:nvSpPr>
          <p:cNvPr id="552" name="Google Shape;552;p1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2018-2019                                                                                                   Slide</a:t>
            </a:r>
            <a:endParaRPr/>
          </a:p>
        </p:txBody>
      </p:sp>
      <p:sp>
        <p:nvSpPr>
          <p:cNvPr id="553" name="Google Shape;55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Slide 14</a:t>
            </a:r>
            <a:endParaRPr b="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561" name="Google Shape;561;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62" name="Google Shape;56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 </a:t>
            </a: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15:notes"/>
          <p:cNvSpPr txBox="1">
            <a:spLocks noGrp="1"/>
          </p:cNvSpPr>
          <p:nvPr>
            <p:ph type="body" idx="1"/>
          </p:nvPr>
        </p:nvSpPr>
        <p:spPr>
          <a:xfrm>
            <a:off x="719217" y="4502316"/>
            <a:ext cx="5753740" cy="4473243"/>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Clr>
                <a:schemeClr val="dk1"/>
              </a:buClr>
              <a:buSzPts val="1000"/>
              <a:buFont typeface="Arial"/>
              <a:buNone/>
            </a:pPr>
            <a:r>
              <a:rPr lang="en-US" sz="1000" b="1">
                <a:latin typeface="Arial"/>
                <a:ea typeface="Arial"/>
                <a:cs typeface="Arial"/>
                <a:sym typeface="Arial"/>
              </a:rPr>
              <a:t>Slide 15</a:t>
            </a:r>
            <a:endParaRPr sz="1000" b="1">
              <a:latin typeface="Arial"/>
              <a:ea typeface="Arial"/>
              <a:cs typeface="Arial"/>
              <a:sym typeface="Arial"/>
            </a:endParaRPr>
          </a:p>
          <a:p>
            <a:pPr marL="0" lvl="0" indent="0" algn="l" rtl="0">
              <a:lnSpc>
                <a:spcPct val="114000"/>
              </a:lnSpc>
              <a:spcBef>
                <a:spcPts val="620"/>
              </a:spcBef>
              <a:spcAft>
                <a:spcPts val="0"/>
              </a:spcAft>
              <a:buNone/>
            </a:pPr>
            <a:endParaRPr sz="1000">
              <a:latin typeface="Arial"/>
              <a:ea typeface="Arial"/>
              <a:cs typeface="Arial"/>
              <a:sym typeface="Arial"/>
            </a:endParaRPr>
          </a:p>
        </p:txBody>
      </p:sp>
      <p:sp>
        <p:nvSpPr>
          <p:cNvPr id="572" name="Google Shape;572;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73" name="Google Shape;57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16:notes"/>
          <p:cNvSpPr txBox="1">
            <a:spLocks noGrp="1"/>
          </p:cNvSpPr>
          <p:nvPr>
            <p:ph type="body" idx="1"/>
          </p:nvPr>
        </p:nvSpPr>
        <p:spPr>
          <a:xfrm>
            <a:off x="719217" y="4502316"/>
            <a:ext cx="5753740" cy="44732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16</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district must provide an ESL program even if only one student is identified as an English learner.</a:t>
            </a:r>
            <a:endParaRPr/>
          </a:p>
          <a:p>
            <a:pPr marL="0" lvl="0" indent="0" algn="l" rtl="0">
              <a:spcBef>
                <a:spcPts val="0"/>
              </a:spcBef>
              <a:spcAft>
                <a:spcPts val="0"/>
              </a:spcAft>
              <a:buNone/>
            </a:pPr>
            <a:endParaRPr>
              <a:latin typeface="Arial"/>
              <a:ea typeface="Arial"/>
              <a:cs typeface="Arial"/>
              <a:sym typeface="Arial"/>
            </a:endParaRPr>
          </a:p>
        </p:txBody>
      </p:sp>
      <p:sp>
        <p:nvSpPr>
          <p:cNvPr id="581" name="Google Shape;581;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82" name="Google Shape;5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17:notes"/>
          <p:cNvSpPr txBox="1">
            <a:spLocks noGrp="1"/>
          </p:cNvSpPr>
          <p:nvPr>
            <p:ph type="body" idx="1"/>
          </p:nvPr>
        </p:nvSpPr>
        <p:spPr>
          <a:xfrm>
            <a:off x="719217" y="4502316"/>
            <a:ext cx="5753740" cy="44732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17</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provide a </a:t>
            </a:r>
            <a:r>
              <a:rPr lang="en-US" b="1">
                <a:latin typeface="Arial"/>
                <a:ea typeface="Arial"/>
                <a:cs typeface="Arial"/>
                <a:sym typeface="Arial"/>
              </a:rPr>
              <a:t>content-based </a:t>
            </a:r>
            <a:r>
              <a:rPr lang="en-US">
                <a:latin typeface="Arial"/>
                <a:ea typeface="Arial"/>
                <a:cs typeface="Arial"/>
                <a:sym typeface="Arial"/>
              </a:rPr>
              <a:t>ESL program in any grade level, </a:t>
            </a:r>
            <a:r>
              <a:rPr lang="en-US" b="1">
                <a:latin typeface="Arial"/>
                <a:ea typeface="Arial"/>
                <a:cs typeface="Arial"/>
                <a:sym typeface="Arial"/>
              </a:rPr>
              <a:t>including high school</a:t>
            </a:r>
            <a:r>
              <a:rPr lang="en-US">
                <a:latin typeface="Arial"/>
                <a:ea typeface="Arial"/>
                <a:cs typeface="Arial"/>
                <a:sym typeface="Arial"/>
              </a:rPr>
              <a:t>, English learners must receive all content instruction (ELAR, math, science, and social studies) by an ESL-certified teacher.</a:t>
            </a:r>
            <a:endParaRPr/>
          </a:p>
          <a:p>
            <a:pPr marL="0" lvl="0" indent="0" algn="l" rtl="0">
              <a:spcBef>
                <a:spcPts val="0"/>
              </a:spcBef>
              <a:spcAft>
                <a:spcPts val="0"/>
              </a:spcAft>
              <a:buNone/>
            </a:pPr>
            <a:endParaRPr>
              <a:latin typeface="Arial"/>
              <a:ea typeface="Arial"/>
              <a:cs typeface="Arial"/>
              <a:sym typeface="Arial"/>
            </a:endParaRPr>
          </a:p>
          <a:p>
            <a:pPr marL="0" lvl="0" indent="0" algn="l" rtl="0">
              <a:lnSpc>
                <a:spcPct val="114000"/>
              </a:lnSpc>
              <a:spcBef>
                <a:spcPts val="620"/>
              </a:spcBef>
              <a:spcAft>
                <a:spcPts val="0"/>
              </a:spcAft>
              <a:buNone/>
            </a:pPr>
            <a:endParaRPr sz="1000">
              <a:latin typeface="Arial"/>
              <a:ea typeface="Arial"/>
              <a:cs typeface="Arial"/>
              <a:sym typeface="Arial"/>
            </a:endParaRPr>
          </a:p>
          <a:p>
            <a:pPr marL="0" lvl="0" indent="0" algn="l" rtl="0">
              <a:lnSpc>
                <a:spcPct val="114000"/>
              </a:lnSpc>
              <a:spcBef>
                <a:spcPts val="620"/>
              </a:spcBef>
              <a:spcAft>
                <a:spcPts val="0"/>
              </a:spcAft>
              <a:buNone/>
            </a:pPr>
            <a:endParaRPr sz="1000">
              <a:latin typeface="Arial"/>
              <a:ea typeface="Arial"/>
              <a:cs typeface="Arial"/>
              <a:sym typeface="Arial"/>
            </a:endParaRPr>
          </a:p>
        </p:txBody>
      </p:sp>
      <p:sp>
        <p:nvSpPr>
          <p:cNvPr id="590" name="Google Shape;590;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91" name="Google Shape;59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8:notes"/>
          <p:cNvSpPr txBox="1">
            <a:spLocks noGrp="1"/>
          </p:cNvSpPr>
          <p:nvPr>
            <p:ph type="body" idx="1"/>
          </p:nvPr>
        </p:nvSpPr>
        <p:spPr>
          <a:xfrm>
            <a:off x="719217" y="4502316"/>
            <a:ext cx="5753740" cy="44732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18</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provide a </a:t>
            </a:r>
            <a:r>
              <a:rPr lang="en-US" b="1">
                <a:latin typeface="Arial"/>
                <a:ea typeface="Arial"/>
                <a:cs typeface="Arial"/>
                <a:sym typeface="Arial"/>
              </a:rPr>
              <a:t>pull-out </a:t>
            </a:r>
            <a:r>
              <a:rPr lang="en-US">
                <a:latin typeface="Arial"/>
                <a:ea typeface="Arial"/>
                <a:cs typeface="Arial"/>
                <a:sym typeface="Arial"/>
              </a:rPr>
              <a:t>ESL program in any grade level, </a:t>
            </a:r>
            <a:r>
              <a:rPr lang="en-US" b="1">
                <a:latin typeface="Arial"/>
                <a:ea typeface="Arial"/>
                <a:cs typeface="Arial"/>
                <a:sym typeface="Arial"/>
              </a:rPr>
              <a:t>including high school</a:t>
            </a:r>
            <a:r>
              <a:rPr lang="en-US">
                <a:latin typeface="Arial"/>
                <a:ea typeface="Arial"/>
                <a:cs typeface="Arial"/>
                <a:sym typeface="Arial"/>
              </a:rPr>
              <a:t>, English learners must receive English Language Arts and Reading (ELAR) instruction by an ESL-certified teacher in one of the following ways:</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the ELAR teacher of the English learner is ESL certified</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an ESL certified teacher co-teaches with the ELAR teacher</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an additional ESL/ELAR course provided by an ESL teacher</a:t>
            </a:r>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sz="1000">
              <a:solidFill>
                <a:srgbClr val="323F4F"/>
              </a:solidFill>
              <a:latin typeface="Calibri"/>
              <a:ea typeface="Calibri"/>
              <a:cs typeface="Calibri"/>
              <a:sym typeface="Calibri"/>
            </a:endParaRPr>
          </a:p>
        </p:txBody>
      </p:sp>
      <p:sp>
        <p:nvSpPr>
          <p:cNvPr id="599" name="Google Shape;599;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00" name="Google Shape;60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19</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608" name="Google Shape;608;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09" name="Google Shape;6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 </a:t>
            </a: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Slide 2</a:t>
            </a:r>
            <a:endParaRPr b="1"/>
          </a:p>
        </p:txBody>
      </p:sp>
      <p:sp>
        <p:nvSpPr>
          <p:cNvPr id="423" name="Google Shape;42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20</a:t>
            </a: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p:txBody>
      </p:sp>
      <p:sp>
        <p:nvSpPr>
          <p:cNvPr id="621" name="Google Shape;621;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22" name="Google Shape;62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21</a:t>
            </a:r>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23F4F"/>
              </a:buClr>
              <a:buSzPts val="1100"/>
              <a:buFont typeface="Arial"/>
              <a:buNone/>
            </a:pPr>
            <a:r>
              <a:rPr lang="en-US" sz="1100">
                <a:solidFill>
                  <a:srgbClr val="323F4F"/>
                </a:solidFill>
                <a:latin typeface="Arial"/>
                <a:ea typeface="Arial"/>
                <a:cs typeface="Arial"/>
                <a:sym typeface="Arial"/>
              </a:rPr>
              <a:t>Place to mention the district's requirements to establish enrollment procedures for the two-way DLI program as stated in 89.1228 (c) that we discussed adding.</a:t>
            </a:r>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p:txBody>
      </p:sp>
      <p:sp>
        <p:nvSpPr>
          <p:cNvPr id="630" name="Google Shape;630;p2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31" name="Google Shape;63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2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8" name="Google Shape;638;p22:notes"/>
          <p:cNvSpPr txBox="1">
            <a:spLocks noGrp="1"/>
          </p:cNvSpPr>
          <p:nvPr>
            <p:ph type="body" idx="1"/>
          </p:nvPr>
        </p:nvSpPr>
        <p:spPr>
          <a:xfrm>
            <a:off x="719217" y="4502314"/>
            <a:ext cx="5753740" cy="36472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latin typeface="Arial"/>
                <a:ea typeface="Arial"/>
                <a:cs typeface="Arial"/>
                <a:sym typeface="Arial"/>
              </a:rPr>
              <a:t>Slide 22</a:t>
            </a:r>
            <a:endParaRPr sz="1100" b="1">
              <a:latin typeface="Arial"/>
              <a:ea typeface="Arial"/>
              <a:cs typeface="Arial"/>
              <a:sym typeface="Arial"/>
            </a:endParaRPr>
          </a:p>
          <a:p>
            <a:pPr marL="0" lvl="0" indent="0" algn="l" rtl="0">
              <a:lnSpc>
                <a:spcPct val="100000"/>
              </a:lnSpc>
              <a:spcBef>
                <a:spcPts val="0"/>
              </a:spcBef>
              <a:spcAft>
                <a:spcPts val="0"/>
              </a:spcAft>
              <a:buNone/>
            </a:pPr>
            <a:endParaRPr sz="1100" b="1">
              <a:latin typeface="Arial"/>
              <a:ea typeface="Arial"/>
              <a:cs typeface="Arial"/>
              <a:sym typeface="Arial"/>
            </a:endParaRPr>
          </a:p>
          <a:p>
            <a:pPr marL="0" lvl="0" indent="0" algn="l" rtl="0">
              <a:lnSpc>
                <a:spcPct val="100000"/>
              </a:lnSpc>
              <a:spcBef>
                <a:spcPts val="0"/>
              </a:spcBef>
              <a:spcAft>
                <a:spcPts val="0"/>
              </a:spcAft>
              <a:buNone/>
            </a:pPr>
            <a:r>
              <a:rPr lang="en-US" sz="1100" b="0">
                <a:latin typeface="Arial"/>
                <a:ea typeface="Arial"/>
                <a:cs typeface="Arial"/>
                <a:sym typeface="Arial"/>
              </a:rPr>
              <a:t>Please visit the LPAC/ARD Collaboration guidance for information on dual-identified students:</a:t>
            </a:r>
            <a:endParaRPr/>
          </a:p>
          <a:p>
            <a:pPr marL="0" lvl="0" indent="0" algn="l" rtl="0">
              <a:lnSpc>
                <a:spcPct val="100000"/>
              </a:lnSpc>
              <a:spcBef>
                <a:spcPts val="0"/>
              </a:spcBef>
              <a:spcAft>
                <a:spcPts val="0"/>
              </a:spcAft>
              <a:buNone/>
            </a:pPr>
            <a:endParaRPr sz="1100" b="0">
              <a:latin typeface="Arial"/>
              <a:ea typeface="Arial"/>
              <a:cs typeface="Arial"/>
              <a:sym typeface="Arial"/>
            </a:endParaRPr>
          </a:p>
          <a:p>
            <a:pPr marL="0" lvl="0" indent="0" algn="l" rtl="0">
              <a:lnSpc>
                <a:spcPct val="100000"/>
              </a:lnSpc>
              <a:spcBef>
                <a:spcPts val="0"/>
              </a:spcBef>
              <a:spcAft>
                <a:spcPts val="0"/>
              </a:spcAft>
              <a:buNone/>
            </a:pPr>
            <a:r>
              <a:rPr lang="en-US" sz="1100" u="sng">
                <a:solidFill>
                  <a:schemeClr val="hlink"/>
                </a:solidFill>
                <a:hlinkClick r:id="rId3"/>
              </a:rPr>
              <a:t>https://tea.texas.gov/sites/default/files/LPAC%20ARD%20Collaboration%20Guidance%20and%20Process%20for%20Reclassification.pdf</a:t>
            </a:r>
            <a:endParaRPr sz="1100"/>
          </a:p>
          <a:p>
            <a:pPr marL="0" lvl="0" indent="0" algn="l" rtl="0">
              <a:lnSpc>
                <a:spcPct val="100000"/>
              </a:lnSpc>
              <a:spcBef>
                <a:spcPts val="0"/>
              </a:spcBef>
              <a:spcAft>
                <a:spcPts val="0"/>
              </a:spcAft>
              <a:buNone/>
            </a:pPr>
            <a:endParaRPr sz="1100" b="0">
              <a:latin typeface="Arial"/>
              <a:ea typeface="Arial"/>
              <a:cs typeface="Arial"/>
              <a:sym typeface="Arial"/>
            </a:endParaRPr>
          </a:p>
          <a:p>
            <a:pPr marL="0" lvl="0" indent="0" algn="l" rtl="0">
              <a:lnSpc>
                <a:spcPct val="100000"/>
              </a:lnSpc>
              <a:spcBef>
                <a:spcPts val="0"/>
              </a:spcBef>
              <a:spcAft>
                <a:spcPts val="0"/>
              </a:spcAft>
              <a:buNone/>
            </a:pPr>
            <a:endParaRPr sz="1100" b="0">
              <a:latin typeface="Arial"/>
              <a:ea typeface="Arial"/>
              <a:cs typeface="Arial"/>
              <a:sym typeface="Arial"/>
            </a:endParaRPr>
          </a:p>
        </p:txBody>
      </p:sp>
      <p:sp>
        <p:nvSpPr>
          <p:cNvPr id="639" name="Google Shape;639;p2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40" name="Google Shape;64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7" name="Google Shape;647;p23:notes"/>
          <p:cNvSpPr txBox="1">
            <a:spLocks noGrp="1"/>
          </p:cNvSpPr>
          <p:nvPr>
            <p:ph type="body" idx="1"/>
          </p:nvPr>
        </p:nvSpPr>
        <p:spPr>
          <a:xfrm>
            <a:off x="719217" y="4502312"/>
            <a:ext cx="5753740" cy="38342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23</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p:txBody>
      </p:sp>
      <p:sp>
        <p:nvSpPr>
          <p:cNvPr id="648" name="Google Shape;648;p2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49" name="Google Shape;6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24</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p:txBody>
      </p:sp>
      <p:sp>
        <p:nvSpPr>
          <p:cNvPr id="657" name="Google Shape;657;p2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58" name="Google Shape;65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5" name="Google Shape;665;p25:notes"/>
          <p:cNvSpPr txBox="1">
            <a:spLocks noGrp="1"/>
          </p:cNvSpPr>
          <p:nvPr>
            <p:ph type="body" idx="1"/>
          </p:nvPr>
        </p:nvSpPr>
        <p:spPr>
          <a:xfrm>
            <a:off x="719217" y="4502315"/>
            <a:ext cx="5753740" cy="36115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strike="noStrike">
                <a:latin typeface="Arial"/>
                <a:ea typeface="Arial"/>
                <a:cs typeface="Arial"/>
                <a:sym typeface="Arial"/>
              </a:rPr>
              <a:t>Slide 25</a:t>
            </a:r>
            <a:endParaRPr b="1" strike="noStrike">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666" name="Google Shape;666;p2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67" name="Google Shape;66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3</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430" name="Google Shape;430;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31" name="Google Shape;4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4</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p>
        </p:txBody>
      </p:sp>
      <p:sp>
        <p:nvSpPr>
          <p:cNvPr id="439" name="Google Shape;439;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40" name="Google Shape;4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5</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ELPS should be an integral part of the curriculum provided for </a:t>
            </a:r>
            <a:r>
              <a:rPr lang="en-US" b="1" i="1">
                <a:latin typeface="Arial"/>
                <a:ea typeface="Arial"/>
                <a:cs typeface="Arial"/>
                <a:sym typeface="Arial"/>
              </a:rPr>
              <a:t>all </a:t>
            </a:r>
            <a:r>
              <a:rPr lang="en-US">
                <a:latin typeface="Arial"/>
                <a:ea typeface="Arial"/>
                <a:cs typeface="Arial"/>
                <a:sym typeface="Arial"/>
              </a:rPr>
              <a:t>English learners, including students whose parents or guardians denied services. A link to the ELPS is provided below.</a:t>
            </a:r>
            <a:endParaRPr/>
          </a:p>
          <a:p>
            <a:pPr marL="0" lvl="0" indent="0" algn="l" rtl="0">
              <a:spcBef>
                <a:spcPts val="0"/>
              </a:spcBef>
              <a:spcAft>
                <a:spcPts val="0"/>
              </a:spcAft>
              <a:buNone/>
            </a:pPr>
            <a:r>
              <a:rPr lang="en-US" u="sng">
                <a:solidFill>
                  <a:schemeClr val="hlink"/>
                </a:solidFill>
                <a:latin typeface="Arial"/>
                <a:ea typeface="Arial"/>
                <a:cs typeface="Arial"/>
                <a:sym typeface="Arial"/>
                <a:hlinkClick r:id="rId3"/>
              </a:rPr>
              <a:t>http://ritter.tea.state.tx.us/rules/tac/chapter074/ch074a.html#74.4</a:t>
            </a:r>
            <a:r>
              <a:rPr lang="en-US">
                <a:latin typeface="Arial"/>
                <a:ea typeface="Arial"/>
                <a:cs typeface="Arial"/>
                <a:sym typeface="Arial"/>
              </a:rPr>
              <a:t>    </a:t>
            </a:r>
            <a:endParaRPr/>
          </a:p>
          <a:p>
            <a:pPr marL="0" lvl="0" indent="0" algn="l" rtl="0">
              <a:spcBef>
                <a:spcPts val="0"/>
              </a:spcBef>
              <a:spcAft>
                <a:spcPts val="0"/>
              </a:spcAft>
              <a:buNone/>
            </a:pPr>
            <a:endParaRPr>
              <a:latin typeface="Arial"/>
              <a:ea typeface="Arial"/>
              <a:cs typeface="Arial"/>
              <a:sym typeface="Arial"/>
            </a:endParaRPr>
          </a:p>
        </p:txBody>
      </p:sp>
      <p:sp>
        <p:nvSpPr>
          <p:cNvPr id="448" name="Google Shape;448;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49" name="Google Shape;4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notes"/>
          <p:cNvSpPr>
            <a:spLocks noGrp="1" noRot="1" noChangeAspect="1"/>
          </p:cNvSpPr>
          <p:nvPr>
            <p:ph type="sldImg" idx="2"/>
          </p:nvPr>
        </p:nvSpPr>
        <p:spPr>
          <a:xfrm>
            <a:off x="1417638" y="114458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6</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t>For more information on </a:t>
            </a:r>
            <a:r>
              <a:rPr lang="en-US" b="1"/>
              <a:t>English Learner Program Implementation</a:t>
            </a:r>
            <a:r>
              <a:rPr lang="en-US" b="0"/>
              <a:t>,</a:t>
            </a:r>
            <a:r>
              <a:rPr lang="en-US" b="1"/>
              <a:t> </a:t>
            </a:r>
            <a:r>
              <a:rPr lang="en-US"/>
              <a:t>please visit the following webpage:</a:t>
            </a:r>
            <a:endParaRPr/>
          </a:p>
          <a:p>
            <a:pPr marL="0" lvl="0" indent="0" algn="l" rtl="0">
              <a:spcBef>
                <a:spcPts val="0"/>
              </a:spcBef>
              <a:spcAft>
                <a:spcPts val="0"/>
              </a:spcAft>
              <a:buNone/>
            </a:pPr>
            <a:r>
              <a:rPr lang="en-US" u="sng">
                <a:solidFill>
                  <a:schemeClr val="hlink"/>
                </a:solidFill>
                <a:hlinkClick r:id="rId3"/>
              </a:rPr>
              <a:t>https://www.txel.org/programimplementation/</a:t>
            </a:r>
            <a:r>
              <a:rPr lang="en-US"/>
              <a:t>.</a:t>
            </a:r>
            <a:endParaRPr/>
          </a:p>
          <a:p>
            <a:pPr marL="0" lvl="0" indent="0" algn="l" rtl="0">
              <a:spcBef>
                <a:spcPts val="0"/>
              </a:spcBef>
              <a:spcAft>
                <a:spcPts val="0"/>
              </a:spcAft>
              <a:buNone/>
            </a:pPr>
            <a:endParaRPr/>
          </a:p>
        </p:txBody>
      </p:sp>
      <p:sp>
        <p:nvSpPr>
          <p:cNvPr id="457" name="Google Shape;457;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58" name="Google Shape;45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7:notes"/>
          <p:cNvSpPr txBox="1">
            <a:spLocks noGrp="1"/>
          </p:cNvSpPr>
          <p:nvPr>
            <p:ph type="body" idx="1"/>
          </p:nvPr>
        </p:nvSpPr>
        <p:spPr>
          <a:xfrm>
            <a:off x="702310" y="4480003"/>
            <a:ext cx="5618480" cy="39695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Slide 7</a:t>
            </a:r>
            <a:endParaRPr b="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How do districts determine which program they are required to provide? </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If a district has 1+ (one or more) ELs  district-wide, they must provide English learner services through one of the two state-approved ESL program models.</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If a district has 20+ (twenty or more) ELs at same grade level who share the same primary language district-wide, they must provide EL services through one of the state’s four bilingual education program models in the elementary grades (prekindergarten through grade 5 or 6 if clustered with elementary grades).</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The graphic illustrates the six state-approved program models for ELs.</a:t>
            </a:r>
            <a:endParaRPr dirty="0"/>
          </a:p>
          <a:p>
            <a:pPr marL="0" lvl="0" indent="0" algn="l" rtl="0">
              <a:spcBef>
                <a:spcPts val="0"/>
              </a:spcBef>
              <a:spcAft>
                <a:spcPts val="0"/>
              </a:spcAft>
              <a:buNone/>
            </a:pPr>
            <a:endParaRPr dirty="0">
              <a:latin typeface="Arial"/>
              <a:ea typeface="Arial"/>
              <a:cs typeface="Arial"/>
              <a:sym typeface="Arial"/>
            </a:endParaRPr>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There are four bilingual education models approved for implementation in Texas (described further in this training section).</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There are two ESL program models approved for implementation in Texas (described further in this training section).</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There is no requirement to provide bilingual education in middle school or high school, but it is allowable to do so. More information on this topic will be shared later in this presentation.</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466" name="Google Shape;466;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67" name="Google Shape;46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8</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sz="1100" b="0">
              <a:solidFill>
                <a:schemeClr val="dk1"/>
              </a:solidFill>
              <a:latin typeface="Arial"/>
              <a:ea typeface="Arial"/>
              <a:cs typeface="Arial"/>
              <a:sym typeface="Arial"/>
            </a:endParaRPr>
          </a:p>
        </p:txBody>
      </p:sp>
      <p:sp>
        <p:nvSpPr>
          <p:cNvPr id="507" name="Google Shape;507;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08" name="Google Shape;50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9:notes"/>
          <p:cNvSpPr txBox="1">
            <a:spLocks noGrp="1"/>
          </p:cNvSpPr>
          <p:nvPr>
            <p:ph type="body" idx="1"/>
          </p:nvPr>
        </p:nvSpPr>
        <p:spPr>
          <a:xfrm>
            <a:off x="719217" y="4502316"/>
            <a:ext cx="5753740" cy="43769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9</a:t>
            </a:r>
            <a:endParaRPr b="1">
              <a:latin typeface="Arial"/>
              <a:ea typeface="Arial"/>
              <a:cs typeface="Arial"/>
              <a:sym typeface="Arial"/>
            </a:endParaRPr>
          </a:p>
        </p:txBody>
      </p:sp>
      <p:sp>
        <p:nvSpPr>
          <p:cNvPr id="516" name="Google Shape;516;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2018-2019                                                                                                   Slide</a:t>
            </a:r>
            <a:endParaRPr/>
          </a:p>
        </p:txBody>
      </p:sp>
      <p:sp>
        <p:nvSpPr>
          <p:cNvPr id="517" name="Google Shape;51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7"/>
        <p:cNvGrpSpPr/>
        <p:nvPr/>
      </p:nvGrpSpPr>
      <p:grpSpPr>
        <a:xfrm>
          <a:off x="0" y="0"/>
          <a:ext cx="0" cy="0"/>
          <a:chOff x="0" y="0"/>
          <a:chExt cx="0" cy="0"/>
        </a:xfrm>
      </p:grpSpPr>
      <p:sp>
        <p:nvSpPr>
          <p:cNvPr id="88" name="Google Shape;88;p1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Object - text on right">
  <p:cSld name="3_Object - text on righ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4"/>
          <p:cNvSpPr txBox="1">
            <a:spLocks noGrp="1"/>
          </p:cNvSpPr>
          <p:nvPr>
            <p:ph type="body" idx="1"/>
          </p:nvPr>
        </p:nvSpPr>
        <p:spPr>
          <a:xfrm>
            <a:off x="4386524" y="1563757"/>
            <a:ext cx="4150519" cy="46445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4"/>
          <p:cNvSpPr txBox="1">
            <a:spLocks noGrp="1"/>
          </p:cNvSpPr>
          <p:nvPr>
            <p:ph type="body" idx="2"/>
          </p:nvPr>
        </p:nvSpPr>
        <p:spPr>
          <a:xfrm>
            <a:off x="291217" y="1563757"/>
            <a:ext cx="3825791" cy="4644538"/>
          </a:xfrm>
          <a:prstGeom prst="rect">
            <a:avLst/>
          </a:prstGeom>
          <a:solidFill>
            <a:srgbClr val="0D6CB9"/>
          </a:solidFill>
          <a:ln>
            <a:noFill/>
          </a:ln>
        </p:spPr>
        <p:txBody>
          <a:bodyPr spcFirstLastPara="1" wrap="square" lIns="365750" tIns="365750" rIns="365750" bIns="365750" anchor="t" anchorCtr="0">
            <a:noAutofit/>
          </a:bodyPr>
          <a:lstStyle>
            <a:lvl1pPr marL="457200" lvl="0" indent="-228600" algn="l">
              <a:lnSpc>
                <a:spcPct val="90000"/>
              </a:lnSpc>
              <a:spcBef>
                <a:spcPts val="1000"/>
              </a:spcBef>
              <a:spcAft>
                <a:spcPts val="0"/>
              </a:spcAft>
              <a:buClr>
                <a:schemeClr val="lt1"/>
              </a:buClr>
              <a:buSzPts val="2800"/>
              <a:buNone/>
              <a:defRPr>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4"/>
        <p:cNvGrpSpPr/>
        <p:nvPr/>
      </p:nvGrpSpPr>
      <p:grpSpPr>
        <a:xfrm>
          <a:off x="0" y="0"/>
          <a:ext cx="0" cy="0"/>
          <a:chOff x="0" y="0"/>
          <a:chExt cx="0" cy="0"/>
        </a:xfrm>
      </p:grpSpPr>
      <p:sp>
        <p:nvSpPr>
          <p:cNvPr id="115" name="Google Shape;115;p1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7" name="Google Shape;117;p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8"/>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3" name="Google Shape;123;p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9"/>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9"/>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0"/>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p20"/>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20"/>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20"/>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Google Shape;148;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4" name="Google Shape;154;p23"/>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5" name="Google Shape;155;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4"/>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1" name="Google Shape;161;p24"/>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2" name="Google Shape;162;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26"/>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2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6"/>
        <p:cNvGrpSpPr/>
        <p:nvPr/>
      </p:nvGrpSpPr>
      <p:grpSpPr>
        <a:xfrm>
          <a:off x="0" y="0"/>
          <a:ext cx="0" cy="0"/>
          <a:chOff x="0" y="0"/>
          <a:chExt cx="0" cy="0"/>
        </a:xfrm>
      </p:grpSpPr>
      <p:sp>
        <p:nvSpPr>
          <p:cNvPr id="187" name="Google Shape;187;p2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2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9" name="Google Shape;189;p2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2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2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30"/>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1" name="Google Shape;201;p3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31"/>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31"/>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3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32"/>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4" name="Google Shape;214;p32"/>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32"/>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6" name="Google Shape;216;p32"/>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3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3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5"/>
        <p:cNvGrpSpPr/>
        <p:nvPr/>
      </p:nvGrpSpPr>
      <p:grpSpPr>
        <a:xfrm>
          <a:off x="0" y="0"/>
          <a:ext cx="0" cy="0"/>
          <a:chOff x="0" y="0"/>
          <a:chExt cx="0" cy="0"/>
        </a:xfrm>
      </p:grpSpPr>
      <p:sp>
        <p:nvSpPr>
          <p:cNvPr id="226" name="Google Shape;226;p3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3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9"/>
        <p:cNvGrpSpPr/>
        <p:nvPr/>
      </p:nvGrpSpPr>
      <p:grpSpPr>
        <a:xfrm>
          <a:off x="0" y="0"/>
          <a:ext cx="0" cy="0"/>
          <a:chOff x="0" y="0"/>
          <a:chExt cx="0" cy="0"/>
        </a:xfrm>
      </p:grpSpPr>
      <p:sp>
        <p:nvSpPr>
          <p:cNvPr id="230" name="Google Shape;230;p35"/>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35"/>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32" name="Google Shape;232;p35"/>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3" name="Google Shape;233;p3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3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3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36"/>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39" name="Google Shape;239;p3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0" name="Google Shape;240;p3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3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5" name="Google Shape;245;p3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3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3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38"/>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3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3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3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4"/>
        <p:cNvGrpSpPr/>
        <p:nvPr/>
      </p:nvGrpSpPr>
      <p:grpSpPr>
        <a:xfrm>
          <a:off x="0" y="0"/>
          <a:ext cx="0" cy="0"/>
          <a:chOff x="0" y="0"/>
          <a:chExt cx="0" cy="0"/>
        </a:xfrm>
      </p:grpSpPr>
      <p:sp>
        <p:nvSpPr>
          <p:cNvPr id="265" name="Google Shape;265;p4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4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7" name="Google Shape;267;p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4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4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4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4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9" name="Google Shape;279;p4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4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4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2"/>
        <p:cNvGrpSpPr/>
        <p:nvPr/>
      </p:nvGrpSpPr>
      <p:grpSpPr>
        <a:xfrm>
          <a:off x="0" y="0"/>
          <a:ext cx="0" cy="0"/>
          <a:chOff x="0" y="0"/>
          <a:chExt cx="0" cy="0"/>
        </a:xfrm>
      </p:grpSpPr>
      <p:sp>
        <p:nvSpPr>
          <p:cNvPr id="283" name="Google Shape;283;p4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43"/>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3"/>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4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4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4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9"/>
        <p:cNvGrpSpPr/>
        <p:nvPr/>
      </p:nvGrpSpPr>
      <p:grpSpPr>
        <a:xfrm>
          <a:off x="0" y="0"/>
          <a:ext cx="0" cy="0"/>
          <a:chOff x="0" y="0"/>
          <a:chExt cx="0" cy="0"/>
        </a:xfrm>
      </p:grpSpPr>
      <p:sp>
        <p:nvSpPr>
          <p:cNvPr id="290" name="Google Shape;290;p4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1" name="Google Shape;291;p4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2" name="Google Shape;292;p4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4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4" name="Google Shape;294;p4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4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4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4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8"/>
        <p:cNvGrpSpPr/>
        <p:nvPr/>
      </p:nvGrpSpPr>
      <p:grpSpPr>
        <a:xfrm>
          <a:off x="0" y="0"/>
          <a:ext cx="0" cy="0"/>
          <a:chOff x="0" y="0"/>
          <a:chExt cx="0" cy="0"/>
        </a:xfrm>
      </p:grpSpPr>
      <p:sp>
        <p:nvSpPr>
          <p:cNvPr id="299" name="Google Shape;299;p4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4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4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3"/>
        <p:cNvGrpSpPr/>
        <p:nvPr/>
      </p:nvGrpSpPr>
      <p:grpSpPr>
        <a:xfrm>
          <a:off x="0" y="0"/>
          <a:ext cx="0" cy="0"/>
          <a:chOff x="0" y="0"/>
          <a:chExt cx="0" cy="0"/>
        </a:xfrm>
      </p:grpSpPr>
      <p:sp>
        <p:nvSpPr>
          <p:cNvPr id="304" name="Google Shape;304;p4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4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4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7"/>
        <p:cNvGrpSpPr/>
        <p:nvPr/>
      </p:nvGrpSpPr>
      <p:grpSpPr>
        <a:xfrm>
          <a:off x="0" y="0"/>
          <a:ext cx="0" cy="0"/>
          <a:chOff x="0" y="0"/>
          <a:chExt cx="0" cy="0"/>
        </a:xfrm>
      </p:grpSpPr>
      <p:sp>
        <p:nvSpPr>
          <p:cNvPr id="308" name="Google Shape;308;p4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4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0" name="Google Shape;310;p4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1" name="Google Shape;311;p4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4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4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4"/>
        <p:cNvGrpSpPr/>
        <p:nvPr/>
      </p:nvGrpSpPr>
      <p:grpSpPr>
        <a:xfrm>
          <a:off x="0" y="0"/>
          <a:ext cx="0" cy="0"/>
          <a:chOff x="0" y="0"/>
          <a:chExt cx="0" cy="0"/>
        </a:xfrm>
      </p:grpSpPr>
      <p:sp>
        <p:nvSpPr>
          <p:cNvPr id="315" name="Google Shape;315;p4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48"/>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7" name="Google Shape;317;p4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8" name="Google Shape;318;p4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4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4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1"/>
        <p:cNvGrpSpPr/>
        <p:nvPr/>
      </p:nvGrpSpPr>
      <p:grpSpPr>
        <a:xfrm>
          <a:off x="0" y="0"/>
          <a:ext cx="0" cy="0"/>
          <a:chOff x="0" y="0"/>
          <a:chExt cx="0" cy="0"/>
        </a:xfrm>
      </p:grpSpPr>
      <p:sp>
        <p:nvSpPr>
          <p:cNvPr id="322" name="Google Shape;322;p4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4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4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4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4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7"/>
        <p:cNvGrpSpPr/>
        <p:nvPr/>
      </p:nvGrpSpPr>
      <p:grpSpPr>
        <a:xfrm>
          <a:off x="0" y="0"/>
          <a:ext cx="0" cy="0"/>
          <a:chOff x="0" y="0"/>
          <a:chExt cx="0" cy="0"/>
        </a:xfrm>
      </p:grpSpPr>
      <p:sp>
        <p:nvSpPr>
          <p:cNvPr id="328" name="Google Shape;328;p5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50"/>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0" name="Google Shape;330;p5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5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5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2"/>
        <p:cNvGrpSpPr/>
        <p:nvPr/>
      </p:nvGrpSpPr>
      <p:grpSpPr>
        <a:xfrm>
          <a:off x="0" y="0"/>
          <a:ext cx="0" cy="0"/>
          <a:chOff x="0" y="0"/>
          <a:chExt cx="0" cy="0"/>
        </a:xfrm>
      </p:grpSpPr>
      <p:sp>
        <p:nvSpPr>
          <p:cNvPr id="343" name="Google Shape;343;p5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5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5" name="Google Shape;345;p5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6" name="Google Shape;346;p5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5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8"/>
        <p:cNvGrpSpPr/>
        <p:nvPr/>
      </p:nvGrpSpPr>
      <p:grpSpPr>
        <a:xfrm>
          <a:off x="0" y="0"/>
          <a:ext cx="0" cy="0"/>
          <a:chOff x="0" y="0"/>
          <a:chExt cx="0" cy="0"/>
        </a:xfrm>
      </p:grpSpPr>
      <p:sp>
        <p:nvSpPr>
          <p:cNvPr id="349" name="Google Shape;349;p5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0" name="Google Shape;350;p5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5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5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5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4"/>
        <p:cNvGrpSpPr/>
        <p:nvPr/>
      </p:nvGrpSpPr>
      <p:grpSpPr>
        <a:xfrm>
          <a:off x="0" y="0"/>
          <a:ext cx="0" cy="0"/>
          <a:chOff x="0" y="0"/>
          <a:chExt cx="0" cy="0"/>
        </a:xfrm>
      </p:grpSpPr>
      <p:sp>
        <p:nvSpPr>
          <p:cNvPr id="355" name="Google Shape;355;p5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5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7" name="Google Shape;357;p5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5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5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0"/>
        <p:cNvGrpSpPr/>
        <p:nvPr/>
      </p:nvGrpSpPr>
      <p:grpSpPr>
        <a:xfrm>
          <a:off x="0" y="0"/>
          <a:ext cx="0" cy="0"/>
          <a:chOff x="0" y="0"/>
          <a:chExt cx="0" cy="0"/>
        </a:xfrm>
      </p:grpSpPr>
      <p:sp>
        <p:nvSpPr>
          <p:cNvPr id="361" name="Google Shape;361;p5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2" name="Google Shape;362;p55"/>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55"/>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p5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5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5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7"/>
        <p:cNvGrpSpPr/>
        <p:nvPr/>
      </p:nvGrpSpPr>
      <p:grpSpPr>
        <a:xfrm>
          <a:off x="0" y="0"/>
          <a:ext cx="0" cy="0"/>
          <a:chOff x="0" y="0"/>
          <a:chExt cx="0" cy="0"/>
        </a:xfrm>
      </p:grpSpPr>
      <p:sp>
        <p:nvSpPr>
          <p:cNvPr id="368" name="Google Shape;368;p56"/>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5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0" name="Google Shape;370;p5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5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2" name="Google Shape;372;p5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5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5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5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6"/>
        <p:cNvGrpSpPr/>
        <p:nvPr/>
      </p:nvGrpSpPr>
      <p:grpSpPr>
        <a:xfrm>
          <a:off x="0" y="0"/>
          <a:ext cx="0" cy="0"/>
          <a:chOff x="0" y="0"/>
          <a:chExt cx="0" cy="0"/>
        </a:xfrm>
      </p:grpSpPr>
      <p:sp>
        <p:nvSpPr>
          <p:cNvPr id="377" name="Google Shape;377;p5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8" name="Google Shape;378;p5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5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5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1"/>
        <p:cNvGrpSpPr/>
        <p:nvPr/>
      </p:nvGrpSpPr>
      <p:grpSpPr>
        <a:xfrm>
          <a:off x="0" y="0"/>
          <a:ext cx="0" cy="0"/>
          <a:chOff x="0" y="0"/>
          <a:chExt cx="0" cy="0"/>
        </a:xfrm>
      </p:grpSpPr>
      <p:sp>
        <p:nvSpPr>
          <p:cNvPr id="382" name="Google Shape;382;p5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5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5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5"/>
        <p:cNvGrpSpPr/>
        <p:nvPr/>
      </p:nvGrpSpPr>
      <p:grpSpPr>
        <a:xfrm>
          <a:off x="0" y="0"/>
          <a:ext cx="0" cy="0"/>
          <a:chOff x="0" y="0"/>
          <a:chExt cx="0" cy="0"/>
        </a:xfrm>
      </p:grpSpPr>
      <p:sp>
        <p:nvSpPr>
          <p:cNvPr id="386" name="Google Shape;386;p5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7" name="Google Shape;387;p5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8" name="Google Shape;388;p5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9" name="Google Shape;389;p5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5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5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2"/>
        <p:cNvGrpSpPr/>
        <p:nvPr/>
      </p:nvGrpSpPr>
      <p:grpSpPr>
        <a:xfrm>
          <a:off x="0" y="0"/>
          <a:ext cx="0" cy="0"/>
          <a:chOff x="0" y="0"/>
          <a:chExt cx="0" cy="0"/>
        </a:xfrm>
      </p:grpSpPr>
      <p:sp>
        <p:nvSpPr>
          <p:cNvPr id="393" name="Google Shape;393;p6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60"/>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95" name="Google Shape;395;p6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6" name="Google Shape;396;p6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7" name="Google Shape;397;p6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8" name="Google Shape;398;p6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99"/>
        <p:cNvGrpSpPr/>
        <p:nvPr/>
      </p:nvGrpSpPr>
      <p:grpSpPr>
        <a:xfrm>
          <a:off x="0" y="0"/>
          <a:ext cx="0" cy="0"/>
          <a:chOff x="0" y="0"/>
          <a:chExt cx="0" cy="0"/>
        </a:xfrm>
      </p:grpSpPr>
      <p:sp>
        <p:nvSpPr>
          <p:cNvPr id="400" name="Google Shape;400;p6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1" name="Google Shape;401;p6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2" name="Google Shape;402;p6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3" name="Google Shape;403;p6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4" name="Google Shape;404;p6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5"/>
        <p:cNvGrpSpPr/>
        <p:nvPr/>
      </p:nvGrpSpPr>
      <p:grpSpPr>
        <a:xfrm>
          <a:off x="0" y="0"/>
          <a:ext cx="0" cy="0"/>
          <a:chOff x="0" y="0"/>
          <a:chExt cx="0" cy="0"/>
        </a:xfrm>
      </p:grpSpPr>
      <p:sp>
        <p:nvSpPr>
          <p:cNvPr id="406" name="Google Shape;406;p6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7" name="Google Shape;407;p62"/>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6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6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p6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descr="A picture containing white&#10;&#10;Description automatically generated"/>
          <p:cNvPicPr preferRelativeResize="0"/>
          <p:nvPr/>
        </p:nvPicPr>
        <p:blipFill rotWithShape="1">
          <a:blip r:embed="rId15">
            <a:alphaModFix/>
          </a:blip>
          <a:srcRect/>
          <a:stretch/>
        </p:blipFill>
        <p:spPr>
          <a:xfrm>
            <a:off x="0" y="0"/>
            <a:ext cx="9144000" cy="6858000"/>
          </a:xfrm>
          <a:prstGeom prst="rect">
            <a:avLst/>
          </a:prstGeom>
          <a:noFill/>
          <a:ln>
            <a:noFill/>
          </a:ln>
        </p:spPr>
      </p:pic>
      <p:sp>
        <p:nvSpPr>
          <p:cNvPr id="16" name="Google Shape;16;p1"/>
          <p:cNvSpPr/>
          <p:nvPr/>
        </p:nvSpPr>
        <p:spPr>
          <a:xfrm>
            <a:off x="0" y="0"/>
            <a:ext cx="9144000" cy="451556"/>
          </a:xfrm>
          <a:prstGeom prst="rect">
            <a:avLst/>
          </a:prstGeom>
          <a:solidFill>
            <a:srgbClr val="00AB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a:off x="0" y="6413500"/>
            <a:ext cx="9144000" cy="451556"/>
          </a:xfrm>
          <a:prstGeom prst="rect">
            <a:avLst/>
          </a:prstGeom>
          <a:solidFill>
            <a:srgbClr val="00AB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3" name="Google Shape;103;p15"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04" name="Google Shape;104;p15"/>
          <p:cNvSpPr/>
          <p:nvPr/>
        </p:nvSpPr>
        <p:spPr>
          <a:xfrm>
            <a:off x="-11289" y="340321"/>
            <a:ext cx="7405511" cy="999595"/>
          </a:xfrm>
          <a:prstGeom prst="rect">
            <a:avLst/>
          </a:prstGeom>
          <a:solidFill>
            <a:srgbClr val="00AB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486E"/>
              </a:solidFill>
              <a:latin typeface="Calibri"/>
              <a:ea typeface="Calibri"/>
              <a:cs typeface="Calibri"/>
              <a:sym typeface="Calibri"/>
            </a:endParaRPr>
          </a:p>
        </p:txBody>
      </p:sp>
      <p:sp>
        <p:nvSpPr>
          <p:cNvPr id="105" name="Google Shape;105;p15"/>
          <p:cNvSpPr/>
          <p:nvPr/>
        </p:nvSpPr>
        <p:spPr>
          <a:xfrm>
            <a:off x="0" y="6406444"/>
            <a:ext cx="9144000" cy="451556"/>
          </a:xfrm>
          <a:prstGeom prst="rect">
            <a:avLst/>
          </a:prstGeom>
          <a:solidFill>
            <a:srgbClr val="00AB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6" name="Google Shape;106;p15" descr="A close up of a sign&#10;&#10;Description automatically generated"/>
          <p:cNvPicPr preferRelativeResize="0"/>
          <p:nvPr/>
        </p:nvPicPr>
        <p:blipFill rotWithShape="1">
          <a:blip r:embed="rId14">
            <a:alphaModFix/>
          </a:blip>
          <a:srcRect/>
          <a:stretch/>
        </p:blipFill>
        <p:spPr>
          <a:xfrm>
            <a:off x="7745766" y="102576"/>
            <a:ext cx="1007945" cy="997335"/>
          </a:xfrm>
          <a:prstGeom prst="rect">
            <a:avLst/>
          </a:prstGeom>
          <a:noFill/>
          <a:ln>
            <a:noFill/>
          </a:ln>
        </p:spPr>
      </p:pic>
      <p:pic>
        <p:nvPicPr>
          <p:cNvPr id="107" name="Google Shape;107;p15" descr="A picture containing food, drawing&#10;&#10;Description automatically generated"/>
          <p:cNvPicPr preferRelativeResize="0"/>
          <p:nvPr/>
        </p:nvPicPr>
        <p:blipFill rotWithShape="1">
          <a:blip r:embed="rId15">
            <a:alphaModFix/>
          </a:blip>
          <a:srcRect/>
          <a:stretch/>
        </p:blipFill>
        <p:spPr>
          <a:xfrm>
            <a:off x="7357916" y="805016"/>
            <a:ext cx="1783644" cy="11482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9" name="Google Shape;179;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p2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2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2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3" name="Google Shape;183;p27"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84" name="Google Shape;184;p27"/>
          <p:cNvSpPr/>
          <p:nvPr/>
        </p:nvSpPr>
        <p:spPr>
          <a:xfrm>
            <a:off x="0" y="0"/>
            <a:ext cx="9144000" cy="451556"/>
          </a:xfrm>
          <a:prstGeom prst="rect">
            <a:avLst/>
          </a:prstGeom>
          <a:solidFill>
            <a:srgbClr val="F89F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27"/>
          <p:cNvSpPr/>
          <p:nvPr/>
        </p:nvSpPr>
        <p:spPr>
          <a:xfrm>
            <a:off x="0" y="6406444"/>
            <a:ext cx="9144000" cy="451556"/>
          </a:xfrm>
          <a:prstGeom prst="rect">
            <a:avLst/>
          </a:prstGeom>
          <a:solidFill>
            <a:srgbClr val="F89F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7" name="Google Shape;257;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3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9" name="Google Shape;259;p3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0" name="Google Shape;260;p3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1" name="Google Shape;261;p39"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262" name="Google Shape;262;p39"/>
          <p:cNvSpPr/>
          <p:nvPr/>
        </p:nvSpPr>
        <p:spPr>
          <a:xfrm>
            <a:off x="0" y="0"/>
            <a:ext cx="9144000" cy="451556"/>
          </a:xfrm>
          <a:prstGeom prst="rect">
            <a:avLst/>
          </a:prstGeom>
          <a:solidFill>
            <a:srgbClr val="DA40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39"/>
          <p:cNvSpPr/>
          <p:nvPr/>
        </p:nvSpPr>
        <p:spPr>
          <a:xfrm>
            <a:off x="0" y="6406444"/>
            <a:ext cx="9144000" cy="451556"/>
          </a:xfrm>
          <a:prstGeom prst="rect">
            <a:avLst/>
          </a:prstGeom>
          <a:solidFill>
            <a:srgbClr val="DA40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5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5" name="Google Shape;335;p5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6" name="Google Shape;336;p5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7" name="Google Shape;337;p5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8" name="Google Shape;338;p5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39" name="Google Shape;339;p51"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340" name="Google Shape;340;p51"/>
          <p:cNvSpPr/>
          <p:nvPr/>
        </p:nvSpPr>
        <p:spPr>
          <a:xfrm>
            <a:off x="0" y="0"/>
            <a:ext cx="9144000" cy="451556"/>
          </a:xfrm>
          <a:prstGeom prst="rect">
            <a:avLst/>
          </a:prstGeom>
          <a:solidFill>
            <a:srgbClr val="0485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51"/>
          <p:cNvSpPr/>
          <p:nvPr/>
        </p:nvSpPr>
        <p:spPr>
          <a:xfrm>
            <a:off x="0" y="6406444"/>
            <a:ext cx="9144000" cy="451556"/>
          </a:xfrm>
          <a:prstGeom prst="rect">
            <a:avLst/>
          </a:prstGeom>
          <a:solidFill>
            <a:srgbClr val="0485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2" name="Title 1" hidden="1">
            <a:extLst>
              <a:ext uri="{FF2B5EF4-FFF2-40B4-BE49-F238E27FC236}">
                <a16:creationId xmlns:a16="http://schemas.microsoft.com/office/drawing/2014/main" id="{D65B8CE1-9433-44F4-A3D8-20054AF9F09C}"/>
              </a:ext>
            </a:extLst>
          </p:cNvPr>
          <p:cNvSpPr>
            <a:spLocks noGrp="1"/>
          </p:cNvSpPr>
          <p:nvPr>
            <p:ph type="ctrTitle"/>
          </p:nvPr>
        </p:nvSpPr>
        <p:spPr/>
        <p:txBody>
          <a:bodyPr/>
          <a:lstStyle/>
          <a:p>
            <a:r>
              <a:rPr lang="en-US" dirty="0">
                <a:solidFill>
                  <a:schemeClr val="dk1">
                    <a:alpha val="0"/>
                  </a:schemeClr>
                </a:solidFill>
              </a:rPr>
              <a:t>LPAC Framework English Learner Services</a:t>
            </a:r>
          </a:p>
        </p:txBody>
      </p:sp>
      <p:pic>
        <p:nvPicPr>
          <p:cNvPr id="416" name="Google Shape;416;p63" descr="LPAC Logo&#10;"/>
          <p:cNvPicPr preferRelativeResize="0"/>
          <p:nvPr/>
        </p:nvPicPr>
        <p:blipFill rotWithShape="1">
          <a:blip r:embed="rId3">
            <a:alphaModFix/>
          </a:blip>
          <a:srcRect/>
          <a:stretch/>
        </p:blipFill>
        <p:spPr>
          <a:xfrm>
            <a:off x="134392" y="380939"/>
            <a:ext cx="8844741" cy="3565419"/>
          </a:xfrm>
          <a:prstGeom prst="rect">
            <a:avLst/>
          </a:prstGeom>
          <a:noFill/>
          <a:ln>
            <a:noFill/>
          </a:ln>
        </p:spPr>
      </p:pic>
      <p:sp>
        <p:nvSpPr>
          <p:cNvPr id="419" name="Google Shape;419;p63"/>
          <p:cNvSpPr txBox="1">
            <a:spLocks noGrp="1"/>
          </p:cNvSpPr>
          <p:nvPr>
            <p:ph type="subTitle" idx="1"/>
          </p:nvPr>
        </p:nvSpPr>
        <p:spPr>
          <a:xfrm>
            <a:off x="0" y="3655260"/>
            <a:ext cx="6677526" cy="3803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486E"/>
              </a:buClr>
              <a:buSzPts val="2000"/>
              <a:buNone/>
            </a:pPr>
            <a:r>
              <a:rPr lang="en-US" sz="2000" b="1" dirty="0">
                <a:solidFill>
                  <a:srgbClr val="00486E"/>
                </a:solidFill>
                <a:latin typeface="Open Sans"/>
                <a:ea typeface="Open Sans"/>
                <a:cs typeface="Open Sans"/>
                <a:sym typeface="Open Sans"/>
              </a:rPr>
              <a:t>FRAMEWORK</a:t>
            </a:r>
            <a:endParaRPr sz="2000" b="1" dirty="0">
              <a:solidFill>
                <a:srgbClr val="00486E"/>
              </a:solidFill>
              <a:latin typeface="Open Sans"/>
              <a:ea typeface="Open Sans"/>
              <a:cs typeface="Open Sans"/>
              <a:sym typeface="Open Sans"/>
            </a:endParaRPr>
          </a:p>
        </p:txBody>
      </p:sp>
      <p:sp>
        <p:nvSpPr>
          <p:cNvPr id="417" name="Google Shape;417;p63"/>
          <p:cNvSpPr txBox="1"/>
          <p:nvPr/>
        </p:nvSpPr>
        <p:spPr>
          <a:xfrm>
            <a:off x="0" y="4730412"/>
            <a:ext cx="9144001" cy="52938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486E"/>
              </a:buClr>
              <a:buSzPts val="3600"/>
              <a:buFont typeface="Arial"/>
              <a:buNone/>
            </a:pPr>
            <a:r>
              <a:rPr lang="en-US" sz="3600" b="1" i="0" u="none" strike="noStrike" cap="none" dirty="0">
                <a:solidFill>
                  <a:srgbClr val="00486E"/>
                </a:solidFill>
                <a:latin typeface="Calibri"/>
                <a:ea typeface="Calibri"/>
                <a:cs typeface="Calibri"/>
                <a:sym typeface="Calibri"/>
              </a:rPr>
              <a:t>English Learner Services</a:t>
            </a:r>
            <a:endParaRPr dirty="0"/>
          </a:p>
        </p:txBody>
      </p:sp>
      <p:sp>
        <p:nvSpPr>
          <p:cNvPr id="418" name="Google Shape;418;p63">
            <a:extLst>
              <a:ext uri="{C183D7F6-B498-43B3-948B-1728B52AA6E4}">
                <adec:decorative xmlns:adec="http://schemas.microsoft.com/office/drawing/2017/decorative" val="1"/>
              </a:ext>
            </a:extLst>
          </p:cNvPr>
          <p:cNvSpPr/>
          <p:nvPr/>
        </p:nvSpPr>
        <p:spPr>
          <a:xfrm>
            <a:off x="2141621" y="4656221"/>
            <a:ext cx="4872789" cy="711868"/>
          </a:xfrm>
          <a:prstGeom prst="rect">
            <a:avLst/>
          </a:prstGeom>
          <a:noFill/>
          <a:ln w="50800" cap="flat" cmpd="sng">
            <a:solidFill>
              <a:srgbClr val="00ABB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15" name="Google Shape;415;p63" descr="Texas Education Agency"/>
          <p:cNvPicPr preferRelativeResize="0"/>
          <p:nvPr/>
        </p:nvPicPr>
        <p:blipFill rotWithShape="1">
          <a:blip r:embed="rId4">
            <a:alphaModFix/>
          </a:blip>
          <a:srcRect/>
          <a:stretch/>
        </p:blipFill>
        <p:spPr>
          <a:xfrm>
            <a:off x="7304664" y="5570620"/>
            <a:ext cx="1333500" cy="63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2"/>
          <p:cNvSpPr txBox="1">
            <a:spLocks noGrp="1"/>
          </p:cNvSpPr>
          <p:nvPr>
            <p:ph type="title"/>
          </p:nvPr>
        </p:nvSpPr>
        <p:spPr>
          <a:xfrm>
            <a:off x="70340" y="427758"/>
            <a:ext cx="7895306"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Transitional Bilingual/Early Exit</a:t>
            </a:r>
            <a:endParaRPr dirty="0"/>
          </a:p>
        </p:txBody>
      </p:sp>
      <p:sp>
        <p:nvSpPr>
          <p:cNvPr id="529" name="Google Shape;529;p72"/>
          <p:cNvSpPr txBox="1">
            <a:spLocks noGrp="1"/>
          </p:cNvSpPr>
          <p:nvPr>
            <p:ph type="body" idx="1"/>
          </p:nvPr>
        </p:nvSpPr>
        <p:spPr>
          <a:xfrm>
            <a:off x="163117" y="1384370"/>
            <a:ext cx="8803901" cy="47909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1800"/>
              <a:buNone/>
            </a:pPr>
            <a:r>
              <a:rPr lang="en-US" sz="1800" b="1">
                <a:solidFill>
                  <a:srgbClr val="323F4F"/>
                </a:solidFill>
                <a:latin typeface="Arial"/>
                <a:ea typeface="Arial"/>
                <a:cs typeface="Arial"/>
                <a:sym typeface="Arial"/>
              </a:rPr>
              <a:t>General Description</a:t>
            </a:r>
            <a:endParaRPr/>
          </a:p>
          <a:p>
            <a:pPr marL="228600" lvl="0" indent="-228600" algn="l" rtl="0">
              <a:lnSpc>
                <a:spcPct val="90000"/>
              </a:lnSpc>
              <a:spcBef>
                <a:spcPts val="600"/>
              </a:spcBef>
              <a:spcAft>
                <a:spcPts val="0"/>
              </a:spcAft>
              <a:buClr>
                <a:srgbClr val="323F4F"/>
              </a:buClr>
              <a:buSzPts val="1800"/>
              <a:buFont typeface="Arial"/>
              <a:buChar char="•"/>
            </a:pPr>
            <a:r>
              <a:rPr lang="en-US" sz="1800">
                <a:solidFill>
                  <a:srgbClr val="323F4F"/>
                </a:solidFill>
                <a:latin typeface="Arial"/>
                <a:ea typeface="Arial"/>
                <a:cs typeface="Arial"/>
                <a:sym typeface="Arial"/>
              </a:rPr>
              <a:t>Transitional bilingual/early exit is a bilingual program model in which students identified as English learners are served in both English and another language and are prepared to meet reclassification criteria to be successful in English-only instruction not earlier than two or later than five years after the student enrolls in school. </a:t>
            </a:r>
            <a:endParaRPr/>
          </a:p>
          <a:p>
            <a:pPr marL="0" lvl="0" indent="0" algn="l" rtl="0">
              <a:lnSpc>
                <a:spcPct val="90000"/>
              </a:lnSpc>
              <a:spcBef>
                <a:spcPts val="600"/>
              </a:spcBef>
              <a:spcAft>
                <a:spcPts val="0"/>
              </a:spcAft>
              <a:buClr>
                <a:srgbClr val="FF8134"/>
              </a:buClr>
              <a:buSzPts val="1800"/>
              <a:buNone/>
            </a:pPr>
            <a:r>
              <a:rPr lang="en-US" sz="1800" b="1">
                <a:solidFill>
                  <a:srgbClr val="323F4F"/>
                </a:solidFill>
                <a:latin typeface="Arial"/>
                <a:ea typeface="Arial"/>
                <a:cs typeface="Arial"/>
                <a:sym typeface="Arial"/>
              </a:rPr>
              <a:t>Certifications</a:t>
            </a:r>
            <a:endParaRPr sz="18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800"/>
              <a:buFont typeface="Arial"/>
              <a:buChar char="•"/>
            </a:pPr>
            <a:r>
              <a:rPr lang="en-US" sz="1800">
                <a:solidFill>
                  <a:srgbClr val="323F4F"/>
                </a:solidFill>
                <a:latin typeface="Arial"/>
                <a:ea typeface="Arial"/>
                <a:cs typeface="Arial"/>
                <a:sym typeface="Arial"/>
              </a:rPr>
              <a:t>Instruction in this program is delivered by a teacher appropriately certified in bilingual education under TEC, §29.061(b)(1) for the assigned grade level and content area. </a:t>
            </a:r>
            <a:endParaRPr/>
          </a:p>
          <a:p>
            <a:pPr marL="0" lvl="0" indent="0" algn="l" rtl="0">
              <a:lnSpc>
                <a:spcPct val="90000"/>
              </a:lnSpc>
              <a:spcBef>
                <a:spcPts val="600"/>
              </a:spcBef>
              <a:spcAft>
                <a:spcPts val="0"/>
              </a:spcAft>
              <a:buClr>
                <a:srgbClr val="FF8134"/>
              </a:buClr>
              <a:buSzPts val="1800"/>
              <a:buNone/>
            </a:pPr>
            <a:r>
              <a:rPr lang="en-US" sz="1800" b="1">
                <a:solidFill>
                  <a:srgbClr val="323F4F"/>
                </a:solidFill>
                <a:latin typeface="Arial"/>
                <a:ea typeface="Arial"/>
                <a:cs typeface="Arial"/>
                <a:sym typeface="Arial"/>
              </a:rPr>
              <a:t>Goal</a:t>
            </a:r>
            <a:endParaRPr sz="18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800"/>
              <a:buFont typeface="Arial"/>
              <a:buChar char="•"/>
            </a:pPr>
            <a:r>
              <a:rPr lang="en-US" sz="1800">
                <a:solidFill>
                  <a:srgbClr val="323F4F"/>
                </a:solidFill>
                <a:latin typeface="Arial"/>
                <a:ea typeface="Arial"/>
                <a:cs typeface="Arial"/>
                <a:sym typeface="Arial"/>
              </a:rPr>
              <a:t>The goal of early-exit transitional bilingual education is for program participants to utilize their primary language as a resource while acquiring full proficiency in English. </a:t>
            </a:r>
            <a:endParaRPr/>
          </a:p>
          <a:p>
            <a:pPr marL="0" lvl="0" indent="0" algn="l" rtl="0">
              <a:lnSpc>
                <a:spcPct val="90000"/>
              </a:lnSpc>
              <a:spcBef>
                <a:spcPts val="600"/>
              </a:spcBef>
              <a:spcAft>
                <a:spcPts val="0"/>
              </a:spcAft>
              <a:buClr>
                <a:srgbClr val="FF8134"/>
              </a:buClr>
              <a:buSzPts val="1800"/>
              <a:buNone/>
            </a:pPr>
            <a:r>
              <a:rPr lang="en-US" sz="1800" b="1">
                <a:solidFill>
                  <a:srgbClr val="323F4F"/>
                </a:solidFill>
                <a:latin typeface="Arial"/>
                <a:ea typeface="Arial"/>
                <a:cs typeface="Arial"/>
                <a:sym typeface="Arial"/>
              </a:rPr>
              <a:t>Instructional Approach</a:t>
            </a:r>
            <a:endParaRPr sz="18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chemeClr val="dk2"/>
              </a:buClr>
              <a:buSzPts val="1800"/>
              <a:buFont typeface="Arial"/>
              <a:buChar char="•"/>
            </a:pPr>
            <a:r>
              <a:rPr lang="en-US" sz="1800">
                <a:solidFill>
                  <a:srgbClr val="323F4F"/>
                </a:solidFill>
                <a:latin typeface="Arial"/>
                <a:ea typeface="Arial"/>
                <a:cs typeface="Arial"/>
                <a:sym typeface="Arial"/>
              </a:rPr>
              <a:t>This model provides instruction in literacy and academic content through the medium of the students’ primary language, along with instruction in English that targets second language development through academic content. </a:t>
            </a:r>
            <a:endParaRPr/>
          </a:p>
          <a:p>
            <a:pPr marL="228600" lvl="0" indent="-114300" algn="l" rtl="0">
              <a:lnSpc>
                <a:spcPct val="90000"/>
              </a:lnSpc>
              <a:spcBef>
                <a:spcPts val="1600"/>
              </a:spcBef>
              <a:spcAft>
                <a:spcPts val="0"/>
              </a:spcAft>
              <a:buClr>
                <a:schemeClr val="dk1"/>
              </a:buClr>
              <a:buSzPts val="1800"/>
              <a:buFont typeface="Arial"/>
              <a:buNone/>
            </a:pPr>
            <a:endParaRPr sz="1800">
              <a:latin typeface="Arial"/>
              <a:ea typeface="Arial"/>
              <a:cs typeface="Arial"/>
              <a:sym typeface="Arial"/>
            </a:endParaRPr>
          </a:p>
        </p:txBody>
      </p:sp>
      <p:sp>
        <p:nvSpPr>
          <p:cNvPr id="530" name="Google Shape;530;p7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3"/>
          <p:cNvSpPr txBox="1">
            <a:spLocks noGrp="1"/>
          </p:cNvSpPr>
          <p:nvPr>
            <p:ph type="title"/>
          </p:nvPr>
        </p:nvSpPr>
        <p:spPr>
          <a:xfrm>
            <a:off x="104120" y="379510"/>
            <a:ext cx="7895306"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Transitional Bilingual/Late Exit</a:t>
            </a:r>
            <a:endParaRPr dirty="0"/>
          </a:p>
        </p:txBody>
      </p:sp>
      <p:sp>
        <p:nvSpPr>
          <p:cNvPr id="538" name="Google Shape;538;p73"/>
          <p:cNvSpPr txBox="1">
            <a:spLocks noGrp="1"/>
          </p:cNvSpPr>
          <p:nvPr>
            <p:ph type="body" idx="1"/>
          </p:nvPr>
        </p:nvSpPr>
        <p:spPr>
          <a:xfrm>
            <a:off x="124399" y="1384370"/>
            <a:ext cx="8827873" cy="47909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1800"/>
              <a:buNone/>
            </a:pPr>
            <a:r>
              <a:rPr lang="en-US" sz="1800" b="1">
                <a:solidFill>
                  <a:srgbClr val="323F4F"/>
                </a:solidFill>
                <a:latin typeface="Arial"/>
                <a:ea typeface="Arial"/>
                <a:cs typeface="Arial"/>
                <a:sym typeface="Arial"/>
              </a:rPr>
              <a:t>General Description</a:t>
            </a:r>
            <a:endParaRPr/>
          </a:p>
          <a:p>
            <a:pPr marL="228600" lvl="0" indent="-228600" algn="l" rtl="0">
              <a:lnSpc>
                <a:spcPct val="90000"/>
              </a:lnSpc>
              <a:spcBef>
                <a:spcPts val="600"/>
              </a:spcBef>
              <a:spcAft>
                <a:spcPts val="0"/>
              </a:spcAft>
              <a:buClr>
                <a:srgbClr val="323F4F"/>
              </a:buClr>
              <a:buSzPts val="1800"/>
              <a:buFont typeface="Arial"/>
              <a:buChar char="•"/>
            </a:pPr>
            <a:r>
              <a:rPr lang="en-US" sz="1800">
                <a:solidFill>
                  <a:srgbClr val="323F4F"/>
                </a:solidFill>
                <a:latin typeface="Arial"/>
                <a:ea typeface="Arial"/>
                <a:cs typeface="Arial"/>
                <a:sym typeface="Arial"/>
              </a:rPr>
              <a:t>Transitional bilingual/late exit is a bilingual program model in which students identified as English learners are served in both English and another language and are prepared to meet reclassification criteria to be successful in English-only instruction not earlier than six or later than seven years after the student enrolls in school.</a:t>
            </a:r>
            <a:endParaRPr/>
          </a:p>
          <a:p>
            <a:pPr marL="0" lvl="0" indent="0" algn="l" rtl="0">
              <a:lnSpc>
                <a:spcPct val="90000"/>
              </a:lnSpc>
              <a:spcBef>
                <a:spcPts val="600"/>
              </a:spcBef>
              <a:spcAft>
                <a:spcPts val="0"/>
              </a:spcAft>
              <a:buClr>
                <a:srgbClr val="FF8134"/>
              </a:buClr>
              <a:buSzPts val="1800"/>
              <a:buNone/>
            </a:pPr>
            <a:r>
              <a:rPr lang="en-US" sz="1800" b="1">
                <a:solidFill>
                  <a:srgbClr val="323F4F"/>
                </a:solidFill>
                <a:latin typeface="Arial"/>
                <a:ea typeface="Arial"/>
                <a:cs typeface="Arial"/>
                <a:sym typeface="Arial"/>
              </a:rPr>
              <a:t>Certifications</a:t>
            </a:r>
            <a:endParaRPr sz="18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800"/>
              <a:buFont typeface="Arial"/>
              <a:buChar char="•"/>
            </a:pPr>
            <a:r>
              <a:rPr lang="en-US" sz="1800">
                <a:solidFill>
                  <a:srgbClr val="323F4F"/>
                </a:solidFill>
                <a:latin typeface="Arial"/>
                <a:ea typeface="Arial"/>
                <a:cs typeface="Arial"/>
                <a:sym typeface="Arial"/>
              </a:rPr>
              <a:t>Instruction in this program is delivered by a teacher appropriately certified in bilingual education under TEC, §29.061(b) (2) for the assigned grade level and content area.</a:t>
            </a:r>
            <a:endParaRPr/>
          </a:p>
          <a:p>
            <a:pPr marL="0" lvl="0" indent="0" algn="l" rtl="0">
              <a:lnSpc>
                <a:spcPct val="90000"/>
              </a:lnSpc>
              <a:spcBef>
                <a:spcPts val="600"/>
              </a:spcBef>
              <a:spcAft>
                <a:spcPts val="0"/>
              </a:spcAft>
              <a:buClr>
                <a:srgbClr val="FF8134"/>
              </a:buClr>
              <a:buSzPts val="1800"/>
              <a:buNone/>
            </a:pPr>
            <a:r>
              <a:rPr lang="en-US" sz="1800" b="1">
                <a:solidFill>
                  <a:srgbClr val="323F4F"/>
                </a:solidFill>
                <a:latin typeface="Arial"/>
                <a:ea typeface="Arial"/>
                <a:cs typeface="Arial"/>
                <a:sym typeface="Arial"/>
              </a:rPr>
              <a:t>Goal</a:t>
            </a:r>
            <a:endParaRPr sz="18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800"/>
              <a:buFont typeface="Arial"/>
              <a:buChar char="•"/>
            </a:pPr>
            <a:r>
              <a:rPr lang="en-US" sz="1800">
                <a:solidFill>
                  <a:srgbClr val="323F4F"/>
                </a:solidFill>
                <a:latin typeface="Arial"/>
                <a:ea typeface="Arial"/>
                <a:cs typeface="Arial"/>
                <a:sym typeface="Arial"/>
              </a:rPr>
              <a:t>The goal of late-exit transitional bilingual education is for program participants to utilize their primary language as a resource while acquiring full proficiency in English.</a:t>
            </a:r>
            <a:endParaRPr/>
          </a:p>
          <a:p>
            <a:pPr marL="0" lvl="0" indent="0" algn="l" rtl="0">
              <a:lnSpc>
                <a:spcPct val="90000"/>
              </a:lnSpc>
              <a:spcBef>
                <a:spcPts val="600"/>
              </a:spcBef>
              <a:spcAft>
                <a:spcPts val="0"/>
              </a:spcAft>
              <a:buClr>
                <a:srgbClr val="FF8134"/>
              </a:buClr>
              <a:buSzPts val="1800"/>
              <a:buNone/>
            </a:pPr>
            <a:r>
              <a:rPr lang="en-US" sz="1800" b="1">
                <a:solidFill>
                  <a:srgbClr val="323F4F"/>
                </a:solidFill>
                <a:latin typeface="Arial"/>
                <a:ea typeface="Arial"/>
                <a:cs typeface="Arial"/>
                <a:sym typeface="Arial"/>
              </a:rPr>
              <a:t>Instructional Approach</a:t>
            </a:r>
            <a:endParaRPr sz="18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800"/>
              <a:buFont typeface="Arial"/>
              <a:buChar char="•"/>
            </a:pPr>
            <a:r>
              <a:rPr lang="en-US" sz="1800">
                <a:solidFill>
                  <a:srgbClr val="323F4F"/>
                </a:solidFill>
                <a:latin typeface="Arial"/>
                <a:ea typeface="Arial"/>
                <a:cs typeface="Arial"/>
                <a:sym typeface="Arial"/>
              </a:rPr>
              <a:t>This model provides instruction in literacy and academic content through the medium of the students’ primary language, along with instruction in English that targets second language development through academic content. </a:t>
            </a:r>
            <a:endParaRPr/>
          </a:p>
          <a:p>
            <a:pPr marL="228600" lvl="0" indent="-25400" algn="l" rtl="0">
              <a:lnSpc>
                <a:spcPct val="90000"/>
              </a:lnSpc>
              <a:spcBef>
                <a:spcPts val="1600"/>
              </a:spcBef>
              <a:spcAft>
                <a:spcPts val="0"/>
              </a:spcAft>
              <a:buClr>
                <a:schemeClr val="dk1"/>
              </a:buClr>
              <a:buSzPts val="3200"/>
              <a:buNone/>
            </a:pPr>
            <a:endParaRPr sz="3200"/>
          </a:p>
        </p:txBody>
      </p:sp>
      <p:sp>
        <p:nvSpPr>
          <p:cNvPr id="539" name="Google Shape;539;p7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11</a:t>
            </a:fld>
            <a:endParaRPr>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4"/>
          <p:cNvSpPr txBox="1">
            <a:spLocks noGrp="1"/>
          </p:cNvSpPr>
          <p:nvPr>
            <p:ph type="title"/>
          </p:nvPr>
        </p:nvSpPr>
        <p:spPr>
          <a:xfrm>
            <a:off x="35170" y="466633"/>
            <a:ext cx="7908954"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Dual Language Immersion/</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One-Way</a:t>
            </a:r>
            <a:endParaRPr sz="3600" b="1" dirty="0">
              <a:solidFill>
                <a:schemeClr val="lt1"/>
              </a:solidFill>
              <a:latin typeface="Arial"/>
              <a:ea typeface="Arial"/>
              <a:cs typeface="Arial"/>
              <a:sym typeface="Arial"/>
            </a:endParaRPr>
          </a:p>
        </p:txBody>
      </p:sp>
      <p:sp>
        <p:nvSpPr>
          <p:cNvPr id="547" name="Google Shape;547;p74"/>
          <p:cNvSpPr txBox="1">
            <a:spLocks noGrp="1"/>
          </p:cNvSpPr>
          <p:nvPr>
            <p:ph type="body" idx="1"/>
          </p:nvPr>
        </p:nvSpPr>
        <p:spPr>
          <a:xfrm>
            <a:off x="147484" y="1384370"/>
            <a:ext cx="8849031" cy="47909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1700"/>
              <a:buNone/>
            </a:pPr>
            <a:r>
              <a:rPr lang="en-US" sz="1700" b="1">
                <a:solidFill>
                  <a:srgbClr val="323F4F"/>
                </a:solidFill>
                <a:latin typeface="Arial"/>
                <a:ea typeface="Arial"/>
                <a:cs typeface="Arial"/>
                <a:sym typeface="Arial"/>
              </a:rPr>
              <a:t>General Description</a:t>
            </a:r>
            <a:endParaRPr/>
          </a:p>
          <a:p>
            <a:pPr marL="228600" lvl="0" indent="-228600" algn="l" rtl="0">
              <a:lnSpc>
                <a:spcPct val="90000"/>
              </a:lnSpc>
              <a:spcBef>
                <a:spcPts val="600"/>
              </a:spcBef>
              <a:spcAft>
                <a:spcPts val="0"/>
              </a:spcAft>
              <a:buClr>
                <a:srgbClr val="323F4F"/>
              </a:buClr>
              <a:buSzPts val="1700"/>
              <a:buFont typeface="Arial"/>
              <a:buChar char="•"/>
            </a:pPr>
            <a:r>
              <a:rPr lang="en-US" sz="1700">
                <a:solidFill>
                  <a:srgbClr val="323F4F"/>
                </a:solidFill>
                <a:latin typeface="Arial"/>
                <a:ea typeface="Arial"/>
                <a:cs typeface="Arial"/>
                <a:sym typeface="Arial"/>
              </a:rPr>
              <a:t>Dual language immersion/one-way is a bilingual/biliteracy program model in which students identified as English learners are served in both English and another language and are prepared to meet reclassification criteria in order to be successful in English-only instruction not earlier than six or later than seven years after the student enrolls in school. </a:t>
            </a:r>
            <a:endParaRPr/>
          </a:p>
          <a:p>
            <a:pPr marL="0" lvl="0" indent="0" algn="l" rtl="0">
              <a:lnSpc>
                <a:spcPct val="90000"/>
              </a:lnSpc>
              <a:spcBef>
                <a:spcPts val="600"/>
              </a:spcBef>
              <a:spcAft>
                <a:spcPts val="0"/>
              </a:spcAft>
              <a:buClr>
                <a:srgbClr val="323F4F"/>
              </a:buClr>
              <a:buSzPts val="1700"/>
              <a:buNone/>
            </a:pPr>
            <a:r>
              <a:rPr lang="en-US" sz="1700" b="1">
                <a:solidFill>
                  <a:srgbClr val="323F4F"/>
                </a:solidFill>
                <a:latin typeface="Arial"/>
                <a:ea typeface="Arial"/>
                <a:cs typeface="Arial"/>
                <a:sym typeface="Arial"/>
              </a:rPr>
              <a:t>Certifications</a:t>
            </a:r>
            <a:endParaRPr sz="17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700"/>
              <a:buFont typeface="Arial"/>
              <a:buChar char="•"/>
            </a:pPr>
            <a:r>
              <a:rPr lang="en-US" sz="1700">
                <a:solidFill>
                  <a:srgbClr val="323F4F"/>
                </a:solidFill>
                <a:latin typeface="Arial"/>
                <a:ea typeface="Arial"/>
                <a:cs typeface="Arial"/>
                <a:sym typeface="Arial"/>
              </a:rPr>
              <a:t>Instruction provided in a language other than English in this program model is delivered by a teacher appropriately certified in bilingual education under TEC, §29.061. Instruction provided in English in this program model may be delivered either by a teacher appropriately certified in bilingual education or by a different teacher certified in ESL in accordance with TEC §29.061. </a:t>
            </a:r>
            <a:endParaRPr/>
          </a:p>
          <a:p>
            <a:pPr marL="0" lvl="0" indent="0" algn="l" rtl="0">
              <a:lnSpc>
                <a:spcPct val="90000"/>
              </a:lnSpc>
              <a:spcBef>
                <a:spcPts val="600"/>
              </a:spcBef>
              <a:spcAft>
                <a:spcPts val="0"/>
              </a:spcAft>
              <a:buClr>
                <a:srgbClr val="FF8134"/>
              </a:buClr>
              <a:buSzPts val="1700"/>
              <a:buNone/>
            </a:pPr>
            <a:r>
              <a:rPr lang="en-US" sz="1700" b="1">
                <a:solidFill>
                  <a:srgbClr val="323F4F"/>
                </a:solidFill>
                <a:latin typeface="Arial"/>
                <a:ea typeface="Arial"/>
                <a:cs typeface="Arial"/>
                <a:sym typeface="Arial"/>
              </a:rPr>
              <a:t>Goal</a:t>
            </a:r>
            <a:endParaRPr sz="17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700"/>
              <a:buFont typeface="Arial"/>
              <a:buChar char="•"/>
            </a:pPr>
            <a:r>
              <a:rPr lang="en-US" sz="1700">
                <a:solidFill>
                  <a:srgbClr val="323F4F"/>
                </a:solidFill>
                <a:latin typeface="Arial"/>
                <a:ea typeface="Arial"/>
                <a:cs typeface="Arial"/>
                <a:sym typeface="Arial"/>
              </a:rPr>
              <a:t>The goal of one-way dual language immersion is for program participants to attain full proficiency in another language as well as English. </a:t>
            </a:r>
            <a:endParaRPr/>
          </a:p>
          <a:p>
            <a:pPr marL="0" lvl="0" indent="0" algn="l" rtl="0">
              <a:lnSpc>
                <a:spcPct val="90000"/>
              </a:lnSpc>
              <a:spcBef>
                <a:spcPts val="600"/>
              </a:spcBef>
              <a:spcAft>
                <a:spcPts val="0"/>
              </a:spcAft>
              <a:buClr>
                <a:srgbClr val="323F4F"/>
              </a:buClr>
              <a:buSzPts val="1700"/>
              <a:buNone/>
            </a:pPr>
            <a:r>
              <a:rPr lang="en-US" sz="1700" b="1">
                <a:solidFill>
                  <a:srgbClr val="323F4F"/>
                </a:solidFill>
                <a:latin typeface="Arial"/>
                <a:ea typeface="Arial"/>
                <a:cs typeface="Arial"/>
                <a:sym typeface="Arial"/>
              </a:rPr>
              <a:t>Instructional Approach</a:t>
            </a:r>
            <a:endParaRPr sz="17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700"/>
              <a:buFont typeface="Arial"/>
              <a:buChar char="•"/>
            </a:pPr>
            <a:r>
              <a:rPr lang="en-US" sz="1700">
                <a:solidFill>
                  <a:srgbClr val="323F4F"/>
                </a:solidFill>
                <a:latin typeface="Arial"/>
                <a:ea typeface="Arial"/>
                <a:cs typeface="Arial"/>
                <a:sym typeface="Arial"/>
              </a:rPr>
              <a:t>This model provides ongoing instruction in literacy and academic content in the students’ primary language as well as English, with at least half of the instruction delivered in the students’ primary language for the duration of the program. </a:t>
            </a:r>
            <a:endParaRPr/>
          </a:p>
        </p:txBody>
      </p:sp>
      <p:sp>
        <p:nvSpPr>
          <p:cNvPr id="548" name="Google Shape;548;p7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5"/>
          <p:cNvSpPr txBox="1">
            <a:spLocks noGrp="1"/>
          </p:cNvSpPr>
          <p:nvPr>
            <p:ph type="title"/>
          </p:nvPr>
        </p:nvSpPr>
        <p:spPr>
          <a:xfrm>
            <a:off x="35170" y="457255"/>
            <a:ext cx="7895306"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Dual Language Immersion/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Two-Way</a:t>
            </a:r>
            <a:endParaRPr sz="3600" b="1" dirty="0">
              <a:solidFill>
                <a:schemeClr val="lt1"/>
              </a:solidFill>
              <a:latin typeface="Arial"/>
              <a:ea typeface="Arial"/>
              <a:cs typeface="Arial"/>
              <a:sym typeface="Arial"/>
            </a:endParaRPr>
          </a:p>
        </p:txBody>
      </p:sp>
      <p:sp>
        <p:nvSpPr>
          <p:cNvPr id="556" name="Google Shape;556;p75"/>
          <p:cNvSpPr txBox="1">
            <a:spLocks noGrp="1"/>
          </p:cNvSpPr>
          <p:nvPr>
            <p:ph type="body" idx="1"/>
          </p:nvPr>
        </p:nvSpPr>
        <p:spPr>
          <a:xfrm>
            <a:off x="132735" y="1399118"/>
            <a:ext cx="8819536" cy="47909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1600"/>
              <a:buNone/>
            </a:pPr>
            <a:r>
              <a:rPr lang="en-US" sz="1600" b="1">
                <a:solidFill>
                  <a:srgbClr val="323F4F"/>
                </a:solidFill>
                <a:latin typeface="Arial"/>
                <a:ea typeface="Arial"/>
                <a:cs typeface="Arial"/>
                <a:sym typeface="Arial"/>
              </a:rPr>
              <a:t>General Description</a:t>
            </a:r>
            <a:endParaRPr sz="16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600"/>
              <a:buFont typeface="Arial"/>
              <a:buChar char="•"/>
            </a:pPr>
            <a:r>
              <a:rPr lang="en-US" sz="1600">
                <a:solidFill>
                  <a:srgbClr val="323F4F"/>
                </a:solidFill>
                <a:latin typeface="Arial"/>
                <a:ea typeface="Arial"/>
                <a:cs typeface="Arial"/>
                <a:sym typeface="Arial"/>
              </a:rPr>
              <a:t>Dual language immersion/two-way is a bilingual/biliteracy program model in which students identified as English learners are integrated with students proficient in English and are served in both English and another language and are prepared to meet reclassification criteria in order to be successful in English-only instruction not earlier than six or later than seven years after the student enrolls in school.  </a:t>
            </a:r>
            <a:endParaRPr/>
          </a:p>
          <a:p>
            <a:pPr marL="0" lvl="0" indent="0" algn="l" rtl="0">
              <a:lnSpc>
                <a:spcPct val="90000"/>
              </a:lnSpc>
              <a:spcBef>
                <a:spcPts val="600"/>
              </a:spcBef>
              <a:spcAft>
                <a:spcPts val="0"/>
              </a:spcAft>
              <a:buClr>
                <a:srgbClr val="FF8134"/>
              </a:buClr>
              <a:buSzPts val="1600"/>
              <a:buNone/>
            </a:pPr>
            <a:r>
              <a:rPr lang="en-US" sz="1600" b="1">
                <a:solidFill>
                  <a:srgbClr val="323F4F"/>
                </a:solidFill>
                <a:latin typeface="Arial"/>
                <a:ea typeface="Arial"/>
                <a:cs typeface="Arial"/>
                <a:sym typeface="Arial"/>
              </a:rPr>
              <a:t>Certifications</a:t>
            </a:r>
            <a:endParaRPr sz="16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600"/>
              <a:buFont typeface="Arial"/>
              <a:buChar char="•"/>
            </a:pPr>
            <a:r>
              <a:rPr lang="en-US" sz="1600">
                <a:solidFill>
                  <a:srgbClr val="323F4F"/>
                </a:solidFill>
                <a:latin typeface="Arial"/>
                <a:ea typeface="Arial"/>
                <a:cs typeface="Arial"/>
                <a:sym typeface="Arial"/>
              </a:rPr>
              <a:t>Instruction provided in a language other than English in this program model is delivered by a teacher appropriately certified in bilingual education under TEC, §29.061, for the assigned grade level and content area. Instruction provided in English in this program model may be delivered either by a teacher appropriately certified in bilingual education or by a different teacher certified in ESL in accordance with TEC §29.061, for the assigned grade level and content area. </a:t>
            </a:r>
            <a:endParaRPr/>
          </a:p>
          <a:p>
            <a:pPr marL="0" lvl="0" indent="0" algn="l" rtl="0">
              <a:lnSpc>
                <a:spcPct val="90000"/>
              </a:lnSpc>
              <a:spcBef>
                <a:spcPts val="600"/>
              </a:spcBef>
              <a:spcAft>
                <a:spcPts val="0"/>
              </a:spcAft>
              <a:buClr>
                <a:srgbClr val="FF8134"/>
              </a:buClr>
              <a:buSzPts val="1600"/>
              <a:buNone/>
            </a:pPr>
            <a:r>
              <a:rPr lang="en-US" sz="1600" b="1">
                <a:solidFill>
                  <a:srgbClr val="323F4F"/>
                </a:solidFill>
                <a:latin typeface="Arial"/>
                <a:ea typeface="Arial"/>
                <a:cs typeface="Arial"/>
                <a:sym typeface="Arial"/>
              </a:rPr>
              <a:t>Goal</a:t>
            </a:r>
            <a:endParaRPr sz="16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600"/>
              <a:buFont typeface="Arial"/>
              <a:buChar char="•"/>
            </a:pPr>
            <a:r>
              <a:rPr lang="en-US" sz="1600">
                <a:solidFill>
                  <a:srgbClr val="323F4F"/>
                </a:solidFill>
                <a:latin typeface="Arial"/>
                <a:ea typeface="Arial"/>
                <a:cs typeface="Arial"/>
                <a:sym typeface="Arial"/>
              </a:rPr>
              <a:t>The goal of two-way dual language immersion is for program participants to attain full proficiency in another language as well as English. </a:t>
            </a:r>
            <a:endParaRPr/>
          </a:p>
          <a:p>
            <a:pPr marL="0" lvl="0" indent="0" algn="l" rtl="0">
              <a:lnSpc>
                <a:spcPct val="90000"/>
              </a:lnSpc>
              <a:spcBef>
                <a:spcPts val="600"/>
              </a:spcBef>
              <a:spcAft>
                <a:spcPts val="0"/>
              </a:spcAft>
              <a:buClr>
                <a:srgbClr val="FF8134"/>
              </a:buClr>
              <a:buSzPts val="1600"/>
              <a:buNone/>
            </a:pPr>
            <a:r>
              <a:rPr lang="en-US" sz="1600" b="1">
                <a:solidFill>
                  <a:srgbClr val="323F4F"/>
                </a:solidFill>
                <a:latin typeface="Arial"/>
                <a:ea typeface="Arial"/>
                <a:cs typeface="Arial"/>
                <a:sym typeface="Arial"/>
              </a:rPr>
              <a:t>Instructional Approach</a:t>
            </a:r>
            <a:endParaRPr sz="16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600"/>
              <a:buFont typeface="Arial"/>
              <a:buChar char="•"/>
            </a:pPr>
            <a:r>
              <a:rPr lang="en-US" sz="1600">
                <a:solidFill>
                  <a:srgbClr val="323F4F"/>
                </a:solidFill>
                <a:latin typeface="Arial"/>
                <a:ea typeface="Arial"/>
                <a:cs typeface="Arial"/>
                <a:sym typeface="Arial"/>
              </a:rPr>
              <a:t>This model provides ongoing instruction in literacy and academic content in English and another language with at least half of the instruction delivered in the non-English program language for the duration of the program.</a:t>
            </a:r>
            <a:endParaRPr/>
          </a:p>
        </p:txBody>
      </p:sp>
      <p:sp>
        <p:nvSpPr>
          <p:cNvPr id="557" name="Google Shape;557;p7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13</a:t>
            </a:fld>
            <a:endParaRPr>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6"/>
          <p:cNvSpPr txBox="1">
            <a:spLocks noGrp="1"/>
          </p:cNvSpPr>
          <p:nvPr>
            <p:ph type="title"/>
          </p:nvPr>
        </p:nvSpPr>
        <p:spPr>
          <a:xfrm>
            <a:off x="0" y="269736"/>
            <a:ext cx="8328991"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US" sz="3200" b="1" dirty="0">
                <a:solidFill>
                  <a:schemeClr val="lt1"/>
                </a:solidFill>
                <a:latin typeface="Arial"/>
                <a:ea typeface="Arial"/>
                <a:cs typeface="Arial"/>
                <a:sym typeface="Arial"/>
              </a:rPr>
              <a:t>Summary: State-approved Bilingual Education Program Models</a:t>
            </a:r>
            <a:endParaRPr dirty="0"/>
          </a:p>
        </p:txBody>
      </p:sp>
      <p:graphicFrame>
        <p:nvGraphicFramePr>
          <p:cNvPr id="565" name="Google Shape;565;p76"/>
          <p:cNvGraphicFramePr/>
          <p:nvPr/>
        </p:nvGraphicFramePr>
        <p:xfrm>
          <a:off x="265469" y="1560835"/>
          <a:ext cx="8503550" cy="4644350"/>
        </p:xfrm>
        <a:graphic>
          <a:graphicData uri="http://schemas.openxmlformats.org/drawingml/2006/table">
            <a:tbl>
              <a:tblPr firstRow="1" bandRow="1">
                <a:noFill/>
                <a:tableStyleId>{5BBAE0E3-008A-4F04-AFEF-2BD3A0350FAB}</a:tableStyleId>
              </a:tblPr>
              <a:tblGrid>
                <a:gridCol w="2307525">
                  <a:extLst>
                    <a:ext uri="{9D8B030D-6E8A-4147-A177-3AD203B41FA5}">
                      <a16:colId xmlns:a16="http://schemas.microsoft.com/office/drawing/2014/main" val="20000"/>
                    </a:ext>
                  </a:extLst>
                </a:gridCol>
                <a:gridCol w="2670400">
                  <a:extLst>
                    <a:ext uri="{9D8B030D-6E8A-4147-A177-3AD203B41FA5}">
                      <a16:colId xmlns:a16="http://schemas.microsoft.com/office/drawing/2014/main" val="20001"/>
                    </a:ext>
                  </a:extLst>
                </a:gridCol>
                <a:gridCol w="3525625">
                  <a:extLst>
                    <a:ext uri="{9D8B030D-6E8A-4147-A177-3AD203B41FA5}">
                      <a16:colId xmlns:a16="http://schemas.microsoft.com/office/drawing/2014/main" val="20002"/>
                    </a:ext>
                  </a:extLst>
                </a:gridCol>
              </a:tblGrid>
              <a:tr h="416550">
                <a:tc>
                  <a:txBody>
                    <a:bodyPr/>
                    <a:lstStyle/>
                    <a:p>
                      <a:pPr marL="0" marR="0" lvl="0" indent="0" algn="ctr" rtl="0">
                        <a:spcBef>
                          <a:spcPts val="0"/>
                        </a:spcBef>
                        <a:spcAft>
                          <a:spcPts val="0"/>
                        </a:spcAft>
                        <a:buNone/>
                      </a:pPr>
                      <a:r>
                        <a:rPr lang="en-US" sz="1600" u="none" strike="noStrike" cap="none" dirty="0">
                          <a:solidFill>
                            <a:schemeClr val="lt1"/>
                          </a:solidFill>
                          <a:latin typeface="Arial"/>
                          <a:ea typeface="Arial"/>
                          <a:cs typeface="Arial"/>
                          <a:sym typeface="Arial"/>
                        </a:rPr>
                        <a:t>Program Model</a:t>
                      </a:r>
                      <a:endParaRPr dirty="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23F4F"/>
                    </a:solidFill>
                  </a:tcPr>
                </a:tc>
                <a:tc>
                  <a:txBody>
                    <a:bodyPr/>
                    <a:lstStyle/>
                    <a:p>
                      <a:pPr marL="0" marR="0" lvl="0" indent="0" algn="ctr" rtl="0">
                        <a:spcBef>
                          <a:spcPts val="0"/>
                        </a:spcBef>
                        <a:spcAft>
                          <a:spcPts val="0"/>
                        </a:spcAft>
                        <a:buNone/>
                      </a:pPr>
                      <a:r>
                        <a:rPr lang="en-US" sz="1600" u="none" strike="noStrike" cap="none" dirty="0">
                          <a:solidFill>
                            <a:schemeClr val="lt1"/>
                          </a:solidFill>
                          <a:latin typeface="Arial"/>
                          <a:ea typeface="Arial"/>
                          <a:cs typeface="Arial"/>
                          <a:sym typeface="Arial"/>
                        </a:rPr>
                        <a:t>Goal</a:t>
                      </a:r>
                      <a:endParaRPr dirty="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23F4F"/>
                    </a:solidFill>
                  </a:tcPr>
                </a:tc>
                <a:tc>
                  <a:txBody>
                    <a:bodyPr/>
                    <a:lstStyle/>
                    <a:p>
                      <a:pPr marL="0" marR="0" lvl="0" indent="0" algn="ctr" rtl="0">
                        <a:spcBef>
                          <a:spcPts val="0"/>
                        </a:spcBef>
                        <a:spcAft>
                          <a:spcPts val="0"/>
                        </a:spcAft>
                        <a:buNone/>
                      </a:pPr>
                      <a:r>
                        <a:rPr lang="en-US" sz="1600" u="none" strike="noStrike" cap="none" dirty="0">
                          <a:solidFill>
                            <a:schemeClr val="lt1"/>
                          </a:solidFill>
                          <a:latin typeface="Arial"/>
                          <a:ea typeface="Arial"/>
                          <a:cs typeface="Arial"/>
                          <a:sym typeface="Arial"/>
                        </a:rPr>
                        <a:t>Instruction</a:t>
                      </a:r>
                      <a:endParaRPr dirty="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23F4F"/>
                    </a:solidFill>
                  </a:tcPr>
                </a:tc>
                <a:extLst>
                  <a:ext uri="{0D108BD9-81ED-4DB2-BD59-A6C34878D82A}">
                    <a16:rowId xmlns:a16="http://schemas.microsoft.com/office/drawing/2014/main" val="10000"/>
                  </a:ext>
                </a:extLst>
              </a:tr>
              <a:tr h="943075">
                <a:tc>
                  <a:txBody>
                    <a:bodyPr/>
                    <a:lstStyle/>
                    <a:p>
                      <a:pPr marL="0" marR="0" lvl="0" indent="0" algn="l" rtl="0">
                        <a:spcBef>
                          <a:spcPts val="0"/>
                        </a:spcBef>
                        <a:spcAft>
                          <a:spcPts val="0"/>
                        </a:spcAft>
                        <a:buNone/>
                      </a:pPr>
                      <a:r>
                        <a:rPr lang="en-US" sz="1500" u="none" strike="noStrike" cap="none" dirty="0">
                          <a:latin typeface="Arial"/>
                          <a:ea typeface="Arial"/>
                          <a:cs typeface="Arial"/>
                          <a:sym typeface="Arial"/>
                        </a:rPr>
                        <a:t>Transitional bilingual / </a:t>
                      </a:r>
                      <a:endParaRPr dirty="0"/>
                    </a:p>
                    <a:p>
                      <a:pPr marL="0" marR="0" lvl="0" indent="0" algn="l" rtl="0">
                        <a:spcBef>
                          <a:spcPts val="0"/>
                        </a:spcBef>
                        <a:spcAft>
                          <a:spcPts val="0"/>
                        </a:spcAft>
                        <a:buNone/>
                      </a:pPr>
                      <a:r>
                        <a:rPr lang="en-US" sz="1500" dirty="0">
                          <a:latin typeface="Arial"/>
                          <a:ea typeface="Arial"/>
                          <a:cs typeface="Arial"/>
                          <a:sym typeface="Arial"/>
                        </a:rPr>
                        <a:t>early exit</a:t>
                      </a:r>
                      <a:endParaRPr dirty="0"/>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rowSpan="2">
                  <a:txBody>
                    <a:bodyPr/>
                    <a:lstStyle/>
                    <a:p>
                      <a:pPr marL="0" marR="0" lvl="0" indent="0" algn="l" rtl="0">
                        <a:spcBef>
                          <a:spcPts val="0"/>
                        </a:spcBef>
                        <a:spcAft>
                          <a:spcPts val="0"/>
                        </a:spcAft>
                        <a:buNone/>
                      </a:pPr>
                      <a:endParaRPr sz="1800"/>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rowSpan="2">
                  <a:txBody>
                    <a:bodyPr/>
                    <a:lstStyle/>
                    <a:p>
                      <a:pPr marL="0" marR="0" lvl="0" indent="0" algn="l" rtl="0">
                        <a:spcBef>
                          <a:spcPts val="0"/>
                        </a:spcBef>
                        <a:spcAft>
                          <a:spcPts val="0"/>
                        </a:spcAft>
                        <a:buNone/>
                      </a:pPr>
                      <a:endParaRPr sz="1800" dirty="0"/>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943075">
                <a:tc>
                  <a:txBody>
                    <a:bodyPr/>
                    <a:lstStyle/>
                    <a:p>
                      <a:pPr marL="0" marR="0" lvl="0" indent="0" algn="l" rtl="0">
                        <a:lnSpc>
                          <a:spcPct val="100000"/>
                        </a:lnSpc>
                        <a:spcBef>
                          <a:spcPts val="0"/>
                        </a:spcBef>
                        <a:spcAft>
                          <a:spcPts val="0"/>
                        </a:spcAft>
                        <a:buClr>
                          <a:schemeClr val="dk1"/>
                        </a:buClr>
                        <a:buSzPts val="1500"/>
                        <a:buFont typeface="Arial"/>
                        <a:buNone/>
                      </a:pPr>
                      <a:r>
                        <a:rPr lang="en-US" sz="1500" dirty="0">
                          <a:latin typeface="Arial"/>
                          <a:ea typeface="Arial"/>
                          <a:cs typeface="Arial"/>
                          <a:sym typeface="Arial"/>
                        </a:rPr>
                        <a:t>Transitional bilingual / </a:t>
                      </a:r>
                      <a:endParaRPr dirty="0"/>
                    </a:p>
                    <a:p>
                      <a:pPr marL="0" marR="0" lvl="0" indent="0" algn="l" rtl="0">
                        <a:lnSpc>
                          <a:spcPct val="100000"/>
                        </a:lnSpc>
                        <a:spcBef>
                          <a:spcPts val="0"/>
                        </a:spcBef>
                        <a:spcAft>
                          <a:spcPts val="0"/>
                        </a:spcAft>
                        <a:buClr>
                          <a:schemeClr val="dk1"/>
                        </a:buClr>
                        <a:buSzPts val="1500"/>
                        <a:buFont typeface="Arial"/>
                        <a:buNone/>
                      </a:pPr>
                      <a:r>
                        <a:rPr lang="en-US" sz="1500" dirty="0">
                          <a:latin typeface="Arial"/>
                          <a:ea typeface="Arial"/>
                          <a:cs typeface="Arial"/>
                          <a:sym typeface="Arial"/>
                        </a:rPr>
                        <a:t>late exit</a:t>
                      </a:r>
                      <a:endParaRPr dirty="0"/>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170825">
                <a:tc>
                  <a:txBody>
                    <a:bodyPr/>
                    <a:lstStyle/>
                    <a:p>
                      <a:pPr marL="0" marR="0" lvl="0" indent="0" algn="l" rtl="0">
                        <a:spcBef>
                          <a:spcPts val="0"/>
                        </a:spcBef>
                        <a:spcAft>
                          <a:spcPts val="0"/>
                        </a:spcAft>
                        <a:buNone/>
                      </a:pPr>
                      <a:r>
                        <a:rPr lang="en-US" sz="1500">
                          <a:latin typeface="Arial"/>
                          <a:ea typeface="Arial"/>
                          <a:cs typeface="Arial"/>
                          <a:sym typeface="Arial"/>
                        </a:rPr>
                        <a:t>Dual language immersion / one way</a:t>
                      </a:r>
                      <a:endParaRP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rowSpan="2">
                  <a:txBody>
                    <a:bodyPr/>
                    <a:lstStyle/>
                    <a:p>
                      <a:pPr marL="0" marR="0" lvl="0" indent="0" algn="l" rtl="0">
                        <a:spcBef>
                          <a:spcPts val="0"/>
                        </a:spcBef>
                        <a:spcAft>
                          <a:spcPts val="0"/>
                        </a:spcAft>
                        <a:buNone/>
                      </a:pPr>
                      <a:endParaRPr sz="1800"/>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rowSpan="2">
                  <a:txBody>
                    <a:bodyPr/>
                    <a:lstStyle/>
                    <a:p>
                      <a:pPr marL="0" marR="0" lvl="0" indent="0" algn="l" rtl="0">
                        <a:spcBef>
                          <a:spcPts val="0"/>
                        </a:spcBef>
                        <a:spcAft>
                          <a:spcPts val="0"/>
                        </a:spcAft>
                        <a:buNone/>
                      </a:pPr>
                      <a:endParaRPr sz="1800"/>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extLst>
                  <a:ext uri="{0D108BD9-81ED-4DB2-BD59-A6C34878D82A}">
                    <a16:rowId xmlns:a16="http://schemas.microsoft.com/office/drawing/2014/main" val="10003"/>
                  </a:ext>
                </a:extLst>
              </a:tr>
              <a:tr h="1170825">
                <a:tc>
                  <a:txBody>
                    <a:bodyPr/>
                    <a:lstStyle/>
                    <a:p>
                      <a:pPr marL="0" marR="0" lvl="0" indent="0" algn="l" rtl="0">
                        <a:lnSpc>
                          <a:spcPct val="100000"/>
                        </a:lnSpc>
                        <a:spcBef>
                          <a:spcPts val="0"/>
                        </a:spcBef>
                        <a:spcAft>
                          <a:spcPts val="0"/>
                        </a:spcAft>
                        <a:buClr>
                          <a:schemeClr val="dk1"/>
                        </a:buClr>
                        <a:buSzPts val="1500"/>
                        <a:buFont typeface="Arial"/>
                        <a:buNone/>
                      </a:pPr>
                      <a:r>
                        <a:rPr lang="en-US" sz="1500" dirty="0">
                          <a:latin typeface="Arial"/>
                          <a:ea typeface="Arial"/>
                          <a:cs typeface="Arial"/>
                          <a:sym typeface="Arial"/>
                        </a:rPr>
                        <a:t>Dual language immersion / two way</a:t>
                      </a:r>
                      <a:endParaRPr dirty="0"/>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566" name="Google Shape;566;p76"/>
          <p:cNvSpPr txBox="1"/>
          <p:nvPr/>
        </p:nvSpPr>
        <p:spPr>
          <a:xfrm>
            <a:off x="2619629" y="1951970"/>
            <a:ext cx="2660583" cy="4370427"/>
          </a:xfrm>
          <a:prstGeom prst="rect">
            <a:avLst/>
          </a:prstGeom>
          <a:noFill/>
          <a:ln>
            <a:noFill/>
          </a:ln>
        </p:spPr>
        <p:txBody>
          <a:bodyPr spcFirstLastPara="1" wrap="square" lIns="91425" tIns="45700" rIns="91425" bIns="45700" anchor="t" anchorCtr="0">
            <a:noAutofit/>
          </a:bodyPr>
          <a:lstStyle/>
          <a:p>
            <a:pPr marL="112713" marR="0" lvl="0" indent="-112713" algn="l" rtl="0">
              <a:spcBef>
                <a:spcPts val="0"/>
              </a:spcBef>
              <a:spcAft>
                <a:spcPts val="0"/>
              </a:spcAft>
              <a:buClr>
                <a:schemeClr val="dk1"/>
              </a:buClr>
              <a:buSzPts val="1500"/>
              <a:buFont typeface="Arial"/>
              <a:buChar char="•"/>
            </a:pPr>
            <a:r>
              <a:rPr lang="en-US" sz="1500" dirty="0">
                <a:solidFill>
                  <a:schemeClr val="dk1"/>
                </a:solidFill>
                <a:latin typeface="Arial"/>
                <a:ea typeface="Arial"/>
                <a:cs typeface="Arial"/>
                <a:sym typeface="Arial"/>
              </a:rPr>
              <a:t>Primary language used as a resource </a:t>
            </a:r>
            <a:endParaRPr dirty="0"/>
          </a:p>
          <a:p>
            <a:pPr marL="112713" marR="0" lvl="0" indent="-112713" algn="l" rtl="0">
              <a:spcBef>
                <a:spcPts val="600"/>
              </a:spcBef>
              <a:spcAft>
                <a:spcPts val="0"/>
              </a:spcAft>
              <a:buClr>
                <a:schemeClr val="dk1"/>
              </a:buClr>
              <a:buSzPts val="1500"/>
              <a:buFont typeface="Arial"/>
              <a:buChar char="•"/>
            </a:pPr>
            <a:r>
              <a:rPr lang="en-US" sz="1500" dirty="0">
                <a:solidFill>
                  <a:schemeClr val="dk1"/>
                </a:solidFill>
                <a:latin typeface="Arial"/>
                <a:ea typeface="Arial"/>
                <a:cs typeface="Arial"/>
                <a:sym typeface="Arial"/>
              </a:rPr>
              <a:t>Full proficiency in English is acquired to participate equitably in school</a:t>
            </a:r>
            <a:endParaRPr dirty="0"/>
          </a:p>
          <a:p>
            <a:pPr marL="112713" marR="0" lvl="0" indent="-17462" algn="l" rtl="0">
              <a:spcBef>
                <a:spcPts val="600"/>
              </a:spcBef>
              <a:spcAft>
                <a:spcPts val="0"/>
              </a:spcAft>
              <a:buClr>
                <a:schemeClr val="dk1"/>
              </a:buClr>
              <a:buSzPts val="1500"/>
              <a:buFont typeface="Arial"/>
              <a:buNone/>
            </a:pPr>
            <a:endParaRPr sz="1500" dirty="0">
              <a:solidFill>
                <a:schemeClr val="dk1"/>
              </a:solidFill>
              <a:latin typeface="Arial"/>
              <a:ea typeface="Arial"/>
              <a:cs typeface="Arial"/>
              <a:sym typeface="Arial"/>
            </a:endParaRPr>
          </a:p>
          <a:p>
            <a:pPr marL="112713" marR="0" lvl="0" indent="-17462" algn="l" rtl="0">
              <a:spcBef>
                <a:spcPts val="600"/>
              </a:spcBef>
              <a:spcAft>
                <a:spcPts val="0"/>
              </a:spcAft>
              <a:buClr>
                <a:schemeClr val="dk1"/>
              </a:buClr>
              <a:buSzPts val="1500"/>
              <a:buFont typeface="Arial"/>
              <a:buNone/>
            </a:pPr>
            <a:endParaRPr sz="1500" dirty="0">
              <a:solidFill>
                <a:schemeClr val="dk1"/>
              </a:solidFill>
              <a:latin typeface="Arial"/>
              <a:ea typeface="Arial"/>
              <a:cs typeface="Arial"/>
              <a:sym typeface="Arial"/>
            </a:endParaRPr>
          </a:p>
          <a:p>
            <a:pPr marL="112713" marR="0" lvl="0" indent="-112713" algn="l" rtl="0">
              <a:spcBef>
                <a:spcPts val="600"/>
              </a:spcBef>
              <a:spcAft>
                <a:spcPts val="0"/>
              </a:spcAft>
              <a:buClr>
                <a:schemeClr val="dk1"/>
              </a:buClr>
              <a:buSzPts val="1500"/>
              <a:buFont typeface="Arial"/>
              <a:buChar char="•"/>
            </a:pPr>
            <a:r>
              <a:rPr lang="en-US" sz="1500" dirty="0">
                <a:solidFill>
                  <a:schemeClr val="dk1"/>
                </a:solidFill>
                <a:latin typeface="Arial"/>
                <a:ea typeface="Arial"/>
                <a:cs typeface="Arial"/>
                <a:sym typeface="Arial"/>
              </a:rPr>
              <a:t>Full proficiency in primary language is attained</a:t>
            </a:r>
            <a:endParaRPr dirty="0"/>
          </a:p>
          <a:p>
            <a:pPr marL="112713" marR="0" lvl="0" indent="-112713" algn="l" rtl="0">
              <a:spcBef>
                <a:spcPts val="600"/>
              </a:spcBef>
              <a:spcAft>
                <a:spcPts val="0"/>
              </a:spcAft>
              <a:buClr>
                <a:schemeClr val="dk1"/>
              </a:buClr>
              <a:buSzPts val="1500"/>
              <a:buFont typeface="Arial"/>
              <a:buChar char="•"/>
            </a:pPr>
            <a:r>
              <a:rPr lang="en-US" sz="1500" dirty="0">
                <a:solidFill>
                  <a:schemeClr val="dk1"/>
                </a:solidFill>
                <a:latin typeface="Arial"/>
                <a:ea typeface="Arial"/>
                <a:cs typeface="Arial"/>
                <a:sym typeface="Arial"/>
              </a:rPr>
              <a:t>Full proficiency in English is attained to participate equitably in school</a:t>
            </a:r>
            <a:endParaRPr dirty="0"/>
          </a:p>
          <a:p>
            <a:pPr marL="112713" marR="0" lvl="0" indent="-112713" algn="l" rtl="0">
              <a:spcBef>
                <a:spcPts val="600"/>
              </a:spcBef>
              <a:spcAft>
                <a:spcPts val="0"/>
              </a:spcAft>
              <a:buClr>
                <a:schemeClr val="dk1"/>
              </a:buClr>
              <a:buSzPts val="1500"/>
              <a:buFont typeface="Arial"/>
              <a:buChar char="•"/>
            </a:pPr>
            <a:r>
              <a:rPr lang="en-US" sz="1500" dirty="0">
                <a:solidFill>
                  <a:schemeClr val="dk1"/>
                </a:solidFill>
                <a:latin typeface="Arial"/>
                <a:ea typeface="Arial"/>
                <a:cs typeface="Arial"/>
                <a:sym typeface="Arial"/>
              </a:rPr>
              <a:t>Full proficiency includes grade-level literacy skills in both languages</a:t>
            </a:r>
            <a:endParaRPr sz="1800" dirty="0">
              <a:solidFill>
                <a:schemeClr val="dk1"/>
              </a:solidFill>
              <a:latin typeface="Arial"/>
              <a:ea typeface="Arial"/>
              <a:cs typeface="Arial"/>
              <a:sym typeface="Arial"/>
            </a:endParaRPr>
          </a:p>
          <a:p>
            <a:pPr marL="0" marR="0" lvl="0" indent="0" algn="l" rtl="0">
              <a:spcBef>
                <a:spcPts val="600"/>
              </a:spcBef>
              <a:spcAft>
                <a:spcPts val="0"/>
              </a:spcAft>
              <a:buNone/>
            </a:pPr>
            <a:endParaRPr sz="1800" dirty="0">
              <a:solidFill>
                <a:schemeClr val="dk1"/>
              </a:solidFill>
              <a:latin typeface="Arial"/>
              <a:ea typeface="Arial"/>
              <a:cs typeface="Arial"/>
              <a:sym typeface="Arial"/>
            </a:endParaRPr>
          </a:p>
        </p:txBody>
      </p:sp>
      <p:sp>
        <p:nvSpPr>
          <p:cNvPr id="567" name="Google Shape;567;p76"/>
          <p:cNvSpPr txBox="1"/>
          <p:nvPr/>
        </p:nvSpPr>
        <p:spPr>
          <a:xfrm>
            <a:off x="5235387" y="1957829"/>
            <a:ext cx="3504167" cy="4247317"/>
          </a:xfrm>
          <a:prstGeom prst="rect">
            <a:avLst/>
          </a:prstGeom>
          <a:noFill/>
          <a:ln>
            <a:noFill/>
          </a:ln>
        </p:spPr>
        <p:txBody>
          <a:bodyPr spcFirstLastPara="1" wrap="square" lIns="91425" tIns="45700" rIns="91425" bIns="45700" anchor="t" anchorCtr="0">
            <a:noAutofit/>
          </a:bodyPr>
          <a:lstStyle/>
          <a:p>
            <a:pPr marL="112713" marR="0" lvl="0" indent="-112713" algn="l" rtl="0">
              <a:spcBef>
                <a:spcPts val="0"/>
              </a:spcBef>
              <a:spcAft>
                <a:spcPts val="0"/>
              </a:spcAft>
              <a:buClr>
                <a:schemeClr val="dk1"/>
              </a:buClr>
              <a:buSzPts val="1500"/>
              <a:buFont typeface="Arial"/>
              <a:buChar char="•"/>
            </a:pPr>
            <a:r>
              <a:rPr lang="en-US" sz="1500" dirty="0">
                <a:solidFill>
                  <a:schemeClr val="dk1"/>
                </a:solidFill>
                <a:latin typeface="Arial"/>
                <a:ea typeface="Arial"/>
                <a:cs typeface="Arial"/>
                <a:sym typeface="Arial"/>
              </a:rPr>
              <a:t>Literacy and academic content in primary language and English</a:t>
            </a:r>
            <a:endParaRPr dirty="0"/>
          </a:p>
          <a:p>
            <a:pPr marL="112713" marR="0" lvl="0" indent="-112713" algn="l" rtl="0">
              <a:spcBef>
                <a:spcPts val="600"/>
              </a:spcBef>
              <a:spcAft>
                <a:spcPts val="0"/>
              </a:spcAft>
              <a:buClr>
                <a:schemeClr val="dk1"/>
              </a:buClr>
              <a:buSzPts val="1500"/>
              <a:buFont typeface="Arial"/>
              <a:buChar char="•"/>
            </a:pPr>
            <a:r>
              <a:rPr lang="en-US" sz="1500" dirty="0">
                <a:solidFill>
                  <a:schemeClr val="dk1"/>
                </a:solidFill>
                <a:latin typeface="Arial"/>
                <a:ea typeface="Arial"/>
                <a:cs typeface="Arial"/>
                <a:sym typeface="Arial"/>
              </a:rPr>
              <a:t>Teacher(s) certified in grade level/content area and in bilingual education</a:t>
            </a:r>
            <a:endParaRPr dirty="0"/>
          </a:p>
          <a:p>
            <a:pPr marL="112713" marR="0" lvl="0" indent="-112713" algn="l" rtl="0">
              <a:spcBef>
                <a:spcPts val="600"/>
              </a:spcBef>
              <a:spcAft>
                <a:spcPts val="0"/>
              </a:spcAft>
              <a:buClr>
                <a:schemeClr val="dk1"/>
              </a:buClr>
              <a:buSzPts val="1500"/>
              <a:buFont typeface="Arial"/>
              <a:buChar char="•"/>
            </a:pPr>
            <a:r>
              <a:rPr lang="en-US" sz="1500" dirty="0">
                <a:solidFill>
                  <a:schemeClr val="dk1"/>
                </a:solidFill>
                <a:latin typeface="Arial"/>
                <a:ea typeface="Arial"/>
                <a:cs typeface="Arial"/>
                <a:sym typeface="Arial"/>
              </a:rPr>
              <a:t>Primary language instruction decreases as English is acquired</a:t>
            </a:r>
            <a:endParaRPr dirty="0"/>
          </a:p>
          <a:p>
            <a:pPr marL="112713" marR="0" lvl="0" indent="-112713" algn="l" rtl="0">
              <a:spcBef>
                <a:spcPts val="1200"/>
              </a:spcBef>
              <a:spcAft>
                <a:spcPts val="0"/>
              </a:spcAft>
              <a:buClr>
                <a:srgbClr val="000000"/>
              </a:buClr>
              <a:buSzPts val="1500"/>
              <a:buFont typeface="Arial"/>
              <a:buChar char="•"/>
            </a:pPr>
            <a:r>
              <a:rPr lang="en-US" sz="1500" dirty="0">
                <a:solidFill>
                  <a:srgbClr val="000000"/>
                </a:solidFill>
                <a:latin typeface="Arial"/>
                <a:ea typeface="Arial"/>
                <a:cs typeface="Arial"/>
                <a:sym typeface="Arial"/>
              </a:rPr>
              <a:t>Literacy and academic content in primary language and English</a:t>
            </a:r>
            <a:endParaRPr dirty="0"/>
          </a:p>
          <a:p>
            <a:pPr marL="112713" marR="0" lvl="0" indent="-112713" algn="l" rtl="0">
              <a:spcBef>
                <a:spcPts val="600"/>
              </a:spcBef>
              <a:spcAft>
                <a:spcPts val="0"/>
              </a:spcAft>
              <a:buClr>
                <a:schemeClr val="dk1"/>
              </a:buClr>
              <a:buSzPts val="1500"/>
              <a:buFont typeface="Arial"/>
              <a:buChar char="•"/>
            </a:pPr>
            <a:r>
              <a:rPr lang="en-US" sz="1500" dirty="0">
                <a:solidFill>
                  <a:schemeClr val="dk1"/>
                </a:solidFill>
                <a:latin typeface="Arial"/>
                <a:ea typeface="Arial"/>
                <a:cs typeface="Arial"/>
                <a:sym typeface="Arial"/>
              </a:rPr>
              <a:t>Teacher(s) certified in grade level/content area and in bilingual education (or paired with an ESL certified teacher)</a:t>
            </a:r>
            <a:endParaRPr dirty="0"/>
          </a:p>
          <a:p>
            <a:pPr marL="112713" marR="0" lvl="0" indent="-112713" algn="l" rtl="0">
              <a:spcBef>
                <a:spcPts val="600"/>
              </a:spcBef>
              <a:spcAft>
                <a:spcPts val="0"/>
              </a:spcAft>
              <a:buClr>
                <a:schemeClr val="dk1"/>
              </a:buClr>
              <a:buSzPts val="1500"/>
              <a:buFont typeface="Arial"/>
              <a:buChar char="•"/>
            </a:pPr>
            <a:r>
              <a:rPr lang="en-US" sz="1500" dirty="0">
                <a:solidFill>
                  <a:schemeClr val="dk1"/>
                </a:solidFill>
                <a:latin typeface="Arial"/>
                <a:ea typeface="Arial"/>
                <a:cs typeface="Arial"/>
                <a:sym typeface="Arial"/>
              </a:rPr>
              <a:t>At least half of instruction delivered in the students’ primary language for the duration of the program</a:t>
            </a:r>
            <a:endParaRPr dirty="0"/>
          </a:p>
        </p:txBody>
      </p:sp>
      <p:sp>
        <p:nvSpPr>
          <p:cNvPr id="568" name="Google Shape;568;p7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14</a:t>
            </a:r>
            <a:endParaRPr>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77"/>
          <p:cNvSpPr txBox="1">
            <a:spLocks noGrp="1"/>
          </p:cNvSpPr>
          <p:nvPr>
            <p:ph type="title"/>
          </p:nvPr>
        </p:nvSpPr>
        <p:spPr>
          <a:xfrm>
            <a:off x="35170" y="463521"/>
            <a:ext cx="7908954"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ESL Program Definition</a:t>
            </a:r>
            <a:endParaRPr dirty="0"/>
          </a:p>
        </p:txBody>
      </p:sp>
      <p:sp>
        <p:nvSpPr>
          <p:cNvPr id="576" name="Google Shape;576;p77"/>
          <p:cNvSpPr txBox="1">
            <a:spLocks noGrp="1"/>
          </p:cNvSpPr>
          <p:nvPr>
            <p:ph type="body" idx="1"/>
          </p:nvPr>
        </p:nvSpPr>
        <p:spPr>
          <a:xfrm>
            <a:off x="341194" y="1793992"/>
            <a:ext cx="8463593" cy="3736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3200"/>
              <a:buNone/>
            </a:pPr>
            <a:r>
              <a:rPr lang="en-US" sz="3200">
                <a:solidFill>
                  <a:srgbClr val="323F4F"/>
                </a:solidFill>
                <a:latin typeface="Arial"/>
                <a:ea typeface="Arial"/>
                <a:cs typeface="Arial"/>
                <a:sym typeface="Arial"/>
              </a:rPr>
              <a:t>An ESL program of instruction established by a school district shall be a program of intensive instruction in English in which ESL teachers recognize and address language differences in accordance with TEC, §29.055(a).</a:t>
            </a:r>
            <a:endParaRPr/>
          </a:p>
        </p:txBody>
      </p:sp>
      <p:sp>
        <p:nvSpPr>
          <p:cNvPr id="577" name="Google Shape;577;p7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15</a:t>
            </a:fld>
            <a:endParaRPr>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8"/>
          <p:cNvSpPr txBox="1">
            <a:spLocks noGrp="1"/>
          </p:cNvSpPr>
          <p:nvPr>
            <p:ph type="title"/>
          </p:nvPr>
        </p:nvSpPr>
        <p:spPr>
          <a:xfrm>
            <a:off x="35170" y="448773"/>
            <a:ext cx="7908954"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ESL Program Models</a:t>
            </a:r>
            <a:endParaRPr dirty="0"/>
          </a:p>
        </p:txBody>
      </p:sp>
      <p:sp>
        <p:nvSpPr>
          <p:cNvPr id="585" name="Google Shape;585;p78"/>
          <p:cNvSpPr txBox="1">
            <a:spLocks noGrp="1"/>
          </p:cNvSpPr>
          <p:nvPr>
            <p:ph type="body" idx="1"/>
          </p:nvPr>
        </p:nvSpPr>
        <p:spPr>
          <a:xfrm>
            <a:off x="341194" y="1793992"/>
            <a:ext cx="8316109" cy="31319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800"/>
              <a:buNone/>
            </a:pPr>
            <a:r>
              <a:rPr lang="en-US">
                <a:solidFill>
                  <a:srgbClr val="323F4F"/>
                </a:solidFill>
                <a:latin typeface="Arial"/>
                <a:ea typeface="Arial"/>
                <a:cs typeface="Arial"/>
                <a:sym typeface="Arial"/>
              </a:rPr>
              <a:t>The ESL program shall be implemented through one of the following program models:</a:t>
            </a:r>
            <a:endParaRPr/>
          </a:p>
          <a:p>
            <a:pPr marL="574675" lvl="0" indent="-228600" algn="l" rtl="0">
              <a:lnSpc>
                <a:spcPct val="90000"/>
              </a:lnSpc>
              <a:spcBef>
                <a:spcPts val="1200"/>
              </a:spcBef>
              <a:spcAft>
                <a:spcPts val="0"/>
              </a:spcAft>
              <a:buClr>
                <a:srgbClr val="323F4F"/>
              </a:buClr>
              <a:buSzPts val="2800"/>
              <a:buChar char="•"/>
            </a:pPr>
            <a:r>
              <a:rPr lang="en-US">
                <a:solidFill>
                  <a:srgbClr val="323F4F"/>
                </a:solidFill>
                <a:latin typeface="Arial"/>
                <a:ea typeface="Arial"/>
                <a:cs typeface="Arial"/>
                <a:sym typeface="Arial"/>
              </a:rPr>
              <a:t>ESL/content-based </a:t>
            </a:r>
            <a:endParaRPr/>
          </a:p>
          <a:p>
            <a:pPr marL="574675" lvl="0" indent="-228600" algn="l" rtl="0">
              <a:lnSpc>
                <a:spcPct val="90000"/>
              </a:lnSpc>
              <a:spcBef>
                <a:spcPts val="1200"/>
              </a:spcBef>
              <a:spcAft>
                <a:spcPts val="0"/>
              </a:spcAft>
              <a:buClr>
                <a:srgbClr val="323F4F"/>
              </a:buClr>
              <a:buSzPts val="2800"/>
              <a:buChar char="•"/>
            </a:pPr>
            <a:r>
              <a:rPr lang="en-US">
                <a:solidFill>
                  <a:srgbClr val="323F4F"/>
                </a:solidFill>
                <a:latin typeface="Arial"/>
                <a:ea typeface="Arial"/>
                <a:cs typeface="Arial"/>
                <a:sym typeface="Arial"/>
              </a:rPr>
              <a:t>ESL/pull-out</a:t>
            </a:r>
            <a:endParaRPr/>
          </a:p>
        </p:txBody>
      </p:sp>
      <p:sp>
        <p:nvSpPr>
          <p:cNvPr id="586" name="Google Shape;586;p7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16</a:t>
            </a:fld>
            <a:endParaRPr>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79"/>
          <p:cNvSpPr txBox="1">
            <a:spLocks noGrp="1"/>
          </p:cNvSpPr>
          <p:nvPr>
            <p:ph type="title"/>
          </p:nvPr>
        </p:nvSpPr>
        <p:spPr>
          <a:xfrm>
            <a:off x="121704" y="442029"/>
            <a:ext cx="7895306"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ESL/Content-Based</a:t>
            </a:r>
            <a:endParaRPr dirty="0"/>
          </a:p>
        </p:txBody>
      </p:sp>
      <p:sp>
        <p:nvSpPr>
          <p:cNvPr id="594" name="Google Shape;594;p79"/>
          <p:cNvSpPr txBox="1">
            <a:spLocks noGrp="1"/>
          </p:cNvSpPr>
          <p:nvPr>
            <p:ph type="body" idx="1"/>
          </p:nvPr>
        </p:nvSpPr>
        <p:spPr>
          <a:xfrm>
            <a:off x="104120" y="1487606"/>
            <a:ext cx="8818654" cy="45323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000"/>
              <a:buNone/>
            </a:pPr>
            <a:r>
              <a:rPr lang="en-US" sz="2000" b="1">
                <a:solidFill>
                  <a:srgbClr val="323F4F"/>
                </a:solidFill>
                <a:latin typeface="Arial"/>
                <a:ea typeface="Arial"/>
                <a:cs typeface="Arial"/>
                <a:sym typeface="Arial"/>
              </a:rPr>
              <a:t>General Description</a:t>
            </a:r>
            <a:endParaRPr sz="20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2000"/>
              <a:buFont typeface="Arial"/>
              <a:buChar char="•"/>
            </a:pPr>
            <a:r>
              <a:rPr lang="en-US" sz="2000">
                <a:solidFill>
                  <a:srgbClr val="323F4F"/>
                </a:solidFill>
                <a:latin typeface="Arial"/>
                <a:ea typeface="Arial"/>
                <a:cs typeface="Arial"/>
                <a:sym typeface="Arial"/>
              </a:rPr>
              <a:t>An ESL/content-based program model is an English acquisition program that serves students identified as English learners through English instruction </a:t>
            </a:r>
            <a:endParaRPr/>
          </a:p>
          <a:p>
            <a:pPr marL="0" lvl="0" indent="0" algn="l" rtl="0">
              <a:lnSpc>
                <a:spcPct val="90000"/>
              </a:lnSpc>
              <a:spcBef>
                <a:spcPts val="600"/>
              </a:spcBef>
              <a:spcAft>
                <a:spcPts val="0"/>
              </a:spcAft>
              <a:buClr>
                <a:srgbClr val="FF8134"/>
              </a:buClr>
              <a:buSzPts val="2000"/>
              <a:buNone/>
            </a:pPr>
            <a:r>
              <a:rPr lang="en-US" sz="2000" b="1">
                <a:solidFill>
                  <a:srgbClr val="323F4F"/>
                </a:solidFill>
                <a:latin typeface="Arial"/>
                <a:ea typeface="Arial"/>
                <a:cs typeface="Arial"/>
                <a:sym typeface="Arial"/>
              </a:rPr>
              <a:t>Certifications</a:t>
            </a:r>
            <a:endParaRPr sz="20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2000"/>
              <a:buFont typeface="Arial"/>
              <a:buChar char="•"/>
            </a:pPr>
            <a:r>
              <a:rPr lang="en-US" sz="2000">
                <a:solidFill>
                  <a:srgbClr val="323F4F"/>
                </a:solidFill>
                <a:latin typeface="Arial"/>
                <a:ea typeface="Arial"/>
                <a:cs typeface="Arial"/>
                <a:sym typeface="Arial"/>
              </a:rPr>
              <a:t>by a teacher appropriately certified in ESL under TEC, §29.061(c) through English language arts and reading, mathematics, science, and social studies. </a:t>
            </a:r>
            <a:endParaRPr/>
          </a:p>
          <a:p>
            <a:pPr marL="0" lvl="0" indent="0" algn="l" rtl="0">
              <a:lnSpc>
                <a:spcPct val="90000"/>
              </a:lnSpc>
              <a:spcBef>
                <a:spcPts val="600"/>
              </a:spcBef>
              <a:spcAft>
                <a:spcPts val="0"/>
              </a:spcAft>
              <a:buClr>
                <a:srgbClr val="FF8134"/>
              </a:buClr>
              <a:buSzPts val="2000"/>
              <a:buNone/>
            </a:pPr>
            <a:r>
              <a:rPr lang="en-US" sz="2000" b="1">
                <a:solidFill>
                  <a:srgbClr val="323F4F"/>
                </a:solidFill>
                <a:latin typeface="Arial"/>
                <a:ea typeface="Arial"/>
                <a:cs typeface="Arial"/>
                <a:sym typeface="Arial"/>
              </a:rPr>
              <a:t>Goal</a:t>
            </a:r>
            <a:endParaRPr sz="20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2000"/>
              <a:buFont typeface="Arial"/>
              <a:buChar char="•"/>
            </a:pPr>
            <a:r>
              <a:rPr lang="en-US" sz="2000">
                <a:solidFill>
                  <a:srgbClr val="323F4F"/>
                </a:solidFill>
                <a:latin typeface="Arial"/>
                <a:ea typeface="Arial"/>
                <a:cs typeface="Arial"/>
                <a:sym typeface="Arial"/>
              </a:rPr>
              <a:t>The goal of content-based ESL is for English learners to attain full proficiency in English in order to participate equitably in school. </a:t>
            </a:r>
            <a:endParaRPr/>
          </a:p>
          <a:p>
            <a:pPr marL="0" lvl="0" indent="0" algn="l" rtl="0">
              <a:lnSpc>
                <a:spcPct val="90000"/>
              </a:lnSpc>
              <a:spcBef>
                <a:spcPts val="600"/>
              </a:spcBef>
              <a:spcAft>
                <a:spcPts val="0"/>
              </a:spcAft>
              <a:buClr>
                <a:srgbClr val="FF8134"/>
              </a:buClr>
              <a:buSzPts val="2000"/>
              <a:buNone/>
            </a:pPr>
            <a:r>
              <a:rPr lang="en-US" sz="2000" b="1">
                <a:solidFill>
                  <a:srgbClr val="323F4F"/>
                </a:solidFill>
                <a:latin typeface="Arial"/>
                <a:ea typeface="Arial"/>
                <a:cs typeface="Arial"/>
                <a:sym typeface="Arial"/>
              </a:rPr>
              <a:t>Instructional Approach</a:t>
            </a:r>
            <a:endParaRPr sz="20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2000"/>
              <a:buFont typeface="Arial"/>
              <a:buChar char="•"/>
            </a:pPr>
            <a:r>
              <a:rPr lang="en-US" sz="2000">
                <a:solidFill>
                  <a:srgbClr val="323F4F"/>
                </a:solidFill>
                <a:latin typeface="Arial"/>
                <a:ea typeface="Arial"/>
                <a:cs typeface="Arial"/>
                <a:sym typeface="Arial"/>
              </a:rPr>
              <a:t>This model targets English language development through academic content instruction that is linguistically and culturally responsive in English language arts and reading, mathematics, science, and social studies. </a:t>
            </a:r>
            <a:endParaRPr/>
          </a:p>
        </p:txBody>
      </p:sp>
      <p:sp>
        <p:nvSpPr>
          <p:cNvPr id="595" name="Google Shape;595;p7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17</a:t>
            </a:fld>
            <a:endParaRPr>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80"/>
          <p:cNvSpPr txBox="1">
            <a:spLocks noGrp="1"/>
          </p:cNvSpPr>
          <p:nvPr>
            <p:ph type="title"/>
          </p:nvPr>
        </p:nvSpPr>
        <p:spPr>
          <a:xfrm>
            <a:off x="178992" y="437974"/>
            <a:ext cx="7895306"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a:solidFill>
                  <a:schemeClr val="lt1"/>
                </a:solidFill>
                <a:latin typeface="Arial"/>
                <a:ea typeface="Arial"/>
                <a:cs typeface="Arial"/>
                <a:sym typeface="Arial"/>
              </a:rPr>
              <a:t>ESL/Pull-Out</a:t>
            </a:r>
            <a:endParaRPr/>
          </a:p>
        </p:txBody>
      </p:sp>
      <p:sp>
        <p:nvSpPr>
          <p:cNvPr id="603" name="Google Shape;603;p80"/>
          <p:cNvSpPr txBox="1">
            <a:spLocks noGrp="1"/>
          </p:cNvSpPr>
          <p:nvPr>
            <p:ph type="body" idx="1"/>
          </p:nvPr>
        </p:nvSpPr>
        <p:spPr>
          <a:xfrm>
            <a:off x="354842" y="1487606"/>
            <a:ext cx="8331958" cy="449076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1800"/>
              <a:buNone/>
            </a:pPr>
            <a:r>
              <a:rPr lang="en-US" sz="1800" b="1">
                <a:solidFill>
                  <a:srgbClr val="323F4F"/>
                </a:solidFill>
                <a:latin typeface="Arial"/>
                <a:ea typeface="Arial"/>
                <a:cs typeface="Arial"/>
                <a:sym typeface="Arial"/>
              </a:rPr>
              <a:t>General Description</a:t>
            </a:r>
            <a:endParaRPr sz="18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800"/>
              <a:buFont typeface="Arial"/>
              <a:buChar char="•"/>
            </a:pPr>
            <a:r>
              <a:rPr lang="en-US" sz="1800">
                <a:solidFill>
                  <a:srgbClr val="323F4F"/>
                </a:solidFill>
                <a:latin typeface="Arial"/>
                <a:ea typeface="Arial"/>
                <a:cs typeface="Arial"/>
                <a:sym typeface="Arial"/>
              </a:rPr>
              <a:t>An ESL/pull-out program model is an English acquisition program that serves students identified as English learners through English instruction </a:t>
            </a:r>
            <a:endParaRPr/>
          </a:p>
          <a:p>
            <a:pPr marL="0" lvl="0" indent="0" algn="l" rtl="0">
              <a:lnSpc>
                <a:spcPct val="90000"/>
              </a:lnSpc>
              <a:spcBef>
                <a:spcPts val="600"/>
              </a:spcBef>
              <a:spcAft>
                <a:spcPts val="0"/>
              </a:spcAft>
              <a:buClr>
                <a:srgbClr val="FF8134"/>
              </a:buClr>
              <a:buSzPts val="1800"/>
              <a:buNone/>
            </a:pPr>
            <a:r>
              <a:rPr lang="en-US" sz="1800" b="1">
                <a:solidFill>
                  <a:srgbClr val="323F4F"/>
                </a:solidFill>
                <a:latin typeface="Arial"/>
                <a:ea typeface="Arial"/>
                <a:cs typeface="Arial"/>
                <a:sym typeface="Arial"/>
              </a:rPr>
              <a:t>Certifications</a:t>
            </a:r>
            <a:endParaRPr sz="18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800"/>
              <a:buFont typeface="Arial"/>
              <a:buChar char="•"/>
            </a:pPr>
            <a:r>
              <a:rPr lang="en-US" sz="1800">
                <a:solidFill>
                  <a:srgbClr val="323F4F"/>
                </a:solidFill>
                <a:latin typeface="Arial"/>
                <a:ea typeface="Arial"/>
                <a:cs typeface="Arial"/>
                <a:sym typeface="Arial"/>
              </a:rPr>
              <a:t>provided by an appropriately certified ESL teacher under the TEC, §29.061(c) through English language arts and reading. </a:t>
            </a:r>
            <a:endParaRPr/>
          </a:p>
          <a:p>
            <a:pPr marL="0" lvl="0" indent="0" algn="l" rtl="0">
              <a:lnSpc>
                <a:spcPct val="90000"/>
              </a:lnSpc>
              <a:spcBef>
                <a:spcPts val="600"/>
              </a:spcBef>
              <a:spcAft>
                <a:spcPts val="0"/>
              </a:spcAft>
              <a:buClr>
                <a:srgbClr val="FF8134"/>
              </a:buClr>
              <a:buSzPts val="1800"/>
              <a:buNone/>
            </a:pPr>
            <a:r>
              <a:rPr lang="en-US" sz="1800" b="1">
                <a:solidFill>
                  <a:srgbClr val="323F4F"/>
                </a:solidFill>
                <a:latin typeface="Arial"/>
                <a:ea typeface="Arial"/>
                <a:cs typeface="Arial"/>
                <a:sym typeface="Arial"/>
              </a:rPr>
              <a:t>Goal</a:t>
            </a:r>
            <a:endParaRPr sz="18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800"/>
              <a:buFont typeface="Arial"/>
              <a:buChar char="•"/>
            </a:pPr>
            <a:r>
              <a:rPr lang="en-US" sz="1800">
                <a:solidFill>
                  <a:srgbClr val="323F4F"/>
                </a:solidFill>
                <a:latin typeface="Arial"/>
                <a:ea typeface="Arial"/>
                <a:cs typeface="Arial"/>
                <a:sym typeface="Arial"/>
              </a:rPr>
              <a:t>The goal of ESL pull-out is for English learners to attain full proficiency in English in order to participate equitably in school. </a:t>
            </a:r>
            <a:endParaRPr/>
          </a:p>
          <a:p>
            <a:pPr marL="0" lvl="0" indent="0" algn="l" rtl="0">
              <a:lnSpc>
                <a:spcPct val="90000"/>
              </a:lnSpc>
              <a:spcBef>
                <a:spcPts val="600"/>
              </a:spcBef>
              <a:spcAft>
                <a:spcPts val="0"/>
              </a:spcAft>
              <a:buClr>
                <a:srgbClr val="FF8134"/>
              </a:buClr>
              <a:buSzPts val="1800"/>
              <a:buNone/>
            </a:pPr>
            <a:r>
              <a:rPr lang="en-US" sz="1800" b="1">
                <a:solidFill>
                  <a:srgbClr val="323F4F"/>
                </a:solidFill>
                <a:latin typeface="Arial"/>
                <a:ea typeface="Arial"/>
                <a:cs typeface="Arial"/>
                <a:sym typeface="Arial"/>
              </a:rPr>
              <a:t>Instructional Approach</a:t>
            </a:r>
            <a:endParaRPr sz="1800">
              <a:solidFill>
                <a:srgbClr val="323F4F"/>
              </a:solidFill>
              <a:latin typeface="Arial"/>
              <a:ea typeface="Arial"/>
              <a:cs typeface="Arial"/>
              <a:sym typeface="Arial"/>
            </a:endParaRPr>
          </a:p>
          <a:p>
            <a:pPr marL="228600" lvl="0" indent="-228600" algn="l" rtl="0">
              <a:lnSpc>
                <a:spcPct val="90000"/>
              </a:lnSpc>
              <a:spcBef>
                <a:spcPts val="600"/>
              </a:spcBef>
              <a:spcAft>
                <a:spcPts val="0"/>
              </a:spcAft>
              <a:buClr>
                <a:srgbClr val="323F4F"/>
              </a:buClr>
              <a:buSzPts val="1800"/>
              <a:buFont typeface="Arial"/>
              <a:buChar char="•"/>
            </a:pPr>
            <a:r>
              <a:rPr lang="en-US" sz="1800">
                <a:solidFill>
                  <a:srgbClr val="323F4F"/>
                </a:solidFill>
                <a:latin typeface="Arial"/>
                <a:ea typeface="Arial"/>
                <a:cs typeface="Arial"/>
                <a:sym typeface="Arial"/>
              </a:rPr>
              <a:t>This model targets English language development through academic content instruction that is linguistically and culturally responsive in English language arts and reading. Instruction shall be provided by the ESL teacher in a pull-out or inclusionary delivery model.</a:t>
            </a:r>
            <a:endParaRPr/>
          </a:p>
          <a:p>
            <a:pPr marL="0" lvl="0" indent="0" algn="l" rtl="0">
              <a:lnSpc>
                <a:spcPct val="90000"/>
              </a:lnSpc>
              <a:spcBef>
                <a:spcPts val="600"/>
              </a:spcBef>
              <a:spcAft>
                <a:spcPts val="0"/>
              </a:spcAft>
              <a:buClr>
                <a:schemeClr val="dk1"/>
              </a:buClr>
              <a:buSzPts val="2000"/>
              <a:buNone/>
            </a:pPr>
            <a:endParaRPr sz="2000">
              <a:solidFill>
                <a:srgbClr val="323F4F"/>
              </a:solidFill>
              <a:latin typeface="Arial"/>
              <a:ea typeface="Arial"/>
              <a:cs typeface="Arial"/>
              <a:sym typeface="Arial"/>
            </a:endParaRPr>
          </a:p>
        </p:txBody>
      </p:sp>
      <p:sp>
        <p:nvSpPr>
          <p:cNvPr id="604" name="Google Shape;604;p8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18</a:t>
            </a:fld>
            <a:endParaRPr>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81"/>
          <p:cNvSpPr txBox="1">
            <a:spLocks noGrp="1"/>
          </p:cNvSpPr>
          <p:nvPr>
            <p:ph type="title"/>
          </p:nvPr>
        </p:nvSpPr>
        <p:spPr>
          <a:xfrm>
            <a:off x="87926" y="394804"/>
            <a:ext cx="8539316" cy="89295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Summary: State-approved ESL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Program Models</a:t>
            </a:r>
            <a:endParaRPr dirty="0"/>
          </a:p>
        </p:txBody>
      </p:sp>
      <p:graphicFrame>
        <p:nvGraphicFramePr>
          <p:cNvPr id="612" name="Google Shape;612;p81"/>
          <p:cNvGraphicFramePr/>
          <p:nvPr/>
        </p:nvGraphicFramePr>
        <p:xfrm>
          <a:off x="353962" y="1622323"/>
          <a:ext cx="8665175" cy="4671600"/>
        </p:xfrm>
        <a:graphic>
          <a:graphicData uri="http://schemas.openxmlformats.org/drawingml/2006/table">
            <a:tbl>
              <a:tblPr firstRow="1" bandRow="1">
                <a:noFill/>
                <a:tableStyleId>{5BBAE0E3-008A-4F04-AFEF-2BD3A0350FAB}</a:tableStyleId>
              </a:tblPr>
              <a:tblGrid>
                <a:gridCol w="1773900">
                  <a:extLst>
                    <a:ext uri="{9D8B030D-6E8A-4147-A177-3AD203B41FA5}">
                      <a16:colId xmlns:a16="http://schemas.microsoft.com/office/drawing/2014/main" val="20000"/>
                    </a:ext>
                  </a:extLst>
                </a:gridCol>
                <a:gridCol w="2388400">
                  <a:extLst>
                    <a:ext uri="{9D8B030D-6E8A-4147-A177-3AD203B41FA5}">
                      <a16:colId xmlns:a16="http://schemas.microsoft.com/office/drawing/2014/main" val="20001"/>
                    </a:ext>
                  </a:extLst>
                </a:gridCol>
                <a:gridCol w="4502875">
                  <a:extLst>
                    <a:ext uri="{9D8B030D-6E8A-4147-A177-3AD203B41FA5}">
                      <a16:colId xmlns:a16="http://schemas.microsoft.com/office/drawing/2014/main" val="20002"/>
                    </a:ext>
                  </a:extLst>
                </a:gridCol>
              </a:tblGrid>
              <a:tr h="433075">
                <a:tc>
                  <a:txBody>
                    <a:bodyPr/>
                    <a:lstStyle/>
                    <a:p>
                      <a:pPr marL="0" marR="0" lvl="0" indent="0" algn="ctr" rtl="0">
                        <a:spcBef>
                          <a:spcPts val="0"/>
                        </a:spcBef>
                        <a:spcAft>
                          <a:spcPts val="0"/>
                        </a:spcAft>
                        <a:buNone/>
                      </a:pPr>
                      <a:r>
                        <a:rPr lang="en-US" sz="1600">
                          <a:latin typeface="Arial"/>
                          <a:ea typeface="Arial"/>
                          <a:cs typeface="Arial"/>
                          <a:sym typeface="Arial"/>
                        </a:rPr>
                        <a:t>Program Model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23F4F"/>
                    </a:solidFill>
                  </a:tcPr>
                </a:tc>
                <a:tc>
                  <a:txBody>
                    <a:bodyPr/>
                    <a:lstStyle/>
                    <a:p>
                      <a:pPr marL="0" marR="0" lvl="0" indent="0" algn="ctr" rtl="0">
                        <a:spcBef>
                          <a:spcPts val="0"/>
                        </a:spcBef>
                        <a:spcAft>
                          <a:spcPts val="0"/>
                        </a:spcAft>
                        <a:buNone/>
                      </a:pPr>
                      <a:r>
                        <a:rPr lang="en-US" sz="1600">
                          <a:latin typeface="Arial"/>
                          <a:ea typeface="Arial"/>
                          <a:cs typeface="Arial"/>
                          <a:sym typeface="Arial"/>
                        </a:rPr>
                        <a:t>Goal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23F4F"/>
                    </a:solidFill>
                  </a:tcPr>
                </a:tc>
                <a:tc>
                  <a:txBody>
                    <a:bodyPr/>
                    <a:lstStyle/>
                    <a:p>
                      <a:pPr marL="0" marR="0" lvl="0" indent="0" algn="ctr" rtl="0">
                        <a:spcBef>
                          <a:spcPts val="0"/>
                        </a:spcBef>
                        <a:spcAft>
                          <a:spcPts val="0"/>
                        </a:spcAft>
                        <a:buNone/>
                      </a:pPr>
                      <a:r>
                        <a:rPr lang="en-US" sz="1600">
                          <a:latin typeface="Arial"/>
                          <a:ea typeface="Arial"/>
                          <a:cs typeface="Arial"/>
                          <a:sym typeface="Arial"/>
                        </a:rPr>
                        <a:t>Instructional Approach</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23F4F"/>
                    </a:solidFill>
                  </a:tcPr>
                </a:tc>
                <a:extLst>
                  <a:ext uri="{0D108BD9-81ED-4DB2-BD59-A6C34878D82A}">
                    <a16:rowId xmlns:a16="http://schemas.microsoft.com/office/drawing/2014/main" val="10000"/>
                  </a:ext>
                </a:extLst>
              </a:tr>
              <a:tr h="1391600">
                <a:tc>
                  <a:txBody>
                    <a:bodyPr/>
                    <a:lstStyle/>
                    <a:p>
                      <a:pPr marL="0" marR="0" lvl="0" indent="0" algn="ctr" rtl="0">
                        <a:lnSpc>
                          <a:spcPct val="100000"/>
                        </a:lnSpc>
                        <a:spcBef>
                          <a:spcPts val="0"/>
                        </a:spcBef>
                        <a:spcAft>
                          <a:spcPts val="0"/>
                        </a:spcAft>
                        <a:buClr>
                          <a:schemeClr val="dk1"/>
                        </a:buClr>
                        <a:buSzPts val="1500"/>
                        <a:buFont typeface="Arial"/>
                        <a:buNone/>
                      </a:pPr>
                      <a:r>
                        <a:rPr lang="en-US" sz="1500">
                          <a:latin typeface="Arial"/>
                          <a:ea typeface="Arial"/>
                          <a:cs typeface="Arial"/>
                          <a:sym typeface="Arial"/>
                        </a:rPr>
                        <a:t>Content-Based ESL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DF8B5"/>
                    </a:solidFill>
                  </a:tcPr>
                </a:tc>
                <a:tc rowSpan="2">
                  <a:txBody>
                    <a:bodyPr/>
                    <a:lstStyle/>
                    <a:p>
                      <a:pPr marL="0" marR="0" lvl="0" indent="0" algn="l" rtl="0">
                        <a:lnSpc>
                          <a:spcPct val="100000"/>
                        </a:lnSpc>
                        <a:spcBef>
                          <a:spcPts val="0"/>
                        </a:spcBef>
                        <a:spcAft>
                          <a:spcPts val="0"/>
                        </a:spcAft>
                        <a:buClr>
                          <a:schemeClr val="dk1"/>
                        </a:buClr>
                        <a:buSzPts val="1800"/>
                        <a:buFont typeface="Calibri"/>
                        <a:buNone/>
                      </a:pPr>
                      <a:endParaRPr sz="18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DF8B5"/>
                    </a:solidFill>
                  </a:tcPr>
                </a:tc>
                <a:extLst>
                  <a:ext uri="{0D108BD9-81ED-4DB2-BD59-A6C34878D82A}">
                    <a16:rowId xmlns:a16="http://schemas.microsoft.com/office/drawing/2014/main" val="10001"/>
                  </a:ext>
                </a:extLst>
              </a:tr>
              <a:tr h="2846925">
                <a:tc>
                  <a:txBody>
                    <a:bodyPr/>
                    <a:lstStyle/>
                    <a:p>
                      <a:pPr marL="0" marR="0" lvl="0" indent="0" algn="ctr" rtl="0">
                        <a:lnSpc>
                          <a:spcPct val="100000"/>
                        </a:lnSpc>
                        <a:spcBef>
                          <a:spcPts val="0"/>
                        </a:spcBef>
                        <a:spcAft>
                          <a:spcPts val="0"/>
                        </a:spcAft>
                        <a:buClr>
                          <a:schemeClr val="dk1"/>
                        </a:buClr>
                        <a:buSzPts val="1500"/>
                        <a:buFont typeface="Arial"/>
                        <a:buNone/>
                      </a:pPr>
                      <a:r>
                        <a:rPr lang="en-US" sz="1500">
                          <a:latin typeface="Arial"/>
                          <a:ea typeface="Arial"/>
                          <a:cs typeface="Arial"/>
                          <a:sym typeface="Arial"/>
                        </a:rPr>
                        <a:t>Pull-Out   </a:t>
                      </a:r>
                      <a:endParaRPr/>
                    </a:p>
                    <a:p>
                      <a:pPr marL="0" marR="0" lvl="0" indent="0" algn="ctr" rtl="0">
                        <a:lnSpc>
                          <a:spcPct val="100000"/>
                        </a:lnSpc>
                        <a:spcBef>
                          <a:spcPts val="0"/>
                        </a:spcBef>
                        <a:spcAft>
                          <a:spcPts val="0"/>
                        </a:spcAft>
                        <a:buClr>
                          <a:schemeClr val="dk1"/>
                        </a:buClr>
                        <a:buSzPts val="1500"/>
                        <a:buFont typeface="Arial"/>
                        <a:buNone/>
                      </a:pPr>
                      <a:r>
                        <a:rPr lang="en-US" sz="1500">
                          <a:latin typeface="Arial"/>
                          <a:ea typeface="Arial"/>
                          <a:cs typeface="Arial"/>
                          <a:sym typeface="Arial"/>
                        </a:rPr>
                        <a:t>ESL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c vMerge="1">
                  <a:txBody>
                    <a:bodyPr/>
                    <a:lstStyle/>
                    <a:p>
                      <a:endParaRPr lang="en-US"/>
                    </a:p>
                  </a:txBody>
                  <a:tcPr/>
                </a:tc>
                <a:tc>
                  <a:txBody>
                    <a:bodyPr/>
                    <a:lstStyle/>
                    <a:p>
                      <a:pPr marL="0" marR="0" lvl="0" indent="0" algn="l" rtl="0">
                        <a:spcBef>
                          <a:spcPts val="0"/>
                        </a:spcBef>
                        <a:spcAft>
                          <a:spcPts val="0"/>
                        </a:spcAft>
                        <a:buNone/>
                      </a:pPr>
                      <a:endParaRPr sz="1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extLst>
                  <a:ext uri="{0D108BD9-81ED-4DB2-BD59-A6C34878D82A}">
                    <a16:rowId xmlns:a16="http://schemas.microsoft.com/office/drawing/2014/main" val="10002"/>
                  </a:ext>
                </a:extLst>
              </a:tr>
            </a:tbl>
          </a:graphicData>
        </a:graphic>
      </p:graphicFrame>
      <p:sp>
        <p:nvSpPr>
          <p:cNvPr id="613" name="Google Shape;613;p81"/>
          <p:cNvSpPr txBox="1"/>
          <p:nvPr/>
        </p:nvSpPr>
        <p:spPr>
          <a:xfrm>
            <a:off x="2128759" y="3044740"/>
            <a:ext cx="2246061" cy="12464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English learners will attain full proficiency in English in order to participate equitably in school.</a:t>
            </a:r>
            <a:endParaRPr/>
          </a:p>
        </p:txBody>
      </p:sp>
      <p:sp>
        <p:nvSpPr>
          <p:cNvPr id="614" name="Google Shape;614;p81"/>
          <p:cNvSpPr txBox="1"/>
          <p:nvPr/>
        </p:nvSpPr>
        <p:spPr>
          <a:xfrm>
            <a:off x="4569727" y="2088861"/>
            <a:ext cx="4429434" cy="12464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English learners receive all content area</a:t>
            </a:r>
            <a:r>
              <a:rPr lang="en-US" sz="1500">
                <a:solidFill>
                  <a:srgbClr val="000000"/>
                </a:solidFill>
                <a:latin typeface="Arial"/>
                <a:ea typeface="Arial"/>
                <a:cs typeface="Arial"/>
                <a:sym typeface="Arial"/>
              </a:rPr>
              <a:t> </a:t>
            </a:r>
            <a:r>
              <a:rPr lang="en-US" sz="1500" b="0" i="0" u="none" strike="noStrike" cap="none">
                <a:solidFill>
                  <a:srgbClr val="000000"/>
                </a:solidFill>
                <a:latin typeface="Arial"/>
                <a:ea typeface="Arial"/>
                <a:cs typeface="Arial"/>
                <a:sym typeface="Arial"/>
              </a:rPr>
              <a:t>instruction (English language arts and reading, mathematics, science, and social studies) by teacher(s) certified in ESL and the appropriate grade level and content area.</a:t>
            </a:r>
            <a:endParaRPr/>
          </a:p>
        </p:txBody>
      </p:sp>
      <p:sp>
        <p:nvSpPr>
          <p:cNvPr id="615" name="Google Shape;615;p81"/>
          <p:cNvSpPr txBox="1"/>
          <p:nvPr/>
        </p:nvSpPr>
        <p:spPr>
          <a:xfrm>
            <a:off x="4569727" y="3476258"/>
            <a:ext cx="4390437" cy="7848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English learners receive instruction in English language arts and reading (ELAR) by an ESL certified teacher. </a:t>
            </a:r>
            <a:endParaRPr/>
          </a:p>
        </p:txBody>
      </p:sp>
      <p:sp>
        <p:nvSpPr>
          <p:cNvPr id="616" name="Google Shape;616;p81"/>
          <p:cNvSpPr txBox="1"/>
          <p:nvPr/>
        </p:nvSpPr>
        <p:spPr>
          <a:xfrm>
            <a:off x="4569727" y="4296421"/>
            <a:ext cx="4424517" cy="19389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A pull-out model can be implemented </a:t>
            </a:r>
            <a:endParaRPr/>
          </a:p>
          <a:p>
            <a:pPr marL="285750" marR="0" lvl="0" indent="-28575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by an ELAR and ESL certified teacher within the ELAR classroom</a:t>
            </a:r>
            <a:endParaRPr/>
          </a:p>
          <a:p>
            <a:pPr marL="285750" marR="0" lvl="0" indent="-28575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through co-teaching of an ESL certified teacher and ELAR certified teacher </a:t>
            </a:r>
            <a:endParaRPr/>
          </a:p>
          <a:p>
            <a:pPr marL="285750" marR="0" lvl="0" indent="-28575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through an additional ESL/ELAR course provided by an ESL and ELAR certified teacher </a:t>
            </a:r>
            <a:endParaRPr/>
          </a:p>
        </p:txBody>
      </p:sp>
      <p:sp>
        <p:nvSpPr>
          <p:cNvPr id="617" name="Google Shape;617;p8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20</a:t>
            </a:r>
            <a:endParaRPr>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4"/>
          <p:cNvSpPr txBox="1">
            <a:spLocks noGrp="1"/>
          </p:cNvSpPr>
          <p:nvPr>
            <p:ph type="title"/>
          </p:nvPr>
        </p:nvSpPr>
        <p:spPr>
          <a:xfrm>
            <a:off x="115696" y="365126"/>
            <a:ext cx="7886700" cy="101762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Copyright © Notice</a:t>
            </a:r>
            <a:endParaRPr dirty="0"/>
          </a:p>
        </p:txBody>
      </p:sp>
      <p:sp>
        <p:nvSpPr>
          <p:cNvPr id="426" name="Google Shape;426;p64"/>
          <p:cNvSpPr txBox="1">
            <a:spLocks noGrp="1"/>
          </p:cNvSpPr>
          <p:nvPr>
            <p:ph type="body" idx="1"/>
          </p:nvPr>
        </p:nvSpPr>
        <p:spPr>
          <a:xfrm>
            <a:off x="182602" y="1825625"/>
            <a:ext cx="880528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23F4F"/>
              </a:buClr>
              <a:buSzPts val="2200"/>
              <a:buNone/>
            </a:pPr>
            <a:r>
              <a:rPr lang="en-US" sz="2200" dirty="0">
                <a:solidFill>
                  <a:srgbClr val="323F4F"/>
                </a:solidFill>
                <a:latin typeface="Arial"/>
                <a:ea typeface="Arial"/>
                <a:cs typeface="Arial"/>
                <a:sym typeface="Arial"/>
              </a:rPr>
              <a:t>Copyright © 2020. Texas Education Agency.</a:t>
            </a:r>
            <a:endParaRPr dirty="0"/>
          </a:p>
          <a:p>
            <a:pPr marL="0" lvl="0" indent="0" algn="l" rtl="0">
              <a:lnSpc>
                <a:spcPct val="100000"/>
              </a:lnSpc>
              <a:spcBef>
                <a:spcPts val="600"/>
              </a:spcBef>
              <a:spcAft>
                <a:spcPts val="0"/>
              </a:spcAft>
              <a:buClr>
                <a:srgbClr val="323F4F"/>
              </a:buClr>
              <a:buSzPts val="2200"/>
              <a:buNone/>
            </a:pPr>
            <a:r>
              <a:rPr lang="en-US" sz="2200" dirty="0">
                <a:solidFill>
                  <a:srgbClr val="323F4F"/>
                </a:solidFill>
                <a:latin typeface="Arial"/>
                <a:ea typeface="Arial"/>
                <a:cs typeface="Arial"/>
                <a:sym typeface="Arial"/>
              </a:rPr>
              <a:t>All Rights Reserved.</a:t>
            </a:r>
            <a:endParaRPr dirty="0"/>
          </a:p>
          <a:p>
            <a:pPr marL="0" lvl="0" indent="0" algn="l" rtl="0">
              <a:lnSpc>
                <a:spcPct val="100000"/>
              </a:lnSpc>
              <a:spcBef>
                <a:spcPts val="600"/>
              </a:spcBef>
              <a:spcAft>
                <a:spcPts val="0"/>
              </a:spcAft>
              <a:buClr>
                <a:srgbClr val="323F4F"/>
              </a:buClr>
              <a:buSzPts val="2200"/>
              <a:buNone/>
            </a:pPr>
            <a:r>
              <a:rPr lang="en-US" sz="2200" dirty="0">
                <a:solidFill>
                  <a:srgbClr val="323F4F"/>
                </a:solidFill>
                <a:latin typeface="Arial"/>
                <a:ea typeface="Arial"/>
                <a:cs typeface="Arial"/>
                <a:sym typeface="Arial"/>
              </a:rPr>
              <a:t>Notwithstanding the foregoing, the right to reproduce the copyrighted work is granted to Texas public school districts, Texas charter schools, and Texas education service centers for non-profit educational use within the state of Texas, and to residents of the state of Texas for their own personal, non-profit educational use, and provided further that no charge is made for such reproduced materials other than to cover the out-of-pocket cost of reproduction and distribution. No other rights, express or implied, are granted hereby.</a:t>
            </a:r>
            <a:endParaRPr dirty="0"/>
          </a:p>
          <a:p>
            <a:pPr marL="0" lvl="0" indent="0" algn="l" rtl="0">
              <a:lnSpc>
                <a:spcPct val="100000"/>
              </a:lnSpc>
              <a:spcBef>
                <a:spcPts val="600"/>
              </a:spcBef>
              <a:spcAft>
                <a:spcPts val="0"/>
              </a:spcAft>
              <a:buClr>
                <a:srgbClr val="323F4F"/>
              </a:buClr>
              <a:buSzPts val="2200"/>
              <a:buNone/>
            </a:pPr>
            <a:r>
              <a:rPr lang="en-US" sz="2200" dirty="0">
                <a:solidFill>
                  <a:srgbClr val="323F4F"/>
                </a:solidFill>
                <a:latin typeface="Arial"/>
                <a:ea typeface="Arial"/>
                <a:cs typeface="Arial"/>
                <a:sym typeface="Arial"/>
              </a:rPr>
              <a:t>For more information, please contact: copyrights@tea.texas.gov</a:t>
            </a:r>
            <a:endParaRPr dirty="0"/>
          </a:p>
          <a:p>
            <a:pPr marL="0" lvl="0" indent="0" algn="l" rtl="0">
              <a:lnSpc>
                <a:spcPct val="90000"/>
              </a:lnSpc>
              <a:spcBef>
                <a:spcPts val="1000"/>
              </a:spcBef>
              <a:spcAft>
                <a:spcPts val="0"/>
              </a:spcAft>
              <a:buClr>
                <a:schemeClr val="dk1"/>
              </a:buClr>
              <a:buSzPts val="2200"/>
              <a:buNone/>
            </a:pPr>
            <a:endParaRPr sz="2200" dirty="0">
              <a:solidFill>
                <a:srgbClr val="323F4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2"/>
          <p:cNvSpPr txBox="1">
            <a:spLocks noGrp="1"/>
          </p:cNvSpPr>
          <p:nvPr>
            <p:ph type="title"/>
          </p:nvPr>
        </p:nvSpPr>
        <p:spPr>
          <a:xfrm>
            <a:off x="106076" y="486691"/>
            <a:ext cx="8146909" cy="10784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Additions to the Required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Bilingual or ESL Program </a:t>
            </a:r>
            <a:br>
              <a:rPr lang="en-US" sz="2880" b="1" dirty="0">
                <a:solidFill>
                  <a:srgbClr val="323F4F"/>
                </a:solidFill>
                <a:latin typeface="Arial"/>
                <a:ea typeface="Arial"/>
                <a:cs typeface="Arial"/>
                <a:sym typeface="Arial"/>
              </a:rPr>
            </a:br>
            <a:endParaRPr sz="2880" b="1" dirty="0">
              <a:solidFill>
                <a:srgbClr val="FF0000"/>
              </a:solidFill>
              <a:latin typeface="Arial"/>
              <a:ea typeface="Arial"/>
              <a:cs typeface="Arial"/>
              <a:sym typeface="Arial"/>
            </a:endParaRPr>
          </a:p>
        </p:txBody>
      </p:sp>
      <p:sp>
        <p:nvSpPr>
          <p:cNvPr id="625" name="Google Shape;625;p82"/>
          <p:cNvSpPr txBox="1">
            <a:spLocks noGrp="1"/>
          </p:cNvSpPr>
          <p:nvPr>
            <p:ph type="body" idx="1"/>
          </p:nvPr>
        </p:nvSpPr>
        <p:spPr>
          <a:xfrm>
            <a:off x="206477" y="1610608"/>
            <a:ext cx="8480323" cy="47002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In addition to the required bilingual and/or ESL programs, school districts are authorized to establish a bilingual education program </a:t>
            </a:r>
            <a:endParaRPr/>
          </a:p>
          <a:p>
            <a:pPr marL="685800" lvl="1" indent="-228600" algn="l" rtl="0">
              <a:lnSpc>
                <a:spcPct val="90000"/>
              </a:lnSpc>
              <a:spcBef>
                <a:spcPts val="1200"/>
              </a:spcBef>
              <a:spcAft>
                <a:spcPts val="0"/>
              </a:spcAft>
              <a:buClr>
                <a:srgbClr val="323F4F"/>
              </a:buClr>
              <a:buSzPts val="2000"/>
              <a:buFont typeface="Courier New"/>
              <a:buChar char="o"/>
            </a:pPr>
            <a:r>
              <a:rPr lang="en-US" sz="2000">
                <a:solidFill>
                  <a:srgbClr val="323F4F"/>
                </a:solidFill>
                <a:latin typeface="Arial"/>
                <a:ea typeface="Arial"/>
                <a:cs typeface="Arial"/>
                <a:sym typeface="Arial"/>
              </a:rPr>
              <a:t>even if they have an </a:t>
            </a:r>
            <a:r>
              <a:rPr lang="en-US" sz="2000" b="1">
                <a:solidFill>
                  <a:srgbClr val="323F4F"/>
                </a:solidFill>
                <a:latin typeface="Arial"/>
                <a:ea typeface="Arial"/>
                <a:cs typeface="Arial"/>
                <a:sym typeface="Arial"/>
              </a:rPr>
              <a:t>enrollment of fewer than 20 English learners in any language classification in the same grade level district-wide</a:t>
            </a:r>
            <a:r>
              <a:rPr lang="en-US" sz="2000">
                <a:solidFill>
                  <a:srgbClr val="323F4F"/>
                </a:solidFill>
                <a:latin typeface="Arial"/>
                <a:ea typeface="Arial"/>
                <a:cs typeface="Arial"/>
                <a:sym typeface="Arial"/>
              </a:rPr>
              <a:t> and are not required to do so under subsection (a) of this section. Under this authorization, school districts shall adhere to all program requirements as described in §§89.1210, 89.1227, 89.1228, and 89.1229 of this title.</a:t>
            </a:r>
            <a:endParaRPr/>
          </a:p>
          <a:p>
            <a:pPr marL="685800" lvl="1" indent="-228600" algn="l" rtl="0">
              <a:lnSpc>
                <a:spcPct val="90000"/>
              </a:lnSpc>
              <a:spcBef>
                <a:spcPts val="1200"/>
              </a:spcBef>
              <a:spcAft>
                <a:spcPts val="0"/>
              </a:spcAft>
              <a:buClr>
                <a:srgbClr val="323F4F"/>
              </a:buClr>
              <a:buSzPts val="2000"/>
              <a:buFont typeface="Courier New"/>
              <a:buChar char="o"/>
            </a:pPr>
            <a:r>
              <a:rPr lang="en-US" sz="2000">
                <a:solidFill>
                  <a:srgbClr val="323F4F"/>
                </a:solidFill>
                <a:latin typeface="Arial"/>
                <a:ea typeface="Arial"/>
                <a:cs typeface="Arial"/>
                <a:sym typeface="Arial"/>
              </a:rPr>
              <a:t>at </a:t>
            </a:r>
            <a:r>
              <a:rPr lang="en-US" sz="2000" b="1">
                <a:solidFill>
                  <a:srgbClr val="323F4F"/>
                </a:solidFill>
                <a:latin typeface="Arial"/>
                <a:ea typeface="Arial"/>
                <a:cs typeface="Arial"/>
                <a:sym typeface="Arial"/>
              </a:rPr>
              <a:t>grade levels in which the bilingual education program is not required </a:t>
            </a:r>
            <a:r>
              <a:rPr lang="en-US" sz="2000">
                <a:solidFill>
                  <a:srgbClr val="323F4F"/>
                </a:solidFill>
                <a:latin typeface="Arial"/>
                <a:ea typeface="Arial"/>
                <a:cs typeface="Arial"/>
                <a:sym typeface="Arial"/>
              </a:rPr>
              <a:t>under subsection (a) of this section. Under this authorization, school districts shall adhere to all program requirements as described in §§89.1210, 89.1227, 89.1228, and 89.1229 of this title.</a:t>
            </a:r>
            <a:endParaRPr>
              <a:solidFill>
                <a:srgbClr val="323F4F"/>
              </a:solidFill>
              <a:latin typeface="Arial"/>
              <a:ea typeface="Arial"/>
              <a:cs typeface="Arial"/>
              <a:sym typeface="Arial"/>
            </a:endParaRPr>
          </a:p>
          <a:p>
            <a:pPr marL="685800" lvl="1" indent="-101600" algn="l" rtl="0">
              <a:lnSpc>
                <a:spcPct val="90000"/>
              </a:lnSpc>
              <a:spcBef>
                <a:spcPts val="1200"/>
              </a:spcBef>
              <a:spcAft>
                <a:spcPts val="0"/>
              </a:spcAft>
              <a:buClr>
                <a:schemeClr val="dk1"/>
              </a:buClr>
              <a:buSzPts val="2000"/>
              <a:buFont typeface="Courier New"/>
              <a:buNone/>
            </a:pPr>
            <a:endParaRPr sz="2000">
              <a:solidFill>
                <a:srgbClr val="323F4F"/>
              </a:solidFill>
              <a:latin typeface="Arial"/>
              <a:ea typeface="Arial"/>
              <a:cs typeface="Arial"/>
              <a:sym typeface="Arial"/>
            </a:endParaRPr>
          </a:p>
          <a:p>
            <a:pPr marL="457200" lvl="1" indent="0" algn="l" rtl="0">
              <a:lnSpc>
                <a:spcPct val="90000"/>
              </a:lnSpc>
              <a:spcBef>
                <a:spcPts val="1200"/>
              </a:spcBef>
              <a:spcAft>
                <a:spcPts val="0"/>
              </a:spcAft>
              <a:buClr>
                <a:schemeClr val="dk1"/>
              </a:buClr>
              <a:buSzPts val="1800"/>
              <a:buNone/>
            </a:pPr>
            <a:endParaRPr sz="1800">
              <a:solidFill>
                <a:srgbClr val="323F4F"/>
              </a:solidFill>
              <a:latin typeface="Arial"/>
              <a:ea typeface="Arial"/>
              <a:cs typeface="Arial"/>
              <a:sym typeface="Arial"/>
            </a:endParaRPr>
          </a:p>
        </p:txBody>
      </p:sp>
      <p:sp>
        <p:nvSpPr>
          <p:cNvPr id="626" name="Google Shape;626;p8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20</a:t>
            </a:fld>
            <a:endParaRPr>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83"/>
          <p:cNvSpPr txBox="1">
            <a:spLocks noGrp="1"/>
          </p:cNvSpPr>
          <p:nvPr>
            <p:ph type="title"/>
          </p:nvPr>
        </p:nvSpPr>
        <p:spPr>
          <a:xfrm>
            <a:off x="52755" y="571022"/>
            <a:ext cx="7887077" cy="103958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English Proficient Student Participation</a:t>
            </a:r>
            <a:br>
              <a:rPr lang="en-US" sz="3600" b="1" dirty="0">
                <a:solidFill>
                  <a:srgbClr val="323F4F"/>
                </a:solidFill>
                <a:latin typeface="Arial"/>
                <a:ea typeface="Arial"/>
                <a:cs typeface="Arial"/>
                <a:sym typeface="Arial"/>
              </a:rPr>
            </a:br>
            <a:endParaRPr sz="3600" b="1" dirty="0">
              <a:solidFill>
                <a:srgbClr val="FF0000"/>
              </a:solidFill>
              <a:latin typeface="Arial"/>
              <a:ea typeface="Arial"/>
              <a:cs typeface="Arial"/>
              <a:sym typeface="Arial"/>
            </a:endParaRPr>
          </a:p>
        </p:txBody>
      </p:sp>
      <p:sp>
        <p:nvSpPr>
          <p:cNvPr id="634" name="Google Shape;634;p83"/>
          <p:cNvSpPr txBox="1">
            <a:spLocks noGrp="1"/>
          </p:cNvSpPr>
          <p:nvPr>
            <p:ph type="body" idx="1"/>
          </p:nvPr>
        </p:nvSpPr>
        <p:spPr>
          <a:xfrm>
            <a:off x="363071" y="1787593"/>
            <a:ext cx="8323729" cy="39937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School districts may enroll students who are not English learners in the bilingual education program or the ESL program in accordance with TEC, §29.058.</a:t>
            </a:r>
            <a:endParaRPr/>
          </a:p>
          <a:p>
            <a:pPr marL="228600" lvl="0" indent="-228600"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Students who are not English learners (English proficient) must have parent or guardian approval to be enrolled in the bilingual education or ESL program (89.1228 (d)).</a:t>
            </a:r>
            <a:endParaRPr/>
          </a:p>
          <a:p>
            <a:pPr marL="0" lvl="0" indent="0" algn="l" rtl="0">
              <a:lnSpc>
                <a:spcPct val="90000"/>
              </a:lnSpc>
              <a:spcBef>
                <a:spcPts val="1200"/>
              </a:spcBef>
              <a:spcAft>
                <a:spcPts val="0"/>
              </a:spcAft>
              <a:buClr>
                <a:schemeClr val="dk1"/>
              </a:buClr>
              <a:buSzPts val="2400"/>
              <a:buNone/>
            </a:pPr>
            <a:endParaRPr sz="2400">
              <a:solidFill>
                <a:srgbClr val="323F4F"/>
              </a:solidFill>
              <a:latin typeface="Arial"/>
              <a:ea typeface="Arial"/>
              <a:cs typeface="Arial"/>
              <a:sym typeface="Arial"/>
            </a:endParaRPr>
          </a:p>
          <a:p>
            <a:pPr marL="685800" lvl="1" indent="-101600" algn="l" rtl="0">
              <a:lnSpc>
                <a:spcPct val="90000"/>
              </a:lnSpc>
              <a:spcBef>
                <a:spcPts val="1200"/>
              </a:spcBef>
              <a:spcAft>
                <a:spcPts val="0"/>
              </a:spcAft>
              <a:buClr>
                <a:schemeClr val="dk1"/>
              </a:buClr>
              <a:buSzPts val="2000"/>
              <a:buFont typeface="Courier New"/>
              <a:buNone/>
            </a:pPr>
            <a:endParaRPr sz="2000">
              <a:solidFill>
                <a:srgbClr val="323F4F"/>
              </a:solidFill>
              <a:latin typeface="Arial"/>
              <a:ea typeface="Arial"/>
              <a:cs typeface="Arial"/>
              <a:sym typeface="Arial"/>
            </a:endParaRPr>
          </a:p>
          <a:p>
            <a:pPr marL="457200" lvl="1" indent="0" algn="l" rtl="0">
              <a:lnSpc>
                <a:spcPct val="90000"/>
              </a:lnSpc>
              <a:spcBef>
                <a:spcPts val="1200"/>
              </a:spcBef>
              <a:spcAft>
                <a:spcPts val="0"/>
              </a:spcAft>
              <a:buClr>
                <a:schemeClr val="dk1"/>
              </a:buClr>
              <a:buSzPts val="1800"/>
              <a:buNone/>
            </a:pPr>
            <a:endParaRPr sz="1800">
              <a:solidFill>
                <a:srgbClr val="323F4F"/>
              </a:solidFill>
              <a:latin typeface="Arial"/>
              <a:ea typeface="Arial"/>
              <a:cs typeface="Arial"/>
              <a:sym typeface="Arial"/>
            </a:endParaRPr>
          </a:p>
        </p:txBody>
      </p:sp>
      <p:sp>
        <p:nvSpPr>
          <p:cNvPr id="635" name="Google Shape;635;p8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21</a:t>
            </a:fld>
            <a:endParaRPr>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4"/>
          <p:cNvSpPr txBox="1">
            <a:spLocks noGrp="1"/>
          </p:cNvSpPr>
          <p:nvPr>
            <p:ph type="title"/>
          </p:nvPr>
        </p:nvSpPr>
        <p:spPr>
          <a:xfrm>
            <a:off x="35170" y="434797"/>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Dual-Identified Students</a:t>
            </a:r>
            <a:endParaRPr dirty="0"/>
          </a:p>
        </p:txBody>
      </p:sp>
      <p:sp>
        <p:nvSpPr>
          <p:cNvPr id="643" name="Google Shape;643;p84"/>
          <p:cNvSpPr txBox="1">
            <a:spLocks noGrp="1"/>
          </p:cNvSpPr>
          <p:nvPr>
            <p:ph type="body" idx="1"/>
          </p:nvPr>
        </p:nvSpPr>
        <p:spPr>
          <a:xfrm>
            <a:off x="363071" y="1743340"/>
            <a:ext cx="8559703" cy="30031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As an English learner with special needs is served through both special education and language programs, the district shall:</a:t>
            </a:r>
            <a:endParaRPr/>
          </a:p>
          <a:p>
            <a:pPr marL="228600" lvl="0" indent="-228600"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Facilitate that support is provided within the language program to ensure access to the content of the student’s Individualized Education Program (IEP) goals. </a:t>
            </a:r>
            <a:endParaRPr/>
          </a:p>
          <a:p>
            <a:pPr marL="228600" lvl="0" indent="-228600"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Ensure that special educators who serve English learners in a self-contained setting are appropriately certified in bilingual education or ESL, in addition to certification in special education.</a:t>
            </a:r>
            <a:endParaRPr/>
          </a:p>
        </p:txBody>
      </p:sp>
      <p:sp>
        <p:nvSpPr>
          <p:cNvPr id="644" name="Google Shape;644;p8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22</a:t>
            </a:fld>
            <a:endParaRPr>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85"/>
          <p:cNvSpPr txBox="1">
            <a:spLocks noGrp="1"/>
          </p:cNvSpPr>
          <p:nvPr>
            <p:ph type="title"/>
          </p:nvPr>
        </p:nvSpPr>
        <p:spPr>
          <a:xfrm>
            <a:off x="104119" y="448891"/>
            <a:ext cx="7895306"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Staffing</a:t>
            </a:r>
            <a:endParaRPr dirty="0"/>
          </a:p>
        </p:txBody>
      </p:sp>
      <p:sp>
        <p:nvSpPr>
          <p:cNvPr id="652" name="Google Shape;652;p85"/>
          <p:cNvSpPr txBox="1">
            <a:spLocks noGrp="1"/>
          </p:cNvSpPr>
          <p:nvPr>
            <p:ph type="body" idx="1"/>
          </p:nvPr>
        </p:nvSpPr>
        <p:spPr>
          <a:xfrm>
            <a:off x="104119" y="1546598"/>
            <a:ext cx="8848151" cy="445599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Char char="•"/>
            </a:pPr>
            <a:r>
              <a:rPr lang="en-US">
                <a:solidFill>
                  <a:srgbClr val="323F4F"/>
                </a:solidFill>
                <a:latin typeface="Arial"/>
                <a:ea typeface="Arial"/>
                <a:cs typeface="Arial"/>
                <a:sym typeface="Arial"/>
              </a:rPr>
              <a:t>School districts that are unable to employ a sufficient number of teachers shall:</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take all reasonable affirmative steps to assign appropriately certified teachers to the required bilingual education (BE) and ESL programs.</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apply on or before November 1 for an exception to the bilingual education program or a waiver of the certification requirements in the ESL program</a:t>
            </a:r>
            <a:endParaRPr sz="2800">
              <a:solidFill>
                <a:srgbClr val="323F4F"/>
              </a:solidFill>
              <a:latin typeface="Arial"/>
              <a:ea typeface="Arial"/>
              <a:cs typeface="Arial"/>
              <a:sym typeface="Arial"/>
            </a:endParaRPr>
          </a:p>
          <a:p>
            <a:pPr marL="228600" lvl="0" indent="-228600" algn="l" rtl="0">
              <a:lnSpc>
                <a:spcPct val="90000"/>
              </a:lnSpc>
              <a:spcBef>
                <a:spcPts val="1200"/>
              </a:spcBef>
              <a:spcAft>
                <a:spcPts val="0"/>
              </a:spcAft>
              <a:buClr>
                <a:srgbClr val="323F4F"/>
              </a:buClr>
              <a:buSzPts val="2800"/>
              <a:buChar char="•"/>
            </a:pPr>
            <a:r>
              <a:rPr lang="en-US">
                <a:solidFill>
                  <a:srgbClr val="323F4F"/>
                </a:solidFill>
                <a:latin typeface="Arial"/>
                <a:ea typeface="Arial"/>
                <a:cs typeface="Arial"/>
                <a:sym typeface="Arial"/>
              </a:rPr>
              <a:t>The approval of an exception to the bilingual education program or an ESL waiver </a:t>
            </a:r>
            <a:r>
              <a:rPr lang="en-US" u="sng">
                <a:solidFill>
                  <a:srgbClr val="323F4F"/>
                </a:solidFill>
                <a:latin typeface="Arial"/>
                <a:ea typeface="Arial"/>
                <a:cs typeface="Arial"/>
                <a:sym typeface="Arial"/>
              </a:rPr>
              <a:t>shall be valid only during the school year for which it was granted</a:t>
            </a:r>
            <a:r>
              <a:rPr lang="en-US">
                <a:solidFill>
                  <a:srgbClr val="323F4F"/>
                </a:solidFill>
                <a:latin typeface="Arial"/>
                <a:ea typeface="Arial"/>
                <a:cs typeface="Arial"/>
                <a:sym typeface="Arial"/>
              </a:rPr>
              <a:t>.</a:t>
            </a:r>
            <a:endParaRPr/>
          </a:p>
        </p:txBody>
      </p:sp>
      <p:sp>
        <p:nvSpPr>
          <p:cNvPr id="653" name="Google Shape;653;p8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23</a:t>
            </a:fld>
            <a:endParaRPr>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86"/>
          <p:cNvSpPr txBox="1">
            <a:spLocks noGrp="1"/>
          </p:cNvSpPr>
          <p:nvPr>
            <p:ph type="title"/>
          </p:nvPr>
        </p:nvSpPr>
        <p:spPr>
          <a:xfrm>
            <a:off x="52755" y="427758"/>
            <a:ext cx="7895306"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Staff Development</a:t>
            </a:r>
            <a:endParaRPr dirty="0"/>
          </a:p>
        </p:txBody>
      </p:sp>
      <p:sp>
        <p:nvSpPr>
          <p:cNvPr id="661" name="Google Shape;661;p86"/>
          <p:cNvSpPr txBox="1">
            <a:spLocks noGrp="1"/>
          </p:cNvSpPr>
          <p:nvPr>
            <p:ph type="body" idx="1"/>
          </p:nvPr>
        </p:nvSpPr>
        <p:spPr>
          <a:xfrm>
            <a:off x="118874" y="1605590"/>
            <a:ext cx="8715410" cy="4790959"/>
          </a:xfrm>
          <a:prstGeom prst="rect">
            <a:avLst/>
          </a:prstGeom>
          <a:noFill/>
          <a:ln>
            <a:noFill/>
          </a:ln>
        </p:spPr>
        <p:txBody>
          <a:bodyPr spcFirstLastPara="1" wrap="square" lIns="91425" tIns="45700" rIns="91425" bIns="45700" anchor="t" anchorCtr="0">
            <a:noAutofit/>
          </a:bodyPr>
          <a:lstStyle/>
          <a:p>
            <a:pPr marL="341313" lvl="0" indent="-341313" algn="l" rtl="0">
              <a:lnSpc>
                <a:spcPct val="90000"/>
              </a:lnSpc>
              <a:spcBef>
                <a:spcPts val="0"/>
              </a:spcBef>
              <a:spcAft>
                <a:spcPts val="0"/>
              </a:spcAft>
              <a:buClr>
                <a:srgbClr val="323F4F"/>
              </a:buClr>
              <a:buSzPts val="2000"/>
              <a:buNone/>
            </a:pPr>
            <a:r>
              <a:rPr lang="en-US" sz="2000">
                <a:solidFill>
                  <a:srgbClr val="323F4F"/>
                </a:solidFill>
                <a:latin typeface="Arial"/>
                <a:ea typeface="Arial"/>
                <a:cs typeface="Arial"/>
                <a:sym typeface="Arial"/>
              </a:rPr>
              <a:t>(e) The commissioner of education shall encourage school districts to cooperate with colleges and universities to provide training for teachers assigned to the bilingual education and/or ESL programs.</a:t>
            </a:r>
            <a:endParaRPr/>
          </a:p>
          <a:p>
            <a:pPr marL="341313" lvl="0" indent="-341313" algn="l" rtl="0">
              <a:lnSpc>
                <a:spcPct val="90000"/>
              </a:lnSpc>
              <a:spcBef>
                <a:spcPts val="1200"/>
              </a:spcBef>
              <a:spcAft>
                <a:spcPts val="0"/>
              </a:spcAft>
              <a:buClr>
                <a:srgbClr val="323F4F"/>
              </a:buClr>
              <a:buSzPts val="2000"/>
              <a:buNone/>
            </a:pPr>
            <a:r>
              <a:rPr lang="en-US" sz="2000">
                <a:solidFill>
                  <a:srgbClr val="323F4F"/>
                </a:solidFill>
                <a:latin typeface="Arial"/>
                <a:ea typeface="Arial"/>
                <a:cs typeface="Arial"/>
                <a:sym typeface="Arial"/>
              </a:rPr>
              <a:t>(f) The Texas Education Agency shall develop, in collaboration with education service centers, resources for implementing bilingual education and ESL training programs. The materials shall provide a framework for:</a:t>
            </a:r>
            <a:endParaRPr/>
          </a:p>
          <a:p>
            <a:pPr marL="736600" lvl="1" indent="-336550" algn="l" rtl="0">
              <a:lnSpc>
                <a:spcPct val="90000"/>
              </a:lnSpc>
              <a:spcBef>
                <a:spcPts val="600"/>
              </a:spcBef>
              <a:spcAft>
                <a:spcPts val="0"/>
              </a:spcAft>
              <a:buClr>
                <a:srgbClr val="323F4F"/>
              </a:buClr>
              <a:buSzPts val="2000"/>
              <a:buNone/>
            </a:pPr>
            <a:r>
              <a:rPr lang="en-US" sz="2000">
                <a:solidFill>
                  <a:srgbClr val="323F4F"/>
                </a:solidFill>
                <a:latin typeface="Arial"/>
                <a:ea typeface="Arial"/>
                <a:cs typeface="Arial"/>
                <a:sym typeface="Arial"/>
              </a:rPr>
              <a:t>(1) developmentally appropriate bilingual education programs for early childhood through the elementary grades;</a:t>
            </a:r>
            <a:endParaRPr/>
          </a:p>
          <a:p>
            <a:pPr marL="736600" lvl="1" indent="-336550" algn="l" rtl="0">
              <a:lnSpc>
                <a:spcPct val="90000"/>
              </a:lnSpc>
              <a:spcBef>
                <a:spcPts val="600"/>
              </a:spcBef>
              <a:spcAft>
                <a:spcPts val="0"/>
              </a:spcAft>
              <a:buClr>
                <a:srgbClr val="323F4F"/>
              </a:buClr>
              <a:buSzPts val="2000"/>
              <a:buNone/>
            </a:pPr>
            <a:r>
              <a:rPr lang="en-US" sz="2000">
                <a:solidFill>
                  <a:srgbClr val="323F4F"/>
                </a:solidFill>
                <a:latin typeface="Arial"/>
                <a:ea typeface="Arial"/>
                <a:cs typeface="Arial"/>
                <a:sym typeface="Arial"/>
              </a:rPr>
              <a:t>(2) affectively, linguistically, and cognitively appropriate instruction in bilingual education and ESL programs in accordance with §89.1210(b)(1)-(3) of this title (relating to Program Content and Design); and</a:t>
            </a:r>
            <a:endParaRPr/>
          </a:p>
          <a:p>
            <a:pPr marL="736600" lvl="1" indent="-336550" algn="l" rtl="0">
              <a:lnSpc>
                <a:spcPct val="90000"/>
              </a:lnSpc>
              <a:spcBef>
                <a:spcPts val="600"/>
              </a:spcBef>
              <a:spcAft>
                <a:spcPts val="0"/>
              </a:spcAft>
              <a:buClr>
                <a:srgbClr val="323F4F"/>
              </a:buClr>
              <a:buSzPts val="2000"/>
              <a:buNone/>
            </a:pPr>
            <a:r>
              <a:rPr lang="en-US" sz="2000">
                <a:solidFill>
                  <a:srgbClr val="323F4F"/>
                </a:solidFill>
                <a:latin typeface="Arial"/>
                <a:ea typeface="Arial"/>
                <a:cs typeface="Arial"/>
                <a:sym typeface="Arial"/>
              </a:rPr>
              <a:t>(3) developmentally appropriate programs for English learners identified with multiple needs and/or exceptionalities.</a:t>
            </a:r>
            <a:endParaRPr/>
          </a:p>
        </p:txBody>
      </p:sp>
      <p:sp>
        <p:nvSpPr>
          <p:cNvPr id="662" name="Google Shape;662;p8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24</a:t>
            </a:fld>
            <a:endParaRPr>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71" name="Google Shape;671;p8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25</a:t>
            </a:fld>
            <a:endParaRPr>
              <a:solidFill>
                <a:srgbClr val="000000"/>
              </a:solidFill>
              <a:latin typeface="Arial"/>
              <a:ea typeface="Arial"/>
              <a:cs typeface="Arial"/>
              <a:sym typeface="Arial"/>
            </a:endParaRPr>
          </a:p>
        </p:txBody>
      </p:sp>
      <p:sp>
        <p:nvSpPr>
          <p:cNvPr id="670" name="Google Shape;670;p87"/>
          <p:cNvSpPr txBox="1">
            <a:spLocks noGrp="1"/>
          </p:cNvSpPr>
          <p:nvPr>
            <p:ph type="body" idx="1"/>
          </p:nvPr>
        </p:nvSpPr>
        <p:spPr>
          <a:xfrm>
            <a:off x="182291" y="1753079"/>
            <a:ext cx="8696237" cy="395454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Font typeface="Arial"/>
              <a:buChar char="•"/>
            </a:pPr>
            <a:r>
              <a:rPr lang="en-US">
                <a:solidFill>
                  <a:srgbClr val="323F4F"/>
                </a:solidFill>
                <a:latin typeface="Arial"/>
                <a:ea typeface="Arial"/>
                <a:cs typeface="Arial"/>
                <a:sym typeface="Arial"/>
              </a:rPr>
              <a:t>Summer school programs that are provided under the Texas Education Code (TEC), §29.060 for English learners who will be eligible for admission to kindergarten or Grade 1 at the beginning of the next school year shall be implemented in accordance with this section.</a:t>
            </a:r>
            <a:endParaRPr/>
          </a:p>
          <a:p>
            <a:pPr marL="228600" lvl="0" indent="-228600" algn="l" rtl="0">
              <a:lnSpc>
                <a:spcPct val="90000"/>
              </a:lnSpc>
              <a:spcBef>
                <a:spcPts val="1200"/>
              </a:spcBef>
              <a:spcAft>
                <a:spcPts val="0"/>
              </a:spcAft>
              <a:buClr>
                <a:srgbClr val="323F4F"/>
              </a:buClr>
              <a:buSzPts val="2800"/>
              <a:buFont typeface="Arial"/>
              <a:buChar char="•"/>
            </a:pPr>
            <a:r>
              <a:rPr lang="en-US">
                <a:solidFill>
                  <a:srgbClr val="323F4F"/>
                </a:solidFill>
                <a:latin typeface="Arial"/>
                <a:ea typeface="Arial"/>
                <a:cs typeface="Arial"/>
                <a:sym typeface="Arial"/>
              </a:rPr>
              <a:t>A parent or guardian must have approved placement of the English learner in the required bilingual or ESL program.</a:t>
            </a:r>
            <a:endParaRPr/>
          </a:p>
          <a:p>
            <a:pPr marL="228600" lvl="0" indent="-50800" algn="l" rtl="0">
              <a:lnSpc>
                <a:spcPct val="90000"/>
              </a:lnSpc>
              <a:spcBef>
                <a:spcPts val="1200"/>
              </a:spcBef>
              <a:spcAft>
                <a:spcPts val="0"/>
              </a:spcAft>
              <a:buClr>
                <a:schemeClr val="dk1"/>
              </a:buClr>
              <a:buSzPts val="2800"/>
              <a:buFont typeface="Arial"/>
              <a:buNone/>
            </a:pPr>
            <a:endParaRPr>
              <a:solidFill>
                <a:srgbClr val="323F4F"/>
              </a:solidFill>
              <a:latin typeface="Arial"/>
              <a:ea typeface="Arial"/>
              <a:cs typeface="Arial"/>
              <a:sym typeface="Arial"/>
            </a:endParaRPr>
          </a:p>
        </p:txBody>
      </p:sp>
      <p:sp>
        <p:nvSpPr>
          <p:cNvPr id="669" name="Google Shape;669;p87"/>
          <p:cNvSpPr txBox="1">
            <a:spLocks noGrp="1"/>
          </p:cNvSpPr>
          <p:nvPr>
            <p:ph type="title"/>
          </p:nvPr>
        </p:nvSpPr>
        <p:spPr>
          <a:xfrm>
            <a:off x="170523" y="460092"/>
            <a:ext cx="7881658"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Required Summer School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Programs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5"/>
          <p:cNvSpPr txBox="1">
            <a:spLocks noGrp="1"/>
          </p:cNvSpPr>
          <p:nvPr>
            <p:ph type="title"/>
          </p:nvPr>
        </p:nvSpPr>
        <p:spPr>
          <a:xfrm>
            <a:off x="118874" y="440014"/>
            <a:ext cx="7797702" cy="792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Training Agenda</a:t>
            </a:r>
            <a:endParaRPr dirty="0"/>
          </a:p>
        </p:txBody>
      </p:sp>
      <p:sp>
        <p:nvSpPr>
          <p:cNvPr id="434" name="Google Shape;434;p65"/>
          <p:cNvSpPr txBox="1">
            <a:spLocks noGrp="1"/>
          </p:cNvSpPr>
          <p:nvPr>
            <p:ph type="body" idx="1"/>
          </p:nvPr>
        </p:nvSpPr>
        <p:spPr>
          <a:xfrm>
            <a:off x="354842" y="1487606"/>
            <a:ext cx="7900158" cy="479095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7F7F7F"/>
              </a:buClr>
              <a:buSzPts val="3600"/>
              <a:buChar char="•"/>
            </a:pPr>
            <a:r>
              <a:rPr lang="en-US" sz="3600" dirty="0">
                <a:solidFill>
                  <a:srgbClr val="7F7F7F"/>
                </a:solidFill>
                <a:latin typeface="Arial"/>
                <a:ea typeface="Arial"/>
                <a:cs typeface="Arial"/>
                <a:sym typeface="Arial"/>
              </a:rPr>
              <a:t>Introduction</a:t>
            </a:r>
            <a:endParaRPr dirty="0"/>
          </a:p>
          <a:p>
            <a:pPr marL="228600" lvl="0" indent="-228600" algn="l" rtl="0">
              <a:lnSpc>
                <a:spcPct val="90000"/>
              </a:lnSpc>
              <a:spcBef>
                <a:spcPts val="600"/>
              </a:spcBef>
              <a:spcAft>
                <a:spcPts val="0"/>
              </a:spcAft>
              <a:buClr>
                <a:srgbClr val="7F7F7F"/>
              </a:buClr>
              <a:buSzPts val="3600"/>
              <a:buChar char="•"/>
            </a:pPr>
            <a:r>
              <a:rPr lang="en-US" sz="3600" dirty="0">
                <a:solidFill>
                  <a:srgbClr val="7F7F7F"/>
                </a:solidFill>
                <a:latin typeface="Arial"/>
                <a:ea typeface="Arial"/>
                <a:cs typeface="Arial"/>
                <a:sym typeface="Arial"/>
              </a:rPr>
              <a:t>Identification</a:t>
            </a:r>
            <a:endParaRPr dirty="0"/>
          </a:p>
          <a:p>
            <a:pPr marL="228600" lvl="0" indent="-228600" algn="l" rtl="0">
              <a:lnSpc>
                <a:spcPct val="90000"/>
              </a:lnSpc>
              <a:spcBef>
                <a:spcPts val="600"/>
              </a:spcBef>
              <a:spcAft>
                <a:spcPts val="0"/>
              </a:spcAft>
              <a:buClr>
                <a:srgbClr val="7F7F7F"/>
              </a:buClr>
              <a:buSzPts val="3600"/>
              <a:buChar char="•"/>
            </a:pPr>
            <a:r>
              <a:rPr lang="en-US" sz="3600" dirty="0">
                <a:solidFill>
                  <a:srgbClr val="7F7F7F"/>
                </a:solidFill>
                <a:latin typeface="Arial"/>
                <a:ea typeface="Arial"/>
                <a:cs typeface="Arial"/>
                <a:sym typeface="Arial"/>
              </a:rPr>
              <a:t>Placement</a:t>
            </a:r>
            <a:endParaRPr dirty="0"/>
          </a:p>
          <a:p>
            <a:pPr marL="228600" lvl="0" indent="-228600" algn="l" rtl="0">
              <a:lnSpc>
                <a:spcPct val="90000"/>
              </a:lnSpc>
              <a:spcBef>
                <a:spcPts val="600"/>
              </a:spcBef>
              <a:spcAft>
                <a:spcPts val="0"/>
              </a:spcAft>
              <a:buClr>
                <a:srgbClr val="323F4F"/>
              </a:buClr>
              <a:buSzPts val="3600"/>
              <a:buChar char="•"/>
            </a:pPr>
            <a:r>
              <a:rPr lang="en-US" sz="3600" b="1" dirty="0">
                <a:solidFill>
                  <a:srgbClr val="323F4F"/>
                </a:solidFill>
                <a:latin typeface="Arial"/>
                <a:ea typeface="Arial"/>
                <a:cs typeface="Arial"/>
                <a:sym typeface="Arial"/>
              </a:rPr>
              <a:t>English Learner Services</a:t>
            </a:r>
            <a:endParaRPr dirty="0"/>
          </a:p>
          <a:p>
            <a:pPr marL="228600" lvl="0" indent="-228600" algn="l" rtl="0">
              <a:lnSpc>
                <a:spcPct val="90000"/>
              </a:lnSpc>
              <a:spcBef>
                <a:spcPts val="600"/>
              </a:spcBef>
              <a:spcAft>
                <a:spcPts val="0"/>
              </a:spcAft>
              <a:buClr>
                <a:srgbClr val="7F7F7F"/>
              </a:buClr>
              <a:buSzPts val="3600"/>
              <a:buChar char="•"/>
            </a:pPr>
            <a:r>
              <a:rPr lang="en-US" sz="3600" dirty="0">
                <a:solidFill>
                  <a:srgbClr val="7F7F7F"/>
                </a:solidFill>
                <a:latin typeface="Arial"/>
                <a:ea typeface="Arial"/>
                <a:cs typeface="Arial"/>
                <a:sym typeface="Arial"/>
              </a:rPr>
              <a:t>Review and Reclassification</a:t>
            </a:r>
            <a:endParaRPr dirty="0"/>
          </a:p>
          <a:p>
            <a:pPr marL="228600" lvl="0" indent="-228600" algn="l" rtl="0">
              <a:lnSpc>
                <a:spcPct val="90000"/>
              </a:lnSpc>
              <a:spcBef>
                <a:spcPts val="600"/>
              </a:spcBef>
              <a:spcAft>
                <a:spcPts val="0"/>
              </a:spcAft>
              <a:buClr>
                <a:srgbClr val="7F7F7F"/>
              </a:buClr>
              <a:buSzPts val="3600"/>
              <a:buChar char="•"/>
            </a:pPr>
            <a:r>
              <a:rPr lang="en-US" sz="3600" dirty="0">
                <a:solidFill>
                  <a:srgbClr val="7F7F7F"/>
                </a:solidFill>
                <a:latin typeface="Arial"/>
                <a:ea typeface="Arial"/>
                <a:cs typeface="Arial"/>
                <a:sym typeface="Arial"/>
              </a:rPr>
              <a:t>Monitoring and Evaluation</a:t>
            </a:r>
            <a:endParaRPr dirty="0"/>
          </a:p>
        </p:txBody>
      </p:sp>
      <p:sp>
        <p:nvSpPr>
          <p:cNvPr id="435" name="Google Shape;435;p6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3</a:t>
            </a:fld>
            <a:endParaRPr>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6"/>
          <p:cNvSpPr txBox="1">
            <a:spLocks noGrp="1"/>
          </p:cNvSpPr>
          <p:nvPr>
            <p:ph type="title"/>
          </p:nvPr>
        </p:nvSpPr>
        <p:spPr>
          <a:xfrm>
            <a:off x="45128" y="434624"/>
            <a:ext cx="7885032" cy="792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English Learner Services</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Section Objective</a:t>
            </a:r>
            <a:endParaRPr dirty="0"/>
          </a:p>
        </p:txBody>
      </p:sp>
      <p:sp>
        <p:nvSpPr>
          <p:cNvPr id="443" name="Google Shape;443;p66"/>
          <p:cNvSpPr txBox="1">
            <a:spLocks noGrp="1"/>
          </p:cNvSpPr>
          <p:nvPr>
            <p:ph type="body" idx="1"/>
          </p:nvPr>
        </p:nvSpPr>
        <p:spPr>
          <a:xfrm>
            <a:off x="354842" y="1710812"/>
            <a:ext cx="8160508" cy="4567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800"/>
              <a:buNone/>
            </a:pPr>
            <a:r>
              <a:rPr lang="en-US" b="1" dirty="0">
                <a:solidFill>
                  <a:srgbClr val="323F4F"/>
                </a:solidFill>
                <a:latin typeface="Arial"/>
                <a:ea typeface="Arial"/>
                <a:cs typeface="Arial"/>
                <a:sym typeface="Arial"/>
              </a:rPr>
              <a:t>Content Objective</a:t>
            </a:r>
            <a:endParaRPr dirty="0"/>
          </a:p>
          <a:p>
            <a:pPr marL="0" lvl="0" indent="0" algn="l" rtl="0">
              <a:lnSpc>
                <a:spcPct val="90000"/>
              </a:lnSpc>
              <a:spcBef>
                <a:spcPts val="1200"/>
              </a:spcBef>
              <a:spcAft>
                <a:spcPts val="0"/>
              </a:spcAft>
              <a:buClr>
                <a:srgbClr val="323F4F"/>
              </a:buClr>
              <a:buSzPts val="2800"/>
              <a:buNone/>
            </a:pPr>
            <a:r>
              <a:rPr lang="en-US" dirty="0">
                <a:solidFill>
                  <a:srgbClr val="323F4F"/>
                </a:solidFill>
                <a:latin typeface="Arial"/>
                <a:ea typeface="Arial"/>
                <a:cs typeface="Arial"/>
                <a:sym typeface="Arial"/>
              </a:rPr>
              <a:t>We will be able to compare and contrast the four state-approved bilingual program models and the two state-approved ESL program models, staffing requirements, and procedures for filing a bilingual exception or an ESL waiver.</a:t>
            </a:r>
            <a:endParaRPr dirty="0"/>
          </a:p>
        </p:txBody>
      </p:sp>
      <p:sp>
        <p:nvSpPr>
          <p:cNvPr id="444" name="Google Shape;444;p6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7"/>
          <p:cNvSpPr txBox="1">
            <a:spLocks noGrp="1"/>
          </p:cNvSpPr>
          <p:nvPr>
            <p:ph type="title"/>
          </p:nvPr>
        </p:nvSpPr>
        <p:spPr>
          <a:xfrm>
            <a:off x="148365" y="418145"/>
            <a:ext cx="7885032" cy="792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English Learner Services</a:t>
            </a:r>
            <a:endParaRPr dirty="0"/>
          </a:p>
        </p:txBody>
      </p:sp>
      <p:sp>
        <p:nvSpPr>
          <p:cNvPr id="452" name="Google Shape;452;p67"/>
          <p:cNvSpPr txBox="1">
            <a:spLocks noGrp="1"/>
          </p:cNvSpPr>
          <p:nvPr>
            <p:ph type="body" idx="1"/>
          </p:nvPr>
        </p:nvSpPr>
        <p:spPr>
          <a:xfrm>
            <a:off x="148364" y="1708832"/>
            <a:ext cx="8612177" cy="438225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Char char="•"/>
            </a:pPr>
            <a:r>
              <a:rPr lang="en-US" dirty="0">
                <a:solidFill>
                  <a:srgbClr val="323F4F"/>
                </a:solidFill>
                <a:latin typeface="Arial"/>
                <a:ea typeface="Arial"/>
                <a:cs typeface="Arial"/>
                <a:sym typeface="Arial"/>
              </a:rPr>
              <a:t>Bilingual education and ESL programs shall be integral parts of the total school program. </a:t>
            </a:r>
            <a:endParaRPr dirty="0"/>
          </a:p>
          <a:p>
            <a:pPr marL="228600" lvl="0" indent="-228600" algn="l" rtl="0">
              <a:lnSpc>
                <a:spcPct val="90000"/>
              </a:lnSpc>
              <a:spcBef>
                <a:spcPts val="1200"/>
              </a:spcBef>
              <a:spcAft>
                <a:spcPts val="0"/>
              </a:spcAft>
              <a:buClr>
                <a:srgbClr val="323F4F"/>
              </a:buClr>
              <a:buSzPts val="2800"/>
              <a:buChar char="•"/>
            </a:pPr>
            <a:r>
              <a:rPr lang="en-US" dirty="0">
                <a:solidFill>
                  <a:srgbClr val="323F4F"/>
                </a:solidFill>
                <a:latin typeface="Arial"/>
                <a:ea typeface="Arial"/>
                <a:cs typeface="Arial"/>
                <a:sym typeface="Arial"/>
              </a:rPr>
              <a:t>Such programs shall use instructional approaches designed to meet the specific language needs of English learners. The basic curriculum content of the programs shall be based on the Texas Essential Knowledge and Skills (TEKS) and the English language proficiency standards (ELPS) required by the state.</a:t>
            </a:r>
            <a:endParaRPr dirty="0"/>
          </a:p>
          <a:p>
            <a:pPr marL="228600" lvl="0" indent="-25400" algn="l" rtl="0">
              <a:lnSpc>
                <a:spcPct val="90000"/>
              </a:lnSpc>
              <a:spcBef>
                <a:spcPts val="2200"/>
              </a:spcBef>
              <a:spcAft>
                <a:spcPts val="0"/>
              </a:spcAft>
              <a:buClr>
                <a:schemeClr val="dk1"/>
              </a:buClr>
              <a:buSzPts val="3200"/>
              <a:buNone/>
            </a:pPr>
            <a:endParaRPr sz="3200" dirty="0">
              <a:solidFill>
                <a:srgbClr val="323F4F"/>
              </a:solidFill>
              <a:latin typeface="Arial"/>
              <a:ea typeface="Arial"/>
              <a:cs typeface="Arial"/>
              <a:sym typeface="Arial"/>
            </a:endParaRPr>
          </a:p>
        </p:txBody>
      </p:sp>
      <p:sp>
        <p:nvSpPr>
          <p:cNvPr id="453" name="Google Shape;453;p6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5</a:t>
            </a:fld>
            <a:endParaRPr>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8"/>
          <p:cNvSpPr txBox="1">
            <a:spLocks noGrp="1"/>
          </p:cNvSpPr>
          <p:nvPr>
            <p:ph type="title"/>
          </p:nvPr>
        </p:nvSpPr>
        <p:spPr>
          <a:xfrm>
            <a:off x="125976" y="447642"/>
            <a:ext cx="7885032" cy="792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English Learner Services Cont’d</a:t>
            </a:r>
            <a:endParaRPr dirty="0"/>
          </a:p>
        </p:txBody>
      </p:sp>
      <p:sp>
        <p:nvSpPr>
          <p:cNvPr id="461" name="Google Shape;461;p6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pic>
        <p:nvPicPr>
          <p:cNvPr id="462" name="Google Shape;462;p68" descr="Parent Notification Approval decision tree. In the Placement Bilingual Program If Parent approval is No the next steps are Parent Conference and EL with Parent Denial (no bilingual program services). If yes the next step is bilingual program services followed by one of the following Transitional Bilingual /Early exit or Transitional Bilingual / Late exit or Dual Language Immersions/one-way or Dual Language Immersion / two-way. Placement: English as a Second Language ESL Program If Parent Approval is Yes the next step is ESL program services followed by either ESL Content-based or ESL Pull-out. If no the next step is parent conferene and the EL with Parent Denial (no esl program services)."/>
          <p:cNvPicPr preferRelativeResize="0"/>
          <p:nvPr/>
        </p:nvPicPr>
        <p:blipFill rotWithShape="1">
          <a:blip r:embed="rId3">
            <a:alphaModFix/>
          </a:blip>
          <a:srcRect/>
          <a:stretch/>
        </p:blipFill>
        <p:spPr>
          <a:xfrm>
            <a:off x="125976" y="1646872"/>
            <a:ext cx="8911943" cy="41240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9"/>
          <p:cNvSpPr txBox="1">
            <a:spLocks noGrp="1"/>
          </p:cNvSpPr>
          <p:nvPr>
            <p:ph type="title"/>
          </p:nvPr>
        </p:nvSpPr>
        <p:spPr>
          <a:xfrm>
            <a:off x="121838" y="541602"/>
            <a:ext cx="7892339" cy="9919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Bilingual Education Program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Definition</a:t>
            </a:r>
            <a:br>
              <a:rPr lang="en-US" sz="3600" b="1" dirty="0">
                <a:solidFill>
                  <a:srgbClr val="323F4F"/>
                </a:solidFill>
                <a:latin typeface="Arial"/>
                <a:ea typeface="Arial"/>
                <a:cs typeface="Arial"/>
                <a:sym typeface="Arial"/>
              </a:rPr>
            </a:br>
            <a:r>
              <a:rPr lang="en-US" sz="3600" b="1" dirty="0">
                <a:solidFill>
                  <a:srgbClr val="323F4F"/>
                </a:solidFill>
                <a:latin typeface="Arial"/>
                <a:ea typeface="Arial"/>
                <a:cs typeface="Arial"/>
                <a:sym typeface="Arial"/>
              </a:rPr>
              <a:t>	</a:t>
            </a:r>
            <a:endParaRPr sz="3600" b="1" dirty="0">
              <a:solidFill>
                <a:srgbClr val="323F4F"/>
              </a:solidFill>
              <a:latin typeface="Arial"/>
              <a:ea typeface="Arial"/>
              <a:cs typeface="Arial"/>
              <a:sym typeface="Arial"/>
            </a:endParaRPr>
          </a:p>
        </p:txBody>
      </p:sp>
      <p:sp>
        <p:nvSpPr>
          <p:cNvPr id="503" name="Google Shape;503;p69"/>
          <p:cNvSpPr/>
          <p:nvPr/>
        </p:nvSpPr>
        <p:spPr>
          <a:xfrm>
            <a:off x="197574" y="2922341"/>
            <a:ext cx="2560319" cy="1015663"/>
          </a:xfrm>
          <a:prstGeom prst="rect">
            <a:avLst/>
          </a:prstGeom>
          <a:noFill/>
          <a:ln>
            <a:noFill/>
          </a:ln>
        </p:spPr>
        <p:txBody>
          <a:bodyPr spcFirstLastPara="1" wrap="square" lIns="91425" tIns="45700" rIns="91425" bIns="45700" anchor="t" anchorCtr="0">
            <a:noAutofit/>
          </a:bodyPr>
          <a:lstStyle/>
          <a:p>
            <a:pPr marL="0" marR="0" lvl="0" indent="0" algn="l" rtl="0">
              <a:lnSpc>
                <a:spcPct val="133333"/>
              </a:lnSpc>
              <a:spcBef>
                <a:spcPts val="0"/>
              </a:spcBef>
              <a:spcAft>
                <a:spcPts val="0"/>
              </a:spcAft>
              <a:buNone/>
            </a:pPr>
            <a:r>
              <a:rPr lang="en-US" sz="1800">
                <a:solidFill>
                  <a:schemeClr val="dk1"/>
                </a:solidFill>
                <a:latin typeface="Arial"/>
                <a:ea typeface="Arial"/>
                <a:cs typeface="Arial"/>
                <a:sym typeface="Arial"/>
              </a:rPr>
              <a:t>Districts must serve English learners (ELs) through</a:t>
            </a:r>
            <a:r>
              <a:rPr lang="en-US" sz="1800">
                <a:solidFill>
                  <a:schemeClr val="dk2"/>
                </a:solidFill>
                <a:latin typeface="Arial"/>
                <a:ea typeface="Arial"/>
                <a:cs typeface="Arial"/>
                <a:sym typeface="Arial"/>
              </a:rPr>
              <a:t> </a:t>
            </a:r>
            <a:r>
              <a:rPr lang="en-US" sz="1800" b="1">
                <a:solidFill>
                  <a:schemeClr val="dk2"/>
                </a:solidFill>
                <a:latin typeface="Arial"/>
                <a:ea typeface="Arial"/>
                <a:cs typeface="Arial"/>
                <a:sym typeface="Arial"/>
              </a:rPr>
              <a:t>BE </a:t>
            </a:r>
            <a:r>
              <a:rPr lang="en-US" sz="1800">
                <a:solidFill>
                  <a:schemeClr val="dk1"/>
                </a:solidFill>
                <a:latin typeface="Arial"/>
                <a:ea typeface="Arial"/>
                <a:cs typeface="Arial"/>
                <a:sym typeface="Arial"/>
              </a:rPr>
              <a:t>or </a:t>
            </a:r>
            <a:r>
              <a:rPr lang="en-US" sz="1800" b="1">
                <a:solidFill>
                  <a:schemeClr val="accent2"/>
                </a:solidFill>
                <a:latin typeface="Arial"/>
                <a:ea typeface="Arial"/>
                <a:cs typeface="Arial"/>
                <a:sym typeface="Arial"/>
              </a:rPr>
              <a:t>ESL</a:t>
            </a:r>
            <a:endParaRPr/>
          </a:p>
        </p:txBody>
      </p:sp>
      <p:sp>
        <p:nvSpPr>
          <p:cNvPr id="471" name="Google Shape;471;p69">
            <a:extLst>
              <a:ext uri="{C183D7F6-B498-43B3-948B-1728B52AA6E4}">
                <adec:decorative xmlns:adec="http://schemas.microsoft.com/office/drawing/2017/decorative" val="1"/>
              </a:ext>
            </a:extLst>
          </p:cNvPr>
          <p:cNvSpPr/>
          <p:nvPr/>
        </p:nvSpPr>
        <p:spPr>
          <a:xfrm>
            <a:off x="1" y="1670556"/>
            <a:ext cx="8895782" cy="4350228"/>
          </a:xfrm>
          <a:prstGeom prst="roundRect">
            <a:avLst>
              <a:gd name="adj" fmla="val 1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9">
            <a:extLst>
              <a:ext uri="{C183D7F6-B498-43B3-948B-1728B52AA6E4}">
                <adec:decorative xmlns:adec="http://schemas.microsoft.com/office/drawing/2017/decorative" val="1"/>
              </a:ext>
            </a:extLst>
          </p:cNvPr>
          <p:cNvSpPr txBox="1"/>
          <p:nvPr/>
        </p:nvSpPr>
        <p:spPr>
          <a:xfrm>
            <a:off x="1" y="1670556"/>
            <a:ext cx="2668734" cy="4350228"/>
          </a:xfrm>
          <a:prstGeom prst="rect">
            <a:avLst/>
          </a:prstGeom>
          <a:noFill/>
          <a:ln>
            <a:noFill/>
          </a:ln>
        </p:spPr>
        <p:txBody>
          <a:bodyPr spcFirstLastPara="1" wrap="square" lIns="128000" tIns="128000" rIns="128000" bIns="128000" anchor="ctr" anchorCtr="0">
            <a:noAutofit/>
          </a:bodyPr>
          <a:lstStyle/>
          <a:p>
            <a:pPr marL="0" marR="0" lvl="0" indent="0" algn="l" rtl="0">
              <a:lnSpc>
                <a:spcPct val="111111"/>
              </a:lnSpc>
              <a:spcBef>
                <a:spcPts val="0"/>
              </a:spcBef>
              <a:spcAft>
                <a:spcPts val="0"/>
              </a:spcAft>
              <a:buNone/>
            </a:pPr>
            <a:endParaRPr sz="1800" b="1" i="0" u="none" strike="noStrike" cap="none">
              <a:solidFill>
                <a:schemeClr val="accent2"/>
              </a:solidFill>
              <a:latin typeface="Arial"/>
              <a:ea typeface="Arial"/>
              <a:cs typeface="Arial"/>
              <a:sym typeface="Arial"/>
            </a:endParaRPr>
          </a:p>
        </p:txBody>
      </p:sp>
      <p:sp>
        <p:nvSpPr>
          <p:cNvPr id="473" name="Google Shape;473;p69">
            <a:extLst>
              <a:ext uri="{C183D7F6-B498-43B3-948B-1728B52AA6E4}">
                <adec:decorative xmlns:adec="http://schemas.microsoft.com/office/drawing/2017/decorative" val="1"/>
              </a:ext>
            </a:extLst>
          </p:cNvPr>
          <p:cNvSpPr/>
          <p:nvPr/>
        </p:nvSpPr>
        <p:spPr>
          <a:xfrm>
            <a:off x="4321206" y="1721015"/>
            <a:ext cx="3442880" cy="849880"/>
          </a:xfrm>
          <a:prstGeom prst="roundRect">
            <a:avLst>
              <a:gd name="adj" fmla="val 1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9"/>
          <p:cNvSpPr txBox="1"/>
          <p:nvPr/>
        </p:nvSpPr>
        <p:spPr>
          <a:xfrm>
            <a:off x="4346098" y="1745907"/>
            <a:ext cx="3393096" cy="80009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0" i="0" u="none" strike="noStrike" cap="none" dirty="0">
                <a:solidFill>
                  <a:schemeClr val="dk1"/>
                </a:solidFill>
                <a:latin typeface="Calibri"/>
                <a:ea typeface="Calibri"/>
                <a:cs typeface="Calibri"/>
                <a:sym typeface="Calibri"/>
              </a:rPr>
              <a:t>Six State-Approved Program Models for ELs</a:t>
            </a:r>
            <a:endParaRPr dirty="0"/>
          </a:p>
          <a:p>
            <a:pPr marL="0" marR="0" lvl="0" indent="0" algn="ctr" rtl="0">
              <a:lnSpc>
                <a:spcPct val="90000"/>
              </a:lnSpc>
              <a:spcBef>
                <a:spcPts val="840"/>
              </a:spcBef>
              <a:spcAft>
                <a:spcPts val="0"/>
              </a:spcAft>
              <a:buNone/>
            </a:pPr>
            <a:r>
              <a:rPr lang="en-US" sz="1600" b="0" i="0" u="none" strike="noStrike" cap="none" dirty="0">
                <a:solidFill>
                  <a:schemeClr val="dk1"/>
                </a:solidFill>
                <a:latin typeface="Calibri"/>
                <a:ea typeface="Calibri"/>
                <a:cs typeface="Calibri"/>
                <a:sym typeface="Calibri"/>
              </a:rPr>
              <a:t>TEC 29.066; TAC 89.1210</a:t>
            </a:r>
            <a:endParaRPr dirty="0"/>
          </a:p>
          <a:p>
            <a:pPr marL="0" marR="0" lvl="0" indent="0" algn="ctr" rtl="0">
              <a:lnSpc>
                <a:spcPct val="90000"/>
              </a:lnSpc>
              <a:spcBef>
                <a:spcPts val="560"/>
              </a:spcBef>
              <a:spcAft>
                <a:spcPts val="0"/>
              </a:spcAft>
              <a:buNone/>
            </a:pPr>
            <a:endParaRPr sz="1600" b="0" i="0" u="none" strike="noStrike" cap="none" dirty="0">
              <a:solidFill>
                <a:schemeClr val="dk1"/>
              </a:solidFill>
              <a:latin typeface="Calibri"/>
              <a:ea typeface="Calibri"/>
              <a:cs typeface="Calibri"/>
              <a:sym typeface="Calibri"/>
            </a:endParaRPr>
          </a:p>
        </p:txBody>
      </p:sp>
      <p:sp>
        <p:nvSpPr>
          <p:cNvPr id="475" name="Google Shape;475;p69">
            <a:extLst>
              <a:ext uri="{C183D7F6-B498-43B3-948B-1728B52AA6E4}">
                <adec:decorative xmlns:adec="http://schemas.microsoft.com/office/drawing/2017/decorative" val="1"/>
              </a:ext>
            </a:extLst>
          </p:cNvPr>
          <p:cNvSpPr/>
          <p:nvPr/>
        </p:nvSpPr>
        <p:spPr>
          <a:xfrm>
            <a:off x="4505007" y="2570895"/>
            <a:ext cx="1537639" cy="418574"/>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45A99"/>
            </a:solidFill>
            <a:prstDash val="solid"/>
            <a:miter lim="800000"/>
            <a:headEnd type="none" w="sm" len="sm"/>
            <a:tailEnd type="none" w="sm" len="sm"/>
          </a:ln>
        </p:spPr>
      </p:sp>
      <p:sp>
        <p:nvSpPr>
          <p:cNvPr id="476" name="Google Shape;476;p69">
            <a:extLst>
              <a:ext uri="{C183D7F6-B498-43B3-948B-1728B52AA6E4}">
                <adec:decorative xmlns:adec="http://schemas.microsoft.com/office/drawing/2017/decorative" val="1"/>
              </a:ext>
            </a:extLst>
          </p:cNvPr>
          <p:cNvSpPr/>
          <p:nvPr/>
        </p:nvSpPr>
        <p:spPr>
          <a:xfrm>
            <a:off x="3349342" y="2989470"/>
            <a:ext cx="2311329" cy="918948"/>
          </a:xfrm>
          <a:prstGeom prst="roundRect">
            <a:avLst>
              <a:gd name="adj" fmla="val 10000"/>
            </a:avLst>
          </a:prstGeom>
          <a:solidFill>
            <a:schemeClr val="lt1"/>
          </a:solidFill>
          <a:ln w="1905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9"/>
          <p:cNvSpPr txBox="1"/>
          <p:nvPr/>
        </p:nvSpPr>
        <p:spPr>
          <a:xfrm>
            <a:off x="3376257" y="3016385"/>
            <a:ext cx="2257499" cy="86511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2000" b="0" i="0" u="none" strike="noStrike" cap="none" dirty="0">
                <a:solidFill>
                  <a:schemeClr val="dk1"/>
                </a:solidFill>
                <a:latin typeface="Calibri"/>
                <a:ea typeface="Calibri"/>
                <a:cs typeface="Calibri"/>
                <a:sym typeface="Calibri"/>
              </a:rPr>
              <a:t>Bilingual Education (BE) Program Models</a:t>
            </a:r>
            <a:endParaRPr dirty="0"/>
          </a:p>
        </p:txBody>
      </p:sp>
      <p:sp>
        <p:nvSpPr>
          <p:cNvPr id="478" name="Google Shape;478;p69">
            <a:extLst>
              <a:ext uri="{C183D7F6-B498-43B3-948B-1728B52AA6E4}">
                <adec:decorative xmlns:adec="http://schemas.microsoft.com/office/drawing/2017/decorative" val="1"/>
              </a:ext>
            </a:extLst>
          </p:cNvPr>
          <p:cNvSpPr/>
          <p:nvPr/>
        </p:nvSpPr>
        <p:spPr>
          <a:xfrm>
            <a:off x="3048460" y="3908418"/>
            <a:ext cx="1456547" cy="371648"/>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A66B1"/>
            </a:solidFill>
            <a:prstDash val="solid"/>
            <a:miter lim="800000"/>
            <a:headEnd type="none" w="sm" len="sm"/>
            <a:tailEnd type="none" w="sm" len="sm"/>
          </a:ln>
        </p:spPr>
      </p:sp>
      <p:sp>
        <p:nvSpPr>
          <p:cNvPr id="479" name="Google Shape;479;p69">
            <a:extLst>
              <a:ext uri="{C183D7F6-B498-43B3-948B-1728B52AA6E4}">
                <adec:decorative xmlns:adec="http://schemas.microsoft.com/office/drawing/2017/decorative" val="1"/>
              </a:ext>
            </a:extLst>
          </p:cNvPr>
          <p:cNvSpPr/>
          <p:nvPr/>
        </p:nvSpPr>
        <p:spPr>
          <a:xfrm>
            <a:off x="2670020" y="4280066"/>
            <a:ext cx="756879" cy="867157"/>
          </a:xfrm>
          <a:prstGeom prst="roundRect">
            <a:avLst>
              <a:gd name="adj" fmla="val 10000"/>
            </a:avLst>
          </a:prstGeom>
          <a:solidFill>
            <a:srgbClr val="E1EFD8"/>
          </a:solidFill>
          <a:ln w="1905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9"/>
          <p:cNvSpPr txBox="1"/>
          <p:nvPr/>
        </p:nvSpPr>
        <p:spPr>
          <a:xfrm>
            <a:off x="2692188" y="4302234"/>
            <a:ext cx="712543" cy="82282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dk1"/>
                </a:solidFill>
                <a:latin typeface="Calibri"/>
                <a:ea typeface="Calibri"/>
                <a:cs typeface="Calibri"/>
                <a:sym typeface="Calibri"/>
              </a:rPr>
              <a:t>Transitional</a:t>
            </a:r>
            <a:endParaRPr/>
          </a:p>
          <a:p>
            <a:pPr marL="0" marR="0" lvl="0" indent="0" algn="ctr" rtl="0">
              <a:lnSpc>
                <a:spcPct val="90000"/>
              </a:lnSpc>
              <a:spcBef>
                <a:spcPts val="350"/>
              </a:spcBef>
              <a:spcAft>
                <a:spcPts val="0"/>
              </a:spcAft>
              <a:buNone/>
            </a:pPr>
            <a:r>
              <a:rPr lang="en-US" sz="1000" b="0" i="0" u="none" strike="noStrike" cap="none">
                <a:solidFill>
                  <a:schemeClr val="dk1"/>
                </a:solidFill>
                <a:latin typeface="Calibri"/>
                <a:ea typeface="Calibri"/>
                <a:cs typeface="Calibri"/>
                <a:sym typeface="Calibri"/>
              </a:rPr>
              <a:t>Early Exit</a:t>
            </a:r>
            <a:endParaRPr/>
          </a:p>
        </p:txBody>
      </p:sp>
      <p:sp>
        <p:nvSpPr>
          <p:cNvPr id="481" name="Google Shape;481;p69">
            <a:extLst>
              <a:ext uri="{C183D7F6-B498-43B3-948B-1728B52AA6E4}">
                <adec:decorative xmlns:adec="http://schemas.microsoft.com/office/drawing/2017/decorative" val="1"/>
              </a:ext>
            </a:extLst>
          </p:cNvPr>
          <p:cNvSpPr/>
          <p:nvPr/>
        </p:nvSpPr>
        <p:spPr>
          <a:xfrm>
            <a:off x="4032404" y="3908418"/>
            <a:ext cx="472603" cy="371648"/>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A66B1"/>
            </a:solidFill>
            <a:prstDash val="solid"/>
            <a:miter lim="800000"/>
            <a:headEnd type="none" w="sm" len="sm"/>
            <a:tailEnd type="none" w="sm" len="sm"/>
          </a:ln>
        </p:spPr>
      </p:sp>
      <p:sp>
        <p:nvSpPr>
          <p:cNvPr id="482" name="Google Shape;482;p69">
            <a:extLst>
              <a:ext uri="{C183D7F6-B498-43B3-948B-1728B52AA6E4}">
                <adec:decorative xmlns:adec="http://schemas.microsoft.com/office/drawing/2017/decorative" val="1"/>
              </a:ext>
            </a:extLst>
          </p:cNvPr>
          <p:cNvSpPr/>
          <p:nvPr/>
        </p:nvSpPr>
        <p:spPr>
          <a:xfrm>
            <a:off x="3653964" y="4280066"/>
            <a:ext cx="756879" cy="867157"/>
          </a:xfrm>
          <a:prstGeom prst="roundRect">
            <a:avLst>
              <a:gd name="adj" fmla="val 10000"/>
            </a:avLst>
          </a:prstGeom>
          <a:solidFill>
            <a:srgbClr val="E1EFD8"/>
          </a:solidFill>
          <a:ln w="1905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9"/>
          <p:cNvSpPr txBox="1"/>
          <p:nvPr/>
        </p:nvSpPr>
        <p:spPr>
          <a:xfrm>
            <a:off x="3676132" y="4302234"/>
            <a:ext cx="712543" cy="82282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dk1"/>
                </a:solidFill>
                <a:latin typeface="Calibri"/>
                <a:ea typeface="Calibri"/>
                <a:cs typeface="Calibri"/>
                <a:sym typeface="Calibri"/>
              </a:rPr>
              <a:t>Transitional Late Exit</a:t>
            </a:r>
            <a:endParaRPr/>
          </a:p>
        </p:txBody>
      </p:sp>
      <p:sp>
        <p:nvSpPr>
          <p:cNvPr id="484" name="Google Shape;484;p69">
            <a:extLst>
              <a:ext uri="{C183D7F6-B498-43B3-948B-1728B52AA6E4}">
                <adec:decorative xmlns:adec="http://schemas.microsoft.com/office/drawing/2017/decorative" val="1"/>
              </a:ext>
            </a:extLst>
          </p:cNvPr>
          <p:cNvSpPr/>
          <p:nvPr/>
        </p:nvSpPr>
        <p:spPr>
          <a:xfrm>
            <a:off x="4505007" y="3908418"/>
            <a:ext cx="511340" cy="371648"/>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A66B1"/>
            </a:solidFill>
            <a:prstDash val="solid"/>
            <a:miter lim="800000"/>
            <a:headEnd type="none" w="sm" len="sm"/>
            <a:tailEnd type="none" w="sm" len="sm"/>
          </a:ln>
        </p:spPr>
      </p:sp>
      <p:sp>
        <p:nvSpPr>
          <p:cNvPr id="485" name="Google Shape;485;p69">
            <a:extLst>
              <a:ext uri="{C183D7F6-B498-43B3-948B-1728B52AA6E4}">
                <adec:decorative xmlns:adec="http://schemas.microsoft.com/office/drawing/2017/decorative" val="1"/>
              </a:ext>
            </a:extLst>
          </p:cNvPr>
          <p:cNvSpPr/>
          <p:nvPr/>
        </p:nvSpPr>
        <p:spPr>
          <a:xfrm>
            <a:off x="4637908" y="4280066"/>
            <a:ext cx="756879" cy="867157"/>
          </a:xfrm>
          <a:prstGeom prst="roundRect">
            <a:avLst>
              <a:gd name="adj" fmla="val 10000"/>
            </a:avLst>
          </a:prstGeom>
          <a:solidFill>
            <a:srgbClr val="BBD6EE"/>
          </a:solidFill>
          <a:ln w="1905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9"/>
          <p:cNvSpPr txBox="1"/>
          <p:nvPr/>
        </p:nvSpPr>
        <p:spPr>
          <a:xfrm>
            <a:off x="4660076" y="4302234"/>
            <a:ext cx="712543" cy="82282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b="0" i="0" u="none" strike="noStrike" cap="none" dirty="0">
                <a:solidFill>
                  <a:schemeClr val="dk1"/>
                </a:solidFill>
                <a:latin typeface="Calibri"/>
                <a:ea typeface="Calibri"/>
                <a:cs typeface="Calibri"/>
                <a:sym typeface="Calibri"/>
              </a:rPr>
              <a:t>Dual Language Immersion One Way</a:t>
            </a:r>
            <a:endParaRPr dirty="0"/>
          </a:p>
        </p:txBody>
      </p:sp>
      <p:sp>
        <p:nvSpPr>
          <p:cNvPr id="487" name="Google Shape;487;p69">
            <a:extLst>
              <a:ext uri="{C183D7F6-B498-43B3-948B-1728B52AA6E4}">
                <adec:decorative xmlns:adec="http://schemas.microsoft.com/office/drawing/2017/decorative" val="1"/>
              </a:ext>
            </a:extLst>
          </p:cNvPr>
          <p:cNvSpPr/>
          <p:nvPr/>
        </p:nvSpPr>
        <p:spPr>
          <a:xfrm>
            <a:off x="4505007" y="3908418"/>
            <a:ext cx="1495284" cy="371648"/>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A66B1"/>
            </a:solidFill>
            <a:prstDash val="solid"/>
            <a:miter lim="800000"/>
            <a:headEnd type="none" w="sm" len="sm"/>
            <a:tailEnd type="none" w="sm" len="sm"/>
          </a:ln>
        </p:spPr>
      </p:sp>
      <p:sp>
        <p:nvSpPr>
          <p:cNvPr id="488" name="Google Shape;488;p69">
            <a:extLst>
              <a:ext uri="{C183D7F6-B498-43B3-948B-1728B52AA6E4}">
                <adec:decorative xmlns:adec="http://schemas.microsoft.com/office/drawing/2017/decorative" val="1"/>
              </a:ext>
            </a:extLst>
          </p:cNvPr>
          <p:cNvSpPr/>
          <p:nvPr/>
        </p:nvSpPr>
        <p:spPr>
          <a:xfrm>
            <a:off x="5621852" y="4280066"/>
            <a:ext cx="756879" cy="867157"/>
          </a:xfrm>
          <a:prstGeom prst="roundRect">
            <a:avLst>
              <a:gd name="adj" fmla="val 10000"/>
            </a:avLst>
          </a:prstGeom>
          <a:solidFill>
            <a:srgbClr val="BBD6EE"/>
          </a:solidFill>
          <a:ln w="1905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9"/>
          <p:cNvSpPr txBox="1"/>
          <p:nvPr/>
        </p:nvSpPr>
        <p:spPr>
          <a:xfrm>
            <a:off x="5644020" y="4302234"/>
            <a:ext cx="712543" cy="82282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dk1"/>
                </a:solidFill>
                <a:latin typeface="Calibri"/>
                <a:ea typeface="Calibri"/>
                <a:cs typeface="Calibri"/>
                <a:sym typeface="Calibri"/>
              </a:rPr>
              <a:t>Dual Language Immersion Two Way</a:t>
            </a:r>
            <a:endParaRPr/>
          </a:p>
        </p:txBody>
      </p:sp>
      <p:sp>
        <p:nvSpPr>
          <p:cNvPr id="490" name="Google Shape;490;p69">
            <a:extLst>
              <a:ext uri="{C183D7F6-B498-43B3-948B-1728B52AA6E4}">
                <adec:decorative xmlns:adec="http://schemas.microsoft.com/office/drawing/2017/decorative" val="1"/>
              </a:ext>
            </a:extLst>
          </p:cNvPr>
          <p:cNvSpPr/>
          <p:nvPr/>
        </p:nvSpPr>
        <p:spPr>
          <a:xfrm>
            <a:off x="6042646" y="2570895"/>
            <a:ext cx="1539281" cy="418574"/>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45A99"/>
            </a:solidFill>
            <a:prstDash val="solid"/>
            <a:miter lim="800000"/>
            <a:headEnd type="none" w="sm" len="sm"/>
            <a:tailEnd type="none" w="sm" len="sm"/>
          </a:ln>
        </p:spPr>
      </p:sp>
      <p:sp>
        <p:nvSpPr>
          <p:cNvPr id="491" name="Google Shape;491;p69">
            <a:extLst>
              <a:ext uri="{C183D7F6-B498-43B3-948B-1728B52AA6E4}">
                <adec:decorative xmlns:adec="http://schemas.microsoft.com/office/drawing/2017/decorative" val="1"/>
              </a:ext>
            </a:extLst>
          </p:cNvPr>
          <p:cNvSpPr/>
          <p:nvPr/>
        </p:nvSpPr>
        <p:spPr>
          <a:xfrm>
            <a:off x="6341553" y="2989470"/>
            <a:ext cx="2480749" cy="918948"/>
          </a:xfrm>
          <a:prstGeom prst="roundRect">
            <a:avLst>
              <a:gd name="adj" fmla="val 10000"/>
            </a:avLst>
          </a:prstGeom>
          <a:solidFill>
            <a:schemeClr val="lt1"/>
          </a:solidFill>
          <a:ln w="1905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9"/>
          <p:cNvSpPr txBox="1"/>
          <p:nvPr/>
        </p:nvSpPr>
        <p:spPr>
          <a:xfrm>
            <a:off x="6368468" y="3016385"/>
            <a:ext cx="2426919" cy="86511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2000" b="0" i="0" u="none" strike="noStrike" cap="none" dirty="0">
                <a:solidFill>
                  <a:schemeClr val="dk1"/>
                </a:solidFill>
                <a:latin typeface="Calibri"/>
                <a:ea typeface="Calibri"/>
                <a:cs typeface="Calibri"/>
                <a:sym typeface="Calibri"/>
              </a:rPr>
              <a:t>English as a Second Language (ESL) Program Models</a:t>
            </a:r>
            <a:endParaRPr dirty="0"/>
          </a:p>
        </p:txBody>
      </p:sp>
      <p:sp>
        <p:nvSpPr>
          <p:cNvPr id="493" name="Google Shape;493;p69">
            <a:extLst>
              <a:ext uri="{C183D7F6-B498-43B3-948B-1728B52AA6E4}">
                <adec:decorative xmlns:adec="http://schemas.microsoft.com/office/drawing/2017/decorative" val="1"/>
              </a:ext>
            </a:extLst>
          </p:cNvPr>
          <p:cNvSpPr/>
          <p:nvPr/>
        </p:nvSpPr>
        <p:spPr>
          <a:xfrm>
            <a:off x="7204427" y="3908418"/>
            <a:ext cx="377501" cy="357010"/>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A66B1"/>
            </a:solidFill>
            <a:prstDash val="solid"/>
            <a:miter lim="800000"/>
            <a:headEnd type="none" w="sm" len="sm"/>
            <a:tailEnd type="none" w="sm" len="sm"/>
          </a:ln>
        </p:spPr>
      </p:sp>
      <p:sp>
        <p:nvSpPr>
          <p:cNvPr id="494" name="Google Shape;494;p69">
            <a:extLst>
              <a:ext uri="{C183D7F6-B498-43B3-948B-1728B52AA6E4}">
                <adec:decorative xmlns:adec="http://schemas.microsoft.com/office/drawing/2017/decorative" val="1"/>
              </a:ext>
            </a:extLst>
          </p:cNvPr>
          <p:cNvSpPr/>
          <p:nvPr/>
        </p:nvSpPr>
        <p:spPr>
          <a:xfrm>
            <a:off x="6825987" y="4265428"/>
            <a:ext cx="756879" cy="867157"/>
          </a:xfrm>
          <a:prstGeom prst="roundRect">
            <a:avLst>
              <a:gd name="adj" fmla="val 10000"/>
            </a:avLst>
          </a:prstGeom>
          <a:solidFill>
            <a:srgbClr val="FDF8B5"/>
          </a:solidFill>
          <a:ln w="1905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9"/>
          <p:cNvSpPr txBox="1"/>
          <p:nvPr/>
        </p:nvSpPr>
        <p:spPr>
          <a:xfrm>
            <a:off x="6848155" y="4287596"/>
            <a:ext cx="712543" cy="82282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dk1"/>
                </a:solidFill>
                <a:latin typeface="Calibri"/>
                <a:ea typeface="Calibri"/>
                <a:cs typeface="Calibri"/>
                <a:sym typeface="Calibri"/>
              </a:rPr>
              <a:t>ESL Content-Based</a:t>
            </a:r>
            <a:endParaRPr/>
          </a:p>
        </p:txBody>
      </p:sp>
      <p:sp>
        <p:nvSpPr>
          <p:cNvPr id="496" name="Google Shape;496;p69">
            <a:extLst>
              <a:ext uri="{C183D7F6-B498-43B3-948B-1728B52AA6E4}">
                <adec:decorative xmlns:adec="http://schemas.microsoft.com/office/drawing/2017/decorative" val="1"/>
              </a:ext>
            </a:extLst>
          </p:cNvPr>
          <p:cNvSpPr/>
          <p:nvPr/>
        </p:nvSpPr>
        <p:spPr>
          <a:xfrm>
            <a:off x="7581928" y="3908418"/>
            <a:ext cx="606162" cy="357010"/>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A66B1"/>
            </a:solidFill>
            <a:prstDash val="solid"/>
            <a:miter lim="800000"/>
            <a:headEnd type="none" w="sm" len="sm"/>
            <a:tailEnd type="none" w="sm" len="sm"/>
          </a:ln>
        </p:spPr>
      </p:sp>
      <p:sp>
        <p:nvSpPr>
          <p:cNvPr id="497" name="Google Shape;497;p69">
            <a:extLst>
              <a:ext uri="{C183D7F6-B498-43B3-948B-1728B52AA6E4}">
                <adec:decorative xmlns:adec="http://schemas.microsoft.com/office/drawing/2017/decorative" val="1"/>
              </a:ext>
            </a:extLst>
          </p:cNvPr>
          <p:cNvSpPr/>
          <p:nvPr/>
        </p:nvSpPr>
        <p:spPr>
          <a:xfrm>
            <a:off x="7809651" y="4265428"/>
            <a:ext cx="756879" cy="867157"/>
          </a:xfrm>
          <a:prstGeom prst="roundRect">
            <a:avLst>
              <a:gd name="adj" fmla="val 10000"/>
            </a:avLst>
          </a:prstGeom>
          <a:solidFill>
            <a:srgbClr val="EDEDED"/>
          </a:solidFill>
          <a:ln w="1905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9"/>
          <p:cNvSpPr txBox="1"/>
          <p:nvPr/>
        </p:nvSpPr>
        <p:spPr>
          <a:xfrm>
            <a:off x="7831819" y="4287596"/>
            <a:ext cx="712543" cy="82282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dk1"/>
                </a:solidFill>
                <a:latin typeface="Calibri"/>
                <a:ea typeface="Calibri"/>
                <a:cs typeface="Calibri"/>
                <a:sym typeface="Calibri"/>
              </a:rPr>
              <a:t>ESL </a:t>
            </a:r>
            <a:endParaRPr/>
          </a:p>
          <a:p>
            <a:pPr marL="0" marR="0" lvl="0" indent="0" algn="ctr" rtl="0">
              <a:lnSpc>
                <a:spcPct val="90000"/>
              </a:lnSpc>
              <a:spcBef>
                <a:spcPts val="350"/>
              </a:spcBef>
              <a:spcAft>
                <a:spcPts val="0"/>
              </a:spcAft>
              <a:buNone/>
            </a:pPr>
            <a:r>
              <a:rPr lang="en-US" sz="1000" b="0" i="0" u="none" strike="noStrike" cap="none">
                <a:solidFill>
                  <a:schemeClr val="dk1"/>
                </a:solidFill>
                <a:latin typeface="Calibri"/>
                <a:ea typeface="Calibri"/>
                <a:cs typeface="Calibri"/>
                <a:sym typeface="Calibri"/>
              </a:rPr>
              <a:t>Pull-Out</a:t>
            </a:r>
            <a:endParaRPr/>
          </a:p>
        </p:txBody>
      </p:sp>
      <p:sp>
        <p:nvSpPr>
          <p:cNvPr id="501" name="Google Shape;501;p69"/>
          <p:cNvSpPr/>
          <p:nvPr/>
        </p:nvSpPr>
        <p:spPr>
          <a:xfrm>
            <a:off x="2757893" y="5191919"/>
            <a:ext cx="352882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dk2"/>
                </a:solidFill>
                <a:latin typeface="Arial"/>
                <a:ea typeface="Arial"/>
                <a:cs typeface="Arial"/>
                <a:sym typeface="Arial"/>
              </a:rPr>
              <a:t>20</a:t>
            </a:r>
            <a:r>
              <a:rPr lang="en-US" sz="1600" baseline="30000">
                <a:solidFill>
                  <a:schemeClr val="dk2"/>
                </a:solidFill>
                <a:latin typeface="Arial"/>
                <a:ea typeface="Arial"/>
                <a:cs typeface="Arial"/>
                <a:sym typeface="Arial"/>
              </a:rPr>
              <a:t>+</a:t>
            </a:r>
            <a:r>
              <a:rPr lang="en-US" sz="1600">
                <a:solidFill>
                  <a:schemeClr val="dk2"/>
                </a:solidFill>
                <a:latin typeface="Arial"/>
                <a:ea typeface="Arial"/>
                <a:cs typeface="Arial"/>
                <a:sym typeface="Arial"/>
              </a:rPr>
              <a:t> ELs @ same grade and primary language district-wide = BE program required in elementary* </a:t>
            </a:r>
            <a:endParaRPr/>
          </a:p>
        </p:txBody>
      </p:sp>
      <p:sp>
        <p:nvSpPr>
          <p:cNvPr id="502" name="Google Shape;502;p69"/>
          <p:cNvSpPr/>
          <p:nvPr/>
        </p:nvSpPr>
        <p:spPr>
          <a:xfrm>
            <a:off x="6937729" y="5208001"/>
            <a:ext cx="176473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accent2"/>
                </a:solidFill>
                <a:latin typeface="Arial"/>
                <a:ea typeface="Arial"/>
                <a:cs typeface="Arial"/>
                <a:sym typeface="Arial"/>
              </a:rPr>
              <a:t>1</a:t>
            </a:r>
            <a:r>
              <a:rPr lang="en-US" sz="1600" baseline="30000">
                <a:solidFill>
                  <a:schemeClr val="accent2"/>
                </a:solidFill>
                <a:latin typeface="Arial"/>
                <a:ea typeface="Arial"/>
                <a:cs typeface="Arial"/>
                <a:sym typeface="Arial"/>
              </a:rPr>
              <a:t>+</a:t>
            </a:r>
            <a:r>
              <a:rPr lang="en-US" sz="1600">
                <a:solidFill>
                  <a:schemeClr val="accent2"/>
                </a:solidFill>
                <a:latin typeface="Arial"/>
                <a:ea typeface="Arial"/>
                <a:cs typeface="Arial"/>
                <a:sym typeface="Arial"/>
              </a:rPr>
              <a:t> EL = ESL program required</a:t>
            </a:r>
            <a:endParaRPr/>
          </a:p>
        </p:txBody>
      </p:sp>
      <p:sp>
        <p:nvSpPr>
          <p:cNvPr id="500" name="Google Shape;500;p69"/>
          <p:cNvSpPr txBox="1"/>
          <p:nvPr/>
        </p:nvSpPr>
        <p:spPr>
          <a:xfrm>
            <a:off x="2757893" y="6022916"/>
            <a:ext cx="605326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2"/>
                </a:solidFill>
                <a:latin typeface="Arial"/>
                <a:ea typeface="Arial"/>
                <a:cs typeface="Arial"/>
                <a:sym typeface="Arial"/>
              </a:rPr>
              <a:t>*Elementary = PK through 5</a:t>
            </a:r>
            <a:r>
              <a:rPr lang="en-US" sz="1200" b="0" i="0" u="none" strike="noStrike" cap="none" baseline="30000">
                <a:solidFill>
                  <a:schemeClr val="dk2"/>
                </a:solidFill>
                <a:latin typeface="Arial"/>
                <a:ea typeface="Arial"/>
                <a:cs typeface="Arial"/>
                <a:sym typeface="Arial"/>
              </a:rPr>
              <a:t>th</a:t>
            </a:r>
            <a:r>
              <a:rPr lang="en-US" sz="1200" b="0" i="0" u="none" strike="noStrike" cap="none">
                <a:solidFill>
                  <a:schemeClr val="dk2"/>
                </a:solidFill>
                <a:latin typeface="Arial"/>
                <a:ea typeface="Arial"/>
                <a:cs typeface="Arial"/>
                <a:sym typeface="Arial"/>
              </a:rPr>
              <a:t> grade (or through 6</a:t>
            </a:r>
            <a:r>
              <a:rPr lang="en-US" sz="1200" b="0" i="0" u="none" strike="noStrike" cap="none" baseline="30000">
                <a:solidFill>
                  <a:schemeClr val="dk2"/>
                </a:solidFill>
                <a:latin typeface="Arial"/>
                <a:ea typeface="Arial"/>
                <a:cs typeface="Arial"/>
                <a:sym typeface="Arial"/>
              </a:rPr>
              <a:t>th</a:t>
            </a:r>
            <a:r>
              <a:rPr lang="en-US" sz="1200" b="0" i="0" u="none" strike="noStrike" cap="none">
                <a:solidFill>
                  <a:schemeClr val="dk2"/>
                </a:solidFill>
                <a:latin typeface="Arial"/>
                <a:ea typeface="Arial"/>
                <a:cs typeface="Arial"/>
                <a:sym typeface="Arial"/>
              </a:rPr>
              <a:t> grade if clustered with elementary) </a:t>
            </a:r>
            <a:endParaRPr/>
          </a:p>
        </p:txBody>
      </p:sp>
      <p:sp>
        <p:nvSpPr>
          <p:cNvPr id="499" name="Google Shape;499;p69">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0"/>
          <p:cNvSpPr txBox="1">
            <a:spLocks noGrp="1"/>
          </p:cNvSpPr>
          <p:nvPr>
            <p:ph type="title"/>
          </p:nvPr>
        </p:nvSpPr>
        <p:spPr>
          <a:xfrm>
            <a:off x="206477" y="697923"/>
            <a:ext cx="8043671" cy="78542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Bilingual Education Program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Definition Cont’d</a:t>
            </a:r>
            <a:br>
              <a:rPr lang="en-US" sz="3600" b="1" dirty="0">
                <a:solidFill>
                  <a:srgbClr val="323F4F"/>
                </a:solidFill>
                <a:latin typeface="Arial"/>
                <a:ea typeface="Arial"/>
                <a:cs typeface="Arial"/>
                <a:sym typeface="Arial"/>
              </a:rPr>
            </a:br>
            <a:endParaRPr sz="3600" b="1" dirty="0">
              <a:solidFill>
                <a:srgbClr val="323F4F"/>
              </a:solidFill>
              <a:latin typeface="Arial"/>
              <a:ea typeface="Arial"/>
              <a:cs typeface="Arial"/>
              <a:sym typeface="Arial"/>
            </a:endParaRPr>
          </a:p>
        </p:txBody>
      </p:sp>
      <p:sp>
        <p:nvSpPr>
          <p:cNvPr id="511" name="Google Shape;511;p70"/>
          <p:cNvSpPr txBox="1">
            <a:spLocks noGrp="1"/>
          </p:cNvSpPr>
          <p:nvPr>
            <p:ph type="body" idx="1"/>
          </p:nvPr>
        </p:nvSpPr>
        <p:spPr>
          <a:xfrm>
            <a:off x="357809" y="1755064"/>
            <a:ext cx="8328991" cy="45478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800"/>
              <a:buNone/>
            </a:pPr>
            <a:r>
              <a:rPr lang="en-US" dirty="0">
                <a:solidFill>
                  <a:srgbClr val="323F4F"/>
                </a:solidFill>
                <a:latin typeface="Arial"/>
                <a:ea typeface="Arial"/>
                <a:cs typeface="Arial"/>
                <a:sym typeface="Arial"/>
              </a:rPr>
              <a:t>A bilingual education program of instruction established by a school district shall be a full-time program of </a:t>
            </a:r>
            <a:r>
              <a:rPr lang="en-US" b="1" dirty="0">
                <a:solidFill>
                  <a:srgbClr val="323F4F"/>
                </a:solidFill>
                <a:latin typeface="Arial"/>
                <a:ea typeface="Arial"/>
                <a:cs typeface="Arial"/>
                <a:sym typeface="Arial"/>
              </a:rPr>
              <a:t>dual-language instruction </a:t>
            </a:r>
            <a:r>
              <a:rPr lang="en-US" dirty="0">
                <a:solidFill>
                  <a:srgbClr val="323F4F"/>
                </a:solidFill>
                <a:latin typeface="Arial"/>
                <a:ea typeface="Arial"/>
                <a:cs typeface="Arial"/>
                <a:sym typeface="Arial"/>
              </a:rPr>
              <a:t>(English and primary language) that provides for learning basic skills in the primary language of the students enrolled in the program and for carefully structured and sequenced mastery of English language skills under TEC </a:t>
            </a:r>
            <a:r>
              <a:rPr lang="en-US" i="1" dirty="0">
                <a:solidFill>
                  <a:srgbClr val="323F4F"/>
                </a:solidFill>
                <a:latin typeface="Arial"/>
                <a:ea typeface="Arial"/>
                <a:cs typeface="Arial"/>
                <a:sym typeface="Arial"/>
              </a:rPr>
              <a:t>§</a:t>
            </a:r>
            <a:r>
              <a:rPr lang="en-US" dirty="0">
                <a:solidFill>
                  <a:srgbClr val="323F4F"/>
                </a:solidFill>
                <a:latin typeface="Arial"/>
                <a:ea typeface="Arial"/>
                <a:cs typeface="Arial"/>
                <a:sym typeface="Arial"/>
              </a:rPr>
              <a:t>29.055(a).</a:t>
            </a:r>
            <a:endParaRPr dirty="0"/>
          </a:p>
        </p:txBody>
      </p:sp>
      <p:sp>
        <p:nvSpPr>
          <p:cNvPr id="512" name="Google Shape;512;p7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1"/>
          <p:cNvSpPr txBox="1">
            <a:spLocks noGrp="1"/>
          </p:cNvSpPr>
          <p:nvPr>
            <p:ph type="title"/>
          </p:nvPr>
        </p:nvSpPr>
        <p:spPr>
          <a:xfrm>
            <a:off x="154038" y="462825"/>
            <a:ext cx="7895306"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Bilingual Education Program</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Models</a:t>
            </a:r>
            <a:endParaRPr dirty="0"/>
          </a:p>
        </p:txBody>
      </p:sp>
      <p:sp>
        <p:nvSpPr>
          <p:cNvPr id="520" name="Google Shape;520;p71"/>
          <p:cNvSpPr txBox="1">
            <a:spLocks noGrp="1"/>
          </p:cNvSpPr>
          <p:nvPr>
            <p:ph type="body" idx="1"/>
          </p:nvPr>
        </p:nvSpPr>
        <p:spPr>
          <a:xfrm>
            <a:off x="222109" y="1565534"/>
            <a:ext cx="8582681" cy="449284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800"/>
              <a:buNone/>
            </a:pPr>
            <a:r>
              <a:rPr lang="en-US">
                <a:solidFill>
                  <a:srgbClr val="323F4F"/>
                </a:solidFill>
                <a:latin typeface="Arial"/>
                <a:ea typeface="Arial"/>
                <a:cs typeface="Arial"/>
                <a:sym typeface="Arial"/>
              </a:rPr>
              <a:t>The bilingual education program shall be implemented through at least one of the following program models:</a:t>
            </a:r>
            <a:endParaRPr/>
          </a:p>
          <a:p>
            <a:pPr marL="463550" lvl="0" indent="-228600" algn="l" rtl="0">
              <a:lnSpc>
                <a:spcPct val="90000"/>
              </a:lnSpc>
              <a:spcBef>
                <a:spcPts val="1200"/>
              </a:spcBef>
              <a:spcAft>
                <a:spcPts val="0"/>
              </a:spcAft>
              <a:buClr>
                <a:srgbClr val="323F4F"/>
              </a:buClr>
              <a:buSzPts val="2800"/>
              <a:buChar char="•"/>
            </a:pPr>
            <a:r>
              <a:rPr lang="en-US">
                <a:solidFill>
                  <a:srgbClr val="323F4F"/>
                </a:solidFill>
                <a:latin typeface="Arial"/>
                <a:ea typeface="Arial"/>
                <a:cs typeface="Arial"/>
                <a:sym typeface="Arial"/>
              </a:rPr>
              <a:t>Transitional bilingual/early exit </a:t>
            </a:r>
            <a:endParaRPr/>
          </a:p>
          <a:p>
            <a:pPr marL="463550" lvl="0" indent="-228600" algn="l" rtl="0">
              <a:lnSpc>
                <a:spcPct val="90000"/>
              </a:lnSpc>
              <a:spcBef>
                <a:spcPts val="1200"/>
              </a:spcBef>
              <a:spcAft>
                <a:spcPts val="0"/>
              </a:spcAft>
              <a:buClr>
                <a:srgbClr val="323F4F"/>
              </a:buClr>
              <a:buSzPts val="2800"/>
              <a:buChar char="•"/>
            </a:pPr>
            <a:r>
              <a:rPr lang="en-US">
                <a:solidFill>
                  <a:srgbClr val="323F4F"/>
                </a:solidFill>
                <a:latin typeface="Arial"/>
                <a:ea typeface="Arial"/>
                <a:cs typeface="Arial"/>
                <a:sym typeface="Arial"/>
              </a:rPr>
              <a:t>Transitional bilingual/late exit </a:t>
            </a:r>
            <a:endParaRPr/>
          </a:p>
          <a:p>
            <a:pPr marL="463550" lvl="0" indent="-228600" algn="l" rtl="0">
              <a:lnSpc>
                <a:spcPct val="90000"/>
              </a:lnSpc>
              <a:spcBef>
                <a:spcPts val="1200"/>
              </a:spcBef>
              <a:spcAft>
                <a:spcPts val="0"/>
              </a:spcAft>
              <a:buClr>
                <a:srgbClr val="323F4F"/>
              </a:buClr>
              <a:buSzPts val="2800"/>
              <a:buChar char="•"/>
            </a:pPr>
            <a:r>
              <a:rPr lang="en-US">
                <a:solidFill>
                  <a:srgbClr val="323F4F"/>
                </a:solidFill>
                <a:latin typeface="Arial"/>
                <a:ea typeface="Arial"/>
                <a:cs typeface="Arial"/>
                <a:sym typeface="Arial"/>
              </a:rPr>
              <a:t>Dual language immersion/one-way </a:t>
            </a:r>
            <a:endParaRPr/>
          </a:p>
          <a:p>
            <a:pPr marL="463550" lvl="0" indent="-228600" algn="l" rtl="0">
              <a:lnSpc>
                <a:spcPct val="90000"/>
              </a:lnSpc>
              <a:spcBef>
                <a:spcPts val="1200"/>
              </a:spcBef>
              <a:spcAft>
                <a:spcPts val="0"/>
              </a:spcAft>
              <a:buClr>
                <a:srgbClr val="323F4F"/>
              </a:buClr>
              <a:buSzPts val="2800"/>
              <a:buChar char="•"/>
            </a:pPr>
            <a:r>
              <a:rPr lang="en-US">
                <a:solidFill>
                  <a:srgbClr val="323F4F"/>
                </a:solidFill>
                <a:latin typeface="Arial"/>
                <a:ea typeface="Arial"/>
                <a:cs typeface="Arial"/>
                <a:sym typeface="Arial"/>
              </a:rPr>
              <a:t>Dual language immersion/two-way </a:t>
            </a:r>
            <a:endParaRPr/>
          </a:p>
          <a:p>
            <a:pPr marL="228600" lvl="0" indent="-25400" algn="l" rtl="0">
              <a:lnSpc>
                <a:spcPct val="90000"/>
              </a:lnSpc>
              <a:spcBef>
                <a:spcPts val="1200"/>
              </a:spcBef>
              <a:spcAft>
                <a:spcPts val="0"/>
              </a:spcAft>
              <a:buClr>
                <a:schemeClr val="dk1"/>
              </a:buClr>
              <a:buSzPts val="3200"/>
              <a:buNone/>
            </a:pPr>
            <a:endParaRPr sz="3200"/>
          </a:p>
        </p:txBody>
      </p:sp>
      <p:sp>
        <p:nvSpPr>
          <p:cNvPr id="521" name="Google Shape;521;p7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ECE0420D00984F94015CC33D548079" ma:contentTypeVersion="2" ma:contentTypeDescription="Create a new document." ma:contentTypeScope="" ma:versionID="26b6b07c7da30a93bcf7d707035accef">
  <xsd:schema xmlns:xsd="http://www.w3.org/2001/XMLSchema" xmlns:xs="http://www.w3.org/2001/XMLSchema" xmlns:p="http://schemas.microsoft.com/office/2006/metadata/properties" xmlns:ns2="fa291688-7b94-413f-a08a-8e6829ef0ae0" targetNamespace="http://schemas.microsoft.com/office/2006/metadata/properties" ma:root="true" ma:fieldsID="45de990023e6e6c3a0d78a10e7017a72" ns2:_="">
    <xsd:import namespace="fa291688-7b94-413f-a08a-8e6829ef0ae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91688-7b94-413f-a08a-8e6829ef0ae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81161A-20B2-4F32-B1D0-9ECE14303A67}"/>
</file>

<file path=customXml/itemProps2.xml><?xml version="1.0" encoding="utf-8"?>
<ds:datastoreItem xmlns:ds="http://schemas.openxmlformats.org/officeDocument/2006/customXml" ds:itemID="{FC2673CE-FEC5-42A3-8871-97F603E68EFE}"/>
</file>

<file path=customXml/itemProps3.xml><?xml version="1.0" encoding="utf-8"?>
<ds:datastoreItem xmlns:ds="http://schemas.openxmlformats.org/officeDocument/2006/customXml" ds:itemID="{0EB329F4-B7A4-4F50-9E13-290C15B7CA99}"/>
</file>

<file path=docProps/app.xml><?xml version="1.0" encoding="utf-8"?>
<Properties xmlns="http://schemas.openxmlformats.org/officeDocument/2006/extended-properties" xmlns:vt="http://schemas.openxmlformats.org/officeDocument/2006/docPropsVTypes">
  <TotalTime>25</TotalTime>
  <Words>3183</Words>
  <Application>Microsoft Office PowerPoint</Application>
  <PresentationFormat>On-screen Show (4:3)</PresentationFormat>
  <Paragraphs>305</Paragraphs>
  <Slides>25</Slides>
  <Notes>25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25</vt:i4>
      </vt:variant>
    </vt:vector>
  </HeadingPairs>
  <TitlesOfParts>
    <vt:vector size="34" baseType="lpstr">
      <vt:lpstr>Calibri</vt:lpstr>
      <vt:lpstr>Courier New</vt:lpstr>
      <vt:lpstr>Open Sans</vt:lpstr>
      <vt:lpstr>Arial</vt:lpstr>
      <vt:lpstr>3_Custom Design</vt:lpstr>
      <vt:lpstr>8_Custom Design</vt:lpstr>
      <vt:lpstr>1_Custom Design</vt:lpstr>
      <vt:lpstr>2_Custom Design</vt:lpstr>
      <vt:lpstr>4_Custom Design</vt:lpstr>
      <vt:lpstr>LPAC Framework English Learner Services</vt:lpstr>
      <vt:lpstr>Copyright © Notice</vt:lpstr>
      <vt:lpstr>Training Agenda</vt:lpstr>
      <vt:lpstr>English Learner Services Section Objective</vt:lpstr>
      <vt:lpstr>English Learner Services</vt:lpstr>
      <vt:lpstr>English Learner Services Cont’d</vt:lpstr>
      <vt:lpstr>Bilingual Education Program  Definition  </vt:lpstr>
      <vt:lpstr>Bilingual Education Program  Definition Cont’d </vt:lpstr>
      <vt:lpstr>Bilingual Education Program Models</vt:lpstr>
      <vt:lpstr>Transitional Bilingual/Early Exit</vt:lpstr>
      <vt:lpstr>Transitional Bilingual/Late Exit</vt:lpstr>
      <vt:lpstr>Dual Language Immersion/ One-Way</vt:lpstr>
      <vt:lpstr>Dual Language Immersion/  Two-Way</vt:lpstr>
      <vt:lpstr>Summary: State-approved Bilingual Education Program Models</vt:lpstr>
      <vt:lpstr>ESL Program Definition</vt:lpstr>
      <vt:lpstr>ESL Program Models</vt:lpstr>
      <vt:lpstr>ESL/Content-Based</vt:lpstr>
      <vt:lpstr>ESL/Pull-Out</vt:lpstr>
      <vt:lpstr>Summary: State-approved ESL  Program Models</vt:lpstr>
      <vt:lpstr>Additions to the Required  Bilingual or ESL Program  </vt:lpstr>
      <vt:lpstr>English Proficient Student Participation </vt:lpstr>
      <vt:lpstr>Dual-Identified Students</vt:lpstr>
      <vt:lpstr>Staffing</vt:lpstr>
      <vt:lpstr>Staff Development</vt:lpstr>
      <vt:lpstr>Required Summer School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LPAC Framework 2020-21 English Learner Services</dc:title>
  <dc:creator>Education Services Corporation Region 20</dc:creator>
  <cp:lastModifiedBy>Mary Slater</cp:lastModifiedBy>
  <cp:revision>6</cp:revision>
  <dcterms:modified xsi:type="dcterms:W3CDTF">2021-04-02T14:50:37Z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0x010100D4ECE0420D00984F94015CC33D548079</vt:lpwstr>
  </property>
</Properties>
</file>