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747775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6E"/>
    <a:srgbClr val="115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192" y="108"/>
      </p:cViewPr>
      <p:guideLst>
        <p:guide orient="horz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192352430d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192352430d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3cc4c62312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3cc4c62312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Slide 10</a:t>
            </a: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The LPAC has no direct responsibility for students in monitoring years 5 and beyond.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This data is collected to facilitate analysis of longitudinal student outcomes, in answer to the question: </a:t>
            </a:r>
            <a:r>
              <a:rPr lang="en" sz="1200" i="1">
                <a:solidFill>
                  <a:schemeClr val="dk1"/>
                </a:solidFill>
              </a:rPr>
              <a:t>How are reclassified English learners in Texas doing in the long-term?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This is not a state or a federal requirement; it is for data analysis purposes only. The LPAC’s sole responsibility for former LEP/ELs is to coordinate with PEIMS to ensure that students are coded appropriately.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This code was introduced for the first time in the 2019-2020 school year, and it is </a:t>
            </a:r>
            <a:r>
              <a:rPr lang="en" sz="1200" b="1">
                <a:solidFill>
                  <a:schemeClr val="dk1"/>
                </a:solidFill>
              </a:rPr>
              <a:t>not </a:t>
            </a:r>
            <a:r>
              <a:rPr lang="en" sz="1200">
                <a:solidFill>
                  <a:schemeClr val="dk1"/>
                </a:solidFill>
              </a:rPr>
              <a:t>retroactive, meaning districts should not go back to code students who have completed four years of monitoring after reclassification as “Former LEP/EL.” Data collection of this code has only begun in the 2019-2020 school year for students who were coded as a monitor year 4 in the 2018-2019 school year.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3cc4c62312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33cc4c62312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Slide 11</a:t>
            </a: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District policy shall determine whether a district is required to present a written report ONLY, or to also make a presentation of the written report to the board.</a:t>
            </a: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3cc4c62312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3cc4c62312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</a:rPr>
              <a:t>Slide 12</a:t>
            </a: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3cc4c62312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3cc4c62312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</a:rPr>
              <a:t>Slide 13</a:t>
            </a: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4f0b2f52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4f0b2f52c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2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192352430d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192352430d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2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3cc4c6231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3cc4c6231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3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39e4fa167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39e4fa167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Slide 4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cc4c6231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cc4c6231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</a:rPr>
              <a:t>Slide 5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3cc4c62312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3cc4c62312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</a:rPr>
              <a:t>Slide 6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cc4c62312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3cc4c62312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</a:rPr>
              <a:t>Slide 7</a:t>
            </a: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Continues on next slide</a:t>
            </a: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3cc4c62312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3cc4c62312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Slide 8</a:t>
            </a: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After an evaluation under this section, the language proficiency assessment committee may require intensive instruction for the student or reenroll the student in a bilingual education or special language program.</a:t>
            </a:r>
            <a:r>
              <a:rPr lang="en" sz="1200" i="1">
                <a:solidFill>
                  <a:schemeClr val="dk1"/>
                </a:solidFill>
              </a:rPr>
              <a:t> </a:t>
            </a: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3cc4c62312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3cc4c62312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Slide 9</a:t>
            </a: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The LPAC’s sole responsibility for students in monitored years 3 and 4 is to </a:t>
            </a:r>
            <a:r>
              <a:rPr lang="en" sz="1200" b="1">
                <a:solidFill>
                  <a:schemeClr val="dk1"/>
                </a:solidFill>
              </a:rPr>
              <a:t>coordinate</a:t>
            </a:r>
            <a:r>
              <a:rPr lang="en" sz="1200">
                <a:solidFill>
                  <a:schemeClr val="dk1"/>
                </a:solidFill>
              </a:rPr>
              <a:t> with PEIMS to ensure that students are coded appropriately (for accountability purposes).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627775" y="2892575"/>
            <a:ext cx="5908800" cy="1046700"/>
          </a:xfrm>
          <a:prstGeom prst="round2DiagRect">
            <a:avLst>
              <a:gd name="adj1" fmla="val 16667"/>
              <a:gd name="adj2" fmla="val 0"/>
            </a:avLst>
          </a:prstGeom>
          <a:noFill/>
          <a:ln w="19050" cap="flat" cmpd="sng">
            <a:solidFill>
              <a:srgbClr val="0048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627800" y="3097625"/>
            <a:ext cx="5908800" cy="63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Font typeface="Open Sans"/>
              <a:buNone/>
              <a:defRPr sz="3000" b="1"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l="12535" t="88209" r="31775"/>
          <a:stretch/>
        </p:blipFill>
        <p:spPr>
          <a:xfrm rot="-5400000">
            <a:off x="-2286337" y="2278438"/>
            <a:ext cx="5190850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/>
          <p:nvPr/>
        </p:nvSpPr>
        <p:spPr>
          <a:xfrm>
            <a:off x="-59750" y="-28175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0" y="4546350"/>
            <a:ext cx="9144000" cy="6366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/>
          <p:nvPr/>
        </p:nvSpPr>
        <p:spPr>
          <a:xfrm>
            <a:off x="65600" y="4737588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lt1"/>
                </a:solidFill>
              </a:rPr>
              <a:t>Copyright © 2025. Texas Education Agency.</a:t>
            </a:r>
            <a:endParaRPr sz="600">
              <a:solidFill>
                <a:schemeClr val="lt1"/>
              </a:solidFill>
            </a:endParaRPr>
          </a:p>
        </p:txBody>
      </p:sp>
      <p:pic>
        <p:nvPicPr>
          <p:cNvPr id="17" name="Google Shape;1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72025" y="4577361"/>
            <a:ext cx="1149124" cy="57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27796" y="1141322"/>
            <a:ext cx="5908800" cy="1679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_2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"/>
          <p:cNvPicPr preferRelativeResize="0"/>
          <p:nvPr/>
        </p:nvPicPr>
        <p:blipFill rotWithShape="1">
          <a:blip r:embed="rId2">
            <a:alphaModFix/>
          </a:blip>
          <a:srcRect l="11801" t="87858" r="33153"/>
          <a:stretch/>
        </p:blipFill>
        <p:spPr>
          <a:xfrm rot="5400000">
            <a:off x="-2247250" y="2259649"/>
            <a:ext cx="5131099" cy="63660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/>
          <p:nvPr/>
        </p:nvSpPr>
        <p:spPr>
          <a:xfrm>
            <a:off x="50" y="66600"/>
            <a:ext cx="49113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Click to edit theme section</a:t>
            </a:r>
            <a:endParaRPr sz="2300" b="1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0" y="4546350"/>
            <a:ext cx="9144000" cy="6366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 txBox="1"/>
          <p:nvPr/>
        </p:nvSpPr>
        <p:spPr>
          <a:xfrm>
            <a:off x="65600" y="4737588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lt1"/>
                </a:solidFill>
              </a:rPr>
              <a:t>Copyright © 2025. Texas Education Agency.</a:t>
            </a:r>
            <a:endParaRPr sz="600">
              <a:solidFill>
                <a:schemeClr val="lt1"/>
              </a:solidFill>
            </a:endParaRPr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700825" y="781350"/>
            <a:ext cx="8285400" cy="36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27" name="Google Shape;2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7100" y="4577361"/>
            <a:ext cx="1149124" cy="57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3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181100" y="875950"/>
            <a:ext cx="8794800" cy="38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 txBox="1"/>
          <p:nvPr/>
        </p:nvSpPr>
        <p:spPr>
          <a:xfrm>
            <a:off x="0" y="4854856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52275" y="31950"/>
            <a:ext cx="485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None/>
              <a:defRPr sz="23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Font typeface="Open Sans"/>
              <a:buNone/>
              <a:defRPr sz="23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8472458" y="48148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900">
                <a:solidFill>
                  <a:schemeClr val="lt1"/>
                </a:solidFill>
              </a:defRPr>
            </a:lvl1pPr>
            <a:lvl2pPr lvl="1">
              <a:buNone/>
              <a:defRPr sz="900">
                <a:solidFill>
                  <a:schemeClr val="lt1"/>
                </a:solidFill>
              </a:defRPr>
            </a:lvl2pPr>
            <a:lvl3pPr lvl="2">
              <a:buNone/>
              <a:defRPr sz="900">
                <a:solidFill>
                  <a:schemeClr val="lt1"/>
                </a:solidFill>
              </a:defRPr>
            </a:lvl3pPr>
            <a:lvl4pPr lvl="3">
              <a:buNone/>
              <a:defRPr sz="900">
                <a:solidFill>
                  <a:schemeClr val="lt1"/>
                </a:solidFill>
              </a:defRPr>
            </a:lvl4pPr>
            <a:lvl5pPr lvl="4">
              <a:buNone/>
              <a:defRPr sz="900">
                <a:solidFill>
                  <a:schemeClr val="lt1"/>
                </a:solidFill>
              </a:defRPr>
            </a:lvl5pPr>
            <a:lvl6pPr lvl="5">
              <a:buNone/>
              <a:defRPr sz="900">
                <a:solidFill>
                  <a:schemeClr val="lt1"/>
                </a:solidFill>
              </a:defRPr>
            </a:lvl6pPr>
            <a:lvl7pPr lvl="6">
              <a:buNone/>
              <a:defRPr sz="900">
                <a:solidFill>
                  <a:schemeClr val="lt1"/>
                </a:solidFill>
              </a:defRPr>
            </a:lvl7pPr>
            <a:lvl8pPr lvl="7">
              <a:buNone/>
              <a:defRPr sz="900">
                <a:solidFill>
                  <a:schemeClr val="lt1"/>
                </a:solidFill>
              </a:defRPr>
            </a:lvl8pPr>
            <a:lvl9pPr lvl="8">
              <a:buNone/>
              <a:defRPr sz="900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" name="Google Shape;36;p4" title="LPAC Logo Updated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100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</a:defRPr>
            </a:lvl1pPr>
            <a:lvl2pPr lvl="1" algn="r">
              <a:buNone/>
              <a:defRPr sz="900">
                <a:solidFill>
                  <a:schemeClr val="dk2"/>
                </a:solidFill>
              </a:defRPr>
            </a:lvl2pPr>
            <a:lvl3pPr lvl="2" algn="r">
              <a:buNone/>
              <a:defRPr sz="900">
                <a:solidFill>
                  <a:schemeClr val="dk2"/>
                </a:solidFill>
              </a:defRPr>
            </a:lvl3pPr>
            <a:lvl4pPr lvl="3" algn="r">
              <a:buNone/>
              <a:defRPr sz="900">
                <a:solidFill>
                  <a:schemeClr val="dk2"/>
                </a:solidFill>
              </a:defRPr>
            </a:lvl4pPr>
            <a:lvl5pPr lvl="4" algn="r">
              <a:buNone/>
              <a:defRPr sz="900">
                <a:solidFill>
                  <a:schemeClr val="dk2"/>
                </a:solidFill>
              </a:defRPr>
            </a:lvl5pPr>
            <a:lvl6pPr lvl="5" algn="r">
              <a:buNone/>
              <a:defRPr sz="900">
                <a:solidFill>
                  <a:schemeClr val="dk2"/>
                </a:solidFill>
              </a:defRPr>
            </a:lvl6pPr>
            <a:lvl7pPr lvl="6" algn="r">
              <a:buNone/>
              <a:defRPr sz="900">
                <a:solidFill>
                  <a:schemeClr val="dk2"/>
                </a:solidFill>
              </a:defRPr>
            </a:lvl7pPr>
            <a:lvl8pPr lvl="7" algn="r">
              <a:buNone/>
              <a:defRPr sz="900">
                <a:solidFill>
                  <a:schemeClr val="dk2"/>
                </a:solidFill>
              </a:defRPr>
            </a:lvl8pPr>
            <a:lvl9pPr lvl="8" algn="r">
              <a:buNone/>
              <a:defRPr sz="9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hyperlink" Target="mailto:titleiii.initiatives@esc20.info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copyrights@tea.texas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hyperlink" Target="https://www.txel.org/media/lk3iuuwb/descriptor-table-guide-for-bilingual-and-english-as-a-second-language-esl-programs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hyperlink" Target="https://www.txel.org/media/lk3iuuwb/descriptor-table-guide-for-bilingual-and-english-as-a-second-language-esl-program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5"/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86337" y="2278438"/>
            <a:ext cx="5190850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/>
          <p:nvPr/>
        </p:nvSpPr>
        <p:spPr>
          <a:xfrm>
            <a:off x="-50" y="-28175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0" y="4546350"/>
            <a:ext cx="9144000" cy="6366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36975" y="4577361"/>
            <a:ext cx="1149124" cy="5745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 txBox="1"/>
          <p:nvPr/>
        </p:nvSpPr>
        <p:spPr>
          <a:xfrm>
            <a:off x="65600" y="4737588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1625525" y="3229475"/>
            <a:ext cx="5926200" cy="878100"/>
          </a:xfrm>
          <a:prstGeom prst="round2DiagRect">
            <a:avLst>
              <a:gd name="adj1" fmla="val 16667"/>
              <a:gd name="adj2" fmla="val 0"/>
            </a:avLst>
          </a:prstGeom>
          <a:noFill/>
          <a:ln w="19050" cap="flat" cmpd="sng">
            <a:solidFill>
              <a:srgbClr val="0048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000000"/>
              </a:solidFill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1617550" y="3350225"/>
            <a:ext cx="5908800" cy="6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latin typeface="Open Sans"/>
                <a:ea typeface="Open Sans"/>
                <a:cs typeface="Open Sans"/>
                <a:sym typeface="Open Sans"/>
              </a:rPr>
              <a:t>Monitoring and Evaluation</a:t>
            </a:r>
            <a:endParaRPr sz="3200" b="1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6" name="Google Shape;86;p15" title="LPAC Logo Updated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31775" y="1045297"/>
            <a:ext cx="5908800" cy="1679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534AE410-AEAE-003A-E0F8-FE8EB5CCDC5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4"/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4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4"/>
          <p:cNvSpPr txBox="1"/>
          <p:nvPr/>
        </p:nvSpPr>
        <p:spPr>
          <a:xfrm>
            <a:off x="5329750" y="975450"/>
            <a:ext cx="3559800" cy="3447300"/>
          </a:xfrm>
          <a:prstGeom prst="rect">
            <a:avLst/>
          </a:prstGeom>
          <a:solidFill>
            <a:srgbClr val="16ABB9"/>
          </a:solidFill>
          <a:ln>
            <a:noFill/>
          </a:ln>
        </p:spPr>
        <p:txBody>
          <a:bodyPr spcFirstLastPara="1" wrap="square" lIns="365750" tIns="365750" rIns="365750" bIns="36575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Purpose:</a:t>
            </a:r>
            <a:endParaRPr sz="19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The Former EB code will facilitate data collection to track long-term success of students formerly classified as Emergent bilingual (EB) students in Texas public schools. </a:t>
            </a:r>
            <a:endParaRPr sz="19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2" name="Google Shape;192;p24"/>
          <p:cNvSpPr txBox="1"/>
          <p:nvPr/>
        </p:nvSpPr>
        <p:spPr>
          <a:xfrm>
            <a:off x="708100" y="787522"/>
            <a:ext cx="4365250" cy="330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Definition: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Student 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1242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•"/>
            </a:pPr>
            <a:r>
              <a:rPr lang="en" sz="19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has previously been identified as an Emergent Bilingual (EB), 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1242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•"/>
            </a:pPr>
            <a:r>
              <a:rPr lang="en" sz="19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has met reclassification criteria, 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1242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Char char="•"/>
            </a:pPr>
            <a:r>
              <a:rPr lang="en" sz="19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and has completed four years of monitoring. 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student continues with this status through the remainder of his or her school years in Texas.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3" name="Google Shape;193;p24"/>
          <p:cNvSpPr txBox="1"/>
          <p:nvPr/>
        </p:nvSpPr>
        <p:spPr>
          <a:xfrm>
            <a:off x="0" y="66600"/>
            <a:ext cx="48555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Former EB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4" name="Google Shape;194;p24"/>
          <p:cNvSpPr txBox="1"/>
          <p:nvPr/>
        </p:nvSpPr>
        <p:spPr>
          <a:xfrm>
            <a:off x="815727" y="4430929"/>
            <a:ext cx="78672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PEIMS EB Descriptor: Former EB</a:t>
            </a: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5" name="Google Shape;195;p24"/>
          <p:cNvSpPr txBox="1"/>
          <p:nvPr/>
        </p:nvSpPr>
        <p:spPr>
          <a:xfrm>
            <a:off x="0" y="4853129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97" name="Google Shape;197;p24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5B6A9765-6D14-17AA-88CD-000139BC1D27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5" name="Google Shape;83;p15">
            <a:extLst>
              <a:ext uri="{FF2B5EF4-FFF2-40B4-BE49-F238E27FC236}">
                <a16:creationId xmlns:a16="http://schemas.microsoft.com/office/drawing/2014/main" id="{F6247AD2-FD97-3C50-8311-2AC22093AA8B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6" name="Google Shape;196;p24"/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10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32012A2D-A2FF-AD6D-736D-2CD24EE97CB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5"/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5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5"/>
          <p:cNvSpPr txBox="1"/>
          <p:nvPr/>
        </p:nvSpPr>
        <p:spPr>
          <a:xfrm>
            <a:off x="708099" y="777240"/>
            <a:ext cx="8148725" cy="380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All school districts required to conduct a bilingual or English as a second language (ESL) program </a:t>
            </a:r>
            <a:r>
              <a:rPr lang="en" sz="19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shall </a:t>
            </a: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conduct an annual evaluation in accordance with Texas Education Code (TEC), §29.053, collecting a full range of data to determine program effectiveness to ensure student academic success. 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14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annual evaluation report </a:t>
            </a:r>
            <a:r>
              <a:rPr lang="en" sz="19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shall</a:t>
            </a: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be presented to the board of trustees </a:t>
            </a:r>
            <a:r>
              <a:rPr lang="en" sz="1900" b="1" u="sng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before November 1 </a:t>
            </a: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of each year and the report shall be retained at the school district level in accordance with TEC, §29.062.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5" name="Google Shape;205;p25"/>
          <p:cNvSpPr txBox="1"/>
          <p:nvPr/>
        </p:nvSpPr>
        <p:spPr>
          <a:xfrm>
            <a:off x="27900" y="36300"/>
            <a:ext cx="48555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Program Evaluation</a:t>
            </a:r>
            <a:endParaRPr sz="2300" b="1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6" name="Google Shape;206;p25"/>
          <p:cNvSpPr txBox="1"/>
          <p:nvPr/>
        </p:nvSpPr>
        <p:spPr>
          <a:xfrm>
            <a:off x="0" y="4853129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08" name="Google Shape;208;p25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482CE261-E38A-EAAD-E55B-D02A6C6E3585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5" name="Google Shape;83;p15">
            <a:extLst>
              <a:ext uri="{FF2B5EF4-FFF2-40B4-BE49-F238E27FC236}">
                <a16:creationId xmlns:a16="http://schemas.microsoft.com/office/drawing/2014/main" id="{A65BC119-EA55-7C0F-C492-6B2E06000541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207" name="Google Shape;207;p25"/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11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8D1EE6E9-6B8F-5767-2B96-7E544F6CC21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86337" y="2278438"/>
            <a:ext cx="5190850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6"/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6"/>
          <p:cNvSpPr txBox="1"/>
          <p:nvPr/>
        </p:nvSpPr>
        <p:spPr>
          <a:xfrm>
            <a:off x="27900" y="66600"/>
            <a:ext cx="48555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Program Evaluation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5" name="Google Shape;215;p26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6"/>
          <p:cNvSpPr txBox="1"/>
          <p:nvPr/>
        </p:nvSpPr>
        <p:spPr>
          <a:xfrm>
            <a:off x="708099" y="777240"/>
            <a:ext cx="8203783" cy="497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Annual school district reports of educational performance shall reflect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28650" lvl="0" indent="-49212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Both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academic progress in the language(s) of instruction for EB student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28650" lvl="0" indent="-49212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Both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extent to which English learners are becoming proficient in English;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28650" lvl="0" indent="-49212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Both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number of students who have been exited from the bilingual education and ESL programs; and 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28650" lvl="0" indent="-49212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Both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number of teachers and aides trained and the frequency, scope, and results of the professional development in approaches and strategies that support second language acquisition. 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7" name="Google Shape;217;p26"/>
          <p:cNvSpPr txBox="1"/>
          <p:nvPr/>
        </p:nvSpPr>
        <p:spPr>
          <a:xfrm>
            <a:off x="0" y="4853129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19" name="Google Shape;219;p26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6"/>
          <p:cNvSpPr txBox="1"/>
          <p:nvPr/>
        </p:nvSpPr>
        <p:spPr>
          <a:xfrm>
            <a:off x="879608" y="4444106"/>
            <a:ext cx="78672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§89.1220</a:t>
            </a:r>
            <a:endParaRPr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D8A32A18-44AF-48C9-CB17-268AC88B529E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5" name="Google Shape;83;p15">
            <a:extLst>
              <a:ext uri="{FF2B5EF4-FFF2-40B4-BE49-F238E27FC236}">
                <a16:creationId xmlns:a16="http://schemas.microsoft.com/office/drawing/2014/main" id="{BF53C982-CC54-0FC2-31C5-44130E581722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218" name="Google Shape;218;p26"/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12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D2AA9DA0-388E-711F-5906-094F500B97A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7"/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7"/>
          <p:cNvSpPr txBox="1"/>
          <p:nvPr/>
        </p:nvSpPr>
        <p:spPr>
          <a:xfrm>
            <a:off x="0" y="67400"/>
            <a:ext cx="48555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Program Evaluation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7" name="Google Shape;227;p27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7"/>
          <p:cNvSpPr txBox="1"/>
          <p:nvPr/>
        </p:nvSpPr>
        <p:spPr>
          <a:xfrm>
            <a:off x="708100" y="783250"/>
            <a:ext cx="8405300" cy="38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6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 addition, for school districts that filed in the previous year and/or will be filing a bilingual exception and/or ESL waiver in the current year, the annual district report of educational performance shall also reflect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571500" lvl="0" indent="-43497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Both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number of teachers for whom a bilingual exception or ESL waiver was/is being filed;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571500" lvl="0" indent="-43497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Both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number of teachers for whom an bilingual exception or ESL waiver was filed  in the previous year who successfully obtained certification; and 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571500" lvl="0" indent="-43497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Both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frequency and scope of a comprehensive professional development plan, implemented as required under §89.1207 of this title (relating to Bilingual Education Exceptions and ESL Waivers), and results of such plan if an exception and/or waiver was filed in the previous school year.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9" name="Google Shape;229;p27"/>
          <p:cNvSpPr txBox="1"/>
          <p:nvPr/>
        </p:nvSpPr>
        <p:spPr>
          <a:xfrm>
            <a:off x="0" y="4853129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1" name="Google Shape;231;p27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F2739720-DAAB-AA66-006F-2680CE7015F5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5" name="Google Shape;83;p15">
            <a:extLst>
              <a:ext uri="{FF2B5EF4-FFF2-40B4-BE49-F238E27FC236}">
                <a16:creationId xmlns:a16="http://schemas.microsoft.com/office/drawing/2014/main" id="{DBEB492E-AD85-5CDC-D02F-A39E5AE070D3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230" name="Google Shape;230;p27"/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13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95BD0D96-2236-ACBD-1343-CEC6B1B1B45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86337" y="2278438"/>
            <a:ext cx="5190850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8"/>
          <p:cNvSpPr/>
          <p:nvPr/>
        </p:nvSpPr>
        <p:spPr>
          <a:xfrm>
            <a:off x="0" y="0"/>
            <a:ext cx="51528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8"/>
          <p:cNvSpPr txBox="1"/>
          <p:nvPr/>
        </p:nvSpPr>
        <p:spPr>
          <a:xfrm>
            <a:off x="-6350" y="66600"/>
            <a:ext cx="51528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LPAC - Monitoring and Evaluation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8" name="Google Shape;238;p28"/>
          <p:cNvSpPr/>
          <p:nvPr/>
        </p:nvSpPr>
        <p:spPr>
          <a:xfrm>
            <a:off x="0" y="4546350"/>
            <a:ext cx="9144000" cy="6366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9" name="Google Shape;23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36975" y="4577361"/>
            <a:ext cx="1149124" cy="57457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28"/>
          <p:cNvSpPr txBox="1"/>
          <p:nvPr/>
        </p:nvSpPr>
        <p:spPr>
          <a:xfrm>
            <a:off x="65600" y="4737588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1" name="Google Shape;241;p28"/>
          <p:cNvSpPr txBox="1"/>
          <p:nvPr/>
        </p:nvSpPr>
        <p:spPr>
          <a:xfrm>
            <a:off x="2144250" y="3695438"/>
            <a:ext cx="4855500" cy="6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For more information, contact: </a:t>
            </a:r>
            <a:r>
              <a:rPr lang="en" sz="18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titleiii.initiatives@esc20.info</a:t>
            </a:r>
            <a:r>
              <a:rPr lang="en" sz="1800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42" name="Google Shape;242;p28" title="LPAC Logo Updated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8" title="TXEL Subscribe Today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515388" y="1115300"/>
            <a:ext cx="4113226" cy="231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C04C40EC-70A7-E980-6533-AE92B508D7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 txBox="1">
            <a:spLocks noGrp="1"/>
          </p:cNvSpPr>
          <p:nvPr>
            <p:ph type="body" idx="1"/>
          </p:nvPr>
        </p:nvSpPr>
        <p:spPr>
          <a:xfrm>
            <a:off x="708100" y="777240"/>
            <a:ext cx="8267800" cy="3955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</a:rPr>
              <a:t>Copyright © 2025. Texas Education Agency.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</a:rPr>
              <a:t>All Rights Reserved.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</a:rPr>
              <a:t>Notwithstanding the foregoing, the right to reproduce the copyrighted work is granted to Texas public school districts, charter schools, Districts of Innovation (DOI), and education service centers for non-profit educational use within the state of Texas, and to residents of the state of Texas for their own personal, non-profit educational use, and provided further that no charge is made for such reproduced materials other than to cover the out-of-pocket cost of reproduction and distribution. No other rights, express or implied, are granted hereby.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900" dirty="0">
                <a:solidFill>
                  <a:schemeClr val="dk1"/>
                </a:solidFill>
              </a:rPr>
              <a:t>For more information, please contact: </a:t>
            </a:r>
            <a:r>
              <a:rPr lang="en" sz="1900" u="sng" dirty="0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copyrights@tea.texas.gov</a:t>
            </a:r>
            <a:r>
              <a:rPr lang="en" sz="1900" dirty="0">
                <a:solidFill>
                  <a:srgbClr val="1155CC"/>
                </a:solidFill>
              </a:rPr>
              <a:t> </a:t>
            </a:r>
            <a:endParaRPr sz="1900" dirty="0">
              <a:solidFill>
                <a:srgbClr val="1155CC"/>
              </a:solidFill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0" y="0"/>
            <a:ext cx="4375052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0" y="31950"/>
            <a:ext cx="437505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Copyright © Notice</a:t>
            </a:r>
            <a:endParaRPr dirty="0"/>
          </a:p>
        </p:txBody>
      </p:sp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C1089673-7341-B7A2-D2CA-7C9B423D41FE}"/>
              </a:ext>
            </a:extLst>
          </p:cNvPr>
          <p:cNvSpPr/>
          <p:nvPr/>
        </p:nvSpPr>
        <p:spPr>
          <a:xfrm>
            <a:off x="-29850" y="4879800"/>
            <a:ext cx="917385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6" name="Google Shape;83;p15">
            <a:extLst>
              <a:ext uri="{FF2B5EF4-FFF2-40B4-BE49-F238E27FC236}">
                <a16:creationId xmlns:a16="http://schemas.microsoft.com/office/drawing/2014/main" id="{C3C31F1A-9973-7684-8CB6-8E10CCA27917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94" name="Google Shape;94;p16"/>
          <p:cNvSpPr txBox="1">
            <a:spLocks noGrp="1"/>
          </p:cNvSpPr>
          <p:nvPr>
            <p:ph type="sldNum" idx="12"/>
          </p:nvPr>
        </p:nvSpPr>
        <p:spPr>
          <a:xfrm>
            <a:off x="8472458" y="48148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7"/>
          <p:cNvPicPr preferRelativeResize="0"/>
          <p:nvPr/>
        </p:nvPicPr>
        <p:blipFill rotWithShape="1">
          <a:blip r:embed="rId3">
            <a:alphaModFix/>
          </a:blip>
          <a:srcRect l="11801" t="87858" r="33153"/>
          <a:stretch/>
        </p:blipFill>
        <p:spPr>
          <a:xfrm rot="5400000">
            <a:off x="-2247250" y="2259649"/>
            <a:ext cx="5131099" cy="63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7"/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7"/>
          <p:cNvSpPr txBox="1"/>
          <p:nvPr/>
        </p:nvSpPr>
        <p:spPr>
          <a:xfrm>
            <a:off x="27900" y="66600"/>
            <a:ext cx="48555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Training Agenda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2" name="Google Shape;102;p17"/>
          <p:cNvSpPr/>
          <p:nvPr/>
        </p:nvSpPr>
        <p:spPr>
          <a:xfrm>
            <a:off x="0" y="4546350"/>
            <a:ext cx="9144000" cy="6366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36975" y="4577361"/>
            <a:ext cx="1149124" cy="574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 txBox="1"/>
          <p:nvPr/>
        </p:nvSpPr>
        <p:spPr>
          <a:xfrm>
            <a:off x="702200" y="781358"/>
            <a:ext cx="8103434" cy="39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77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Open Sans"/>
              <a:buChar char="•"/>
            </a:pPr>
            <a:r>
              <a:rPr lang="en" sz="2800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Introduction</a:t>
            </a:r>
            <a:endParaRPr sz="2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7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Open Sans"/>
              <a:buChar char="•"/>
            </a:pPr>
            <a:r>
              <a:rPr lang="en" sz="2800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Identification</a:t>
            </a:r>
            <a:endParaRPr sz="2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7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Open Sans"/>
              <a:buChar char="•"/>
            </a:pPr>
            <a:r>
              <a:rPr lang="en" sz="2800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Placement</a:t>
            </a:r>
            <a:endParaRPr sz="2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7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Open Sans"/>
              <a:buChar char="•"/>
            </a:pPr>
            <a:r>
              <a:rPr lang="en" sz="2800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Emergent Bilingual Student Services</a:t>
            </a:r>
            <a:endParaRPr sz="2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7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Open Sans"/>
              <a:buChar char="•"/>
            </a:pPr>
            <a:r>
              <a:rPr lang="en" sz="2800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Review and Reclassification</a:t>
            </a:r>
            <a:endParaRPr sz="2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7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2800"/>
              <a:buFont typeface="Open Sans"/>
              <a:buChar char="•"/>
            </a:pPr>
            <a:r>
              <a:rPr lang="en" sz="28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Monitoring and Evaluation</a:t>
            </a:r>
            <a:endParaRPr sz="28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65600" y="4737588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6" name="Google Shape;106;p17" title="LPAC Logo Updated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79;p15">
            <a:extLst>
              <a:ext uri="{FF2B5EF4-FFF2-40B4-BE49-F238E27FC236}">
                <a16:creationId xmlns:a16="http://schemas.microsoft.com/office/drawing/2014/main" id="{7740087A-2D2E-A2FE-6E75-B80285CC3C1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708100" y="777240"/>
            <a:ext cx="8267800" cy="3955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 b="1" dirty="0">
                <a:solidFill>
                  <a:schemeClr val="dk1"/>
                </a:solidFill>
              </a:rPr>
              <a:t>Content/Language Objective</a:t>
            </a:r>
            <a:endParaRPr sz="19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</a:rPr>
              <a:t>We will be able to differentiate between state and federal monitoring requirements for reclassified students and outline key elements of the annual program evaluation.</a:t>
            </a:r>
            <a:endParaRPr sz="1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3" name="Google Shape;100;p17">
            <a:extLst>
              <a:ext uri="{FF2B5EF4-FFF2-40B4-BE49-F238E27FC236}">
                <a16:creationId xmlns:a16="http://schemas.microsoft.com/office/drawing/2014/main" id="{F0D9C575-6EE1-C8E8-B790-4975626F6CD3}"/>
              </a:ext>
            </a:extLst>
          </p:cNvPr>
          <p:cNvSpPr/>
          <p:nvPr/>
        </p:nvSpPr>
        <p:spPr>
          <a:xfrm>
            <a:off x="0" y="0"/>
            <a:ext cx="4853354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52275" y="31950"/>
            <a:ext cx="485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Monitoring and Evaluation </a:t>
            </a:r>
            <a:endParaRPr/>
          </a:p>
        </p:txBody>
      </p:sp>
      <p:sp>
        <p:nvSpPr>
          <p:cNvPr id="6" name="Google Shape;276;p31">
            <a:extLst>
              <a:ext uri="{FF2B5EF4-FFF2-40B4-BE49-F238E27FC236}">
                <a16:creationId xmlns:a16="http://schemas.microsoft.com/office/drawing/2014/main" id="{0E8349C5-B12E-E1DB-86CC-1C5C6FA85659}"/>
              </a:ext>
            </a:extLst>
          </p:cNvPr>
          <p:cNvSpPr/>
          <p:nvPr/>
        </p:nvSpPr>
        <p:spPr>
          <a:xfrm>
            <a:off x="-29850" y="4879800"/>
            <a:ext cx="917385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7" name="Google Shape;83;p15">
            <a:extLst>
              <a:ext uri="{FF2B5EF4-FFF2-40B4-BE49-F238E27FC236}">
                <a16:creationId xmlns:a16="http://schemas.microsoft.com/office/drawing/2014/main" id="{9E888FC0-8BC3-B452-C8F7-231A275F0427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8" name="Google Shape;196;p24">
            <a:extLst>
              <a:ext uri="{FF2B5EF4-FFF2-40B4-BE49-F238E27FC236}">
                <a16:creationId xmlns:a16="http://schemas.microsoft.com/office/drawing/2014/main" id="{D09CBB6E-A140-6E26-DE1B-DA0D1802C69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4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/>
          <p:nvPr/>
        </p:nvSpPr>
        <p:spPr>
          <a:xfrm>
            <a:off x="0" y="0"/>
            <a:ext cx="50910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0" y="70354"/>
            <a:ext cx="6082200" cy="4905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Monitoring After Reclassification</a:t>
            </a:r>
            <a:endParaRPr dirty="0"/>
          </a:p>
        </p:txBody>
      </p:sp>
      <p:cxnSp>
        <p:nvCxnSpPr>
          <p:cNvPr id="121" name="Google Shape;121;p19"/>
          <p:cNvCxnSpPr/>
          <p:nvPr/>
        </p:nvCxnSpPr>
        <p:spPr>
          <a:xfrm rot="5400000">
            <a:off x="6654050" y="3186847"/>
            <a:ext cx="304800" cy="15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22" name="Google Shape;122;p19"/>
          <p:cNvCxnSpPr/>
          <p:nvPr/>
        </p:nvCxnSpPr>
        <p:spPr>
          <a:xfrm rot="5400000">
            <a:off x="2221579" y="3213541"/>
            <a:ext cx="304800" cy="15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23" name="Google Shape;123;p19"/>
          <p:cNvCxnSpPr/>
          <p:nvPr/>
        </p:nvCxnSpPr>
        <p:spPr>
          <a:xfrm>
            <a:off x="3230270" y="1359832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24" name="Google Shape;124;p19"/>
          <p:cNvSpPr txBox="1"/>
          <p:nvPr/>
        </p:nvSpPr>
        <p:spPr>
          <a:xfrm>
            <a:off x="2379680" y="823374"/>
            <a:ext cx="1694700" cy="5232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Bilingual Program Services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25" name="Google Shape;125;p19"/>
          <p:cNvCxnSpPr/>
          <p:nvPr/>
        </p:nvCxnSpPr>
        <p:spPr>
          <a:xfrm rot="5400000">
            <a:off x="2219737" y="2697209"/>
            <a:ext cx="304800" cy="15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26" name="Google Shape;126;p19"/>
          <p:cNvSpPr txBox="1"/>
          <p:nvPr/>
        </p:nvSpPr>
        <p:spPr>
          <a:xfrm>
            <a:off x="1135206" y="2847630"/>
            <a:ext cx="2627100" cy="3078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English Proficient (EP)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643649" y="2280912"/>
            <a:ext cx="3429000" cy="3078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Meets Reclassification Criteria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28" name="Google Shape;128;p19"/>
          <p:cNvCxnSpPr/>
          <p:nvPr/>
        </p:nvCxnSpPr>
        <p:spPr>
          <a:xfrm flipH="1">
            <a:off x="5745152" y="1296864"/>
            <a:ext cx="1500" cy="9255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29" name="Google Shape;129;p19"/>
          <p:cNvSpPr txBox="1"/>
          <p:nvPr/>
        </p:nvSpPr>
        <p:spPr>
          <a:xfrm>
            <a:off x="5090930" y="795640"/>
            <a:ext cx="1447800" cy="5232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ESL Program Services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30" name="Google Shape;130;p19"/>
          <p:cNvCxnSpPr/>
          <p:nvPr/>
        </p:nvCxnSpPr>
        <p:spPr>
          <a:xfrm rot="5400000">
            <a:off x="6655638" y="2661584"/>
            <a:ext cx="304800" cy="15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31" name="Google Shape;131;p19"/>
          <p:cNvSpPr txBox="1"/>
          <p:nvPr/>
        </p:nvSpPr>
        <p:spPr>
          <a:xfrm>
            <a:off x="5489905" y="2834361"/>
            <a:ext cx="2668500" cy="3078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English Proficient (EP)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19"/>
          <p:cNvSpPr txBox="1"/>
          <p:nvPr/>
        </p:nvSpPr>
        <p:spPr>
          <a:xfrm>
            <a:off x="5092700" y="2226341"/>
            <a:ext cx="3429000" cy="3078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Meets Reclassification Criteria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1612667" y="3392774"/>
            <a:ext cx="1542300" cy="13851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(Monitor)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F–(M1)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S–(M2)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----------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3–(M3)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4–(M4)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5 – Former </a:t>
            </a:r>
            <a:r>
              <a:rPr lang="en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EB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4" name="Google Shape;134;p19"/>
          <p:cNvSpPr txBox="1"/>
          <p:nvPr/>
        </p:nvSpPr>
        <p:spPr>
          <a:xfrm>
            <a:off x="5955849" y="3392775"/>
            <a:ext cx="1725600" cy="13851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(Monitor)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F–(M1)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S–(M2)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----------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3–(M3)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4–(M4)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5 – Former </a:t>
            </a:r>
            <a:r>
              <a:rPr lang="en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EB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35" name="Google Shape;135;p19"/>
          <p:cNvCxnSpPr>
            <a:stCxn id="136" idx="2"/>
          </p:cNvCxnSpPr>
          <p:nvPr/>
        </p:nvCxnSpPr>
        <p:spPr>
          <a:xfrm flipH="1">
            <a:off x="1386544" y="1777374"/>
            <a:ext cx="7500" cy="503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36" name="Google Shape;136;p19"/>
          <p:cNvSpPr txBox="1"/>
          <p:nvPr/>
        </p:nvSpPr>
        <p:spPr>
          <a:xfrm>
            <a:off x="532744" y="823374"/>
            <a:ext cx="1722600" cy="9540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</a:t>
            </a: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with Parent or Guardian Denial             (no bilingual program services)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37" name="Google Shape;137;p19"/>
          <p:cNvCxnSpPr/>
          <p:nvPr/>
        </p:nvCxnSpPr>
        <p:spPr>
          <a:xfrm>
            <a:off x="7649809" y="1752543"/>
            <a:ext cx="4500" cy="4641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38" name="Google Shape;138;p19"/>
          <p:cNvSpPr txBox="1"/>
          <p:nvPr/>
        </p:nvSpPr>
        <p:spPr>
          <a:xfrm>
            <a:off x="6720109" y="798436"/>
            <a:ext cx="1801500" cy="9540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</a:t>
            </a:r>
            <a:r>
              <a:rPr lang="en" sz="1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with Parent or Guardian Denial                (no ESL program services)</a:t>
            </a:r>
            <a:endParaRPr sz="140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39" name="Google Shape;139;p19" title="LPAC Logo Updated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6;p31">
            <a:extLst>
              <a:ext uri="{FF2B5EF4-FFF2-40B4-BE49-F238E27FC236}">
                <a16:creationId xmlns:a16="http://schemas.microsoft.com/office/drawing/2014/main" id="{23294EFF-32F4-5E3E-B12D-3E55BE2149A1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6" name="Google Shape;83;p15">
            <a:extLst>
              <a:ext uri="{FF2B5EF4-FFF2-40B4-BE49-F238E27FC236}">
                <a16:creationId xmlns:a16="http://schemas.microsoft.com/office/drawing/2014/main" id="{A551807A-E122-DBA8-121C-65308AD9AB1F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7" name="Google Shape;196;p24">
            <a:extLst>
              <a:ext uri="{FF2B5EF4-FFF2-40B4-BE49-F238E27FC236}">
                <a16:creationId xmlns:a16="http://schemas.microsoft.com/office/drawing/2014/main" id="{E2D72BDA-03F4-5E7C-476B-844526279A6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5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79;p15">
            <a:extLst>
              <a:ext uri="{FF2B5EF4-FFF2-40B4-BE49-F238E27FC236}">
                <a16:creationId xmlns:a16="http://schemas.microsoft.com/office/drawing/2014/main" id="{5D095892-EF53-4FE7-4CEB-FEC50A5DF9F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9;p19">
            <a:extLst>
              <a:ext uri="{FF2B5EF4-FFF2-40B4-BE49-F238E27FC236}">
                <a16:creationId xmlns:a16="http://schemas.microsoft.com/office/drawing/2014/main" id="{B4515ED3-7283-63E9-68AE-4B1BA212E7F6}"/>
              </a:ext>
            </a:extLst>
          </p:cNvPr>
          <p:cNvSpPr/>
          <p:nvPr/>
        </p:nvSpPr>
        <p:spPr>
          <a:xfrm>
            <a:off x="0" y="0"/>
            <a:ext cx="50910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0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0"/>
          <p:cNvSpPr txBox="1"/>
          <p:nvPr/>
        </p:nvSpPr>
        <p:spPr>
          <a:xfrm>
            <a:off x="708099" y="781350"/>
            <a:ext cx="8184575" cy="43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State</a:t>
            </a: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9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Requirements</a:t>
            </a: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sz="1900" dirty="0">
              <a:solidFill>
                <a:srgbClr val="323F4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23F4F"/>
              </a:buClr>
              <a:buSzPts val="1900"/>
              <a:buChar char="•"/>
            </a:pP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The LPAC shall monitor the </a:t>
            </a:r>
            <a:r>
              <a:rPr lang="en" sz="19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academic progress </a:t>
            </a: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of each student who has met criteria for reclassification in accordance with TEC, §29.056(g) for the</a:t>
            </a:r>
            <a:r>
              <a:rPr lang="en" sz="19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 first two years after reclassification.</a:t>
            </a:r>
            <a:endParaRPr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23F4F"/>
              </a:buClr>
              <a:buSzPts val="1900"/>
              <a:buChar char="•"/>
            </a:pP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Monitoring for the first two years after reclassification </a:t>
            </a:r>
            <a:r>
              <a:rPr lang="en" sz="19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includes</a:t>
            </a: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9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students</a:t>
            </a: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 who had a </a:t>
            </a:r>
            <a:r>
              <a:rPr lang="en" sz="1900" b="1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parental denial.</a:t>
            </a:r>
            <a:endParaRPr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900" dirty="0">
              <a:solidFill>
                <a:srgbClr val="323F4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900" u="sng" dirty="0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PEIMS EB Indicator Descriptor</a:t>
            </a:r>
            <a:r>
              <a:rPr lang="en" sz="1900" dirty="0">
                <a:solidFill>
                  <a:srgbClr val="323F4F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 sz="19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0" y="66600"/>
            <a:ext cx="62664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Monitoring After Reclassification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5763200" y="3600525"/>
            <a:ext cx="2843400" cy="7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1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 (first year)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85750" lvl="1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 (second year)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Google Shape;150;p20"/>
          <p:cNvSpPr txBox="1"/>
          <p:nvPr/>
        </p:nvSpPr>
        <p:spPr>
          <a:xfrm>
            <a:off x="0" y="4853129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52" name="Google Shape;152;p20" title="LPAC Logo Updated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6;p31">
            <a:extLst>
              <a:ext uri="{FF2B5EF4-FFF2-40B4-BE49-F238E27FC236}">
                <a16:creationId xmlns:a16="http://schemas.microsoft.com/office/drawing/2014/main" id="{806B3634-6C17-6A5B-3455-91C53E2C5B75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6" name="Google Shape;83;p15">
            <a:extLst>
              <a:ext uri="{FF2B5EF4-FFF2-40B4-BE49-F238E27FC236}">
                <a16:creationId xmlns:a16="http://schemas.microsoft.com/office/drawing/2014/main" id="{F92364F3-65A8-13BD-8E4D-EB2DBD3CC2F1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7" name="Google Shape;196;p24">
            <a:extLst>
              <a:ext uri="{FF2B5EF4-FFF2-40B4-BE49-F238E27FC236}">
                <a16:creationId xmlns:a16="http://schemas.microsoft.com/office/drawing/2014/main" id="{9E4B76B5-64BE-5BE1-E5B1-67F305AB27A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6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595EF8E1-AAA1-840B-8566-4FC5D078922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1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1"/>
          <p:cNvSpPr txBox="1"/>
          <p:nvPr/>
        </p:nvSpPr>
        <p:spPr>
          <a:xfrm>
            <a:off x="708099" y="787522"/>
            <a:ext cx="8398201" cy="3957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317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Font typeface="Arial"/>
              <a:buNone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 accordance with TEC, §29.0561, the LPAC shall review the student's performance and consider: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92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R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total amount of time the student was enrolled in a bilingual or special language program;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92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R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student’s grades each grading period in each subject in the foundation curriculum;</a:t>
            </a:r>
            <a:endParaRPr sz="18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92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R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student's performance on State assessments;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92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R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number of credits the student has earned toward high school graduation, if applicable; and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92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pen Sans"/>
              <a:buAutoNum type="arabicParenR"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any disciplinary actions taken against the student under TEC, Chapter 37, Subchapter A (Alternative Settings for Behavior Management).</a:t>
            </a:r>
            <a:endParaRPr sz="18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9" name="Google Shape;159;p21"/>
          <p:cNvSpPr/>
          <p:nvPr/>
        </p:nvSpPr>
        <p:spPr>
          <a:xfrm>
            <a:off x="0" y="0"/>
            <a:ext cx="55372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1"/>
          <p:cNvSpPr txBox="1"/>
          <p:nvPr/>
        </p:nvSpPr>
        <p:spPr>
          <a:xfrm>
            <a:off x="0" y="66600"/>
            <a:ext cx="62664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Reclassified Students (F&amp;S Only)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1" name="Google Shape;161;p21"/>
          <p:cNvSpPr txBox="1"/>
          <p:nvPr/>
        </p:nvSpPr>
        <p:spPr>
          <a:xfrm>
            <a:off x="0" y="4853129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63" name="Google Shape;163;p21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3B5ED4AA-1C84-1966-17FA-8E076F7C80FB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5" name="Google Shape;83;p15">
            <a:extLst>
              <a:ext uri="{FF2B5EF4-FFF2-40B4-BE49-F238E27FC236}">
                <a16:creationId xmlns:a16="http://schemas.microsoft.com/office/drawing/2014/main" id="{04B220F5-4052-282D-1CEA-5A9699C983E0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6" name="Google Shape;196;p24">
            <a:extLst>
              <a:ext uri="{FF2B5EF4-FFF2-40B4-BE49-F238E27FC236}">
                <a16:creationId xmlns:a16="http://schemas.microsoft.com/office/drawing/2014/main" id="{2300B568-3EBE-D678-98E0-F8FCA8B410A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7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51FB0410-C0BF-10CF-0944-5FD68A2D621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2;p16">
            <a:extLst>
              <a:ext uri="{FF2B5EF4-FFF2-40B4-BE49-F238E27FC236}">
                <a16:creationId xmlns:a16="http://schemas.microsoft.com/office/drawing/2014/main" id="{D860A21A-024B-29ED-5EFF-2DB874C6F6D7}"/>
              </a:ext>
            </a:extLst>
          </p:cNvPr>
          <p:cNvSpPr/>
          <p:nvPr/>
        </p:nvSpPr>
        <p:spPr>
          <a:xfrm>
            <a:off x="0" y="0"/>
            <a:ext cx="491130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2"/>
          <p:cNvSpPr txBox="1"/>
          <p:nvPr/>
        </p:nvSpPr>
        <p:spPr>
          <a:xfrm>
            <a:off x="708100" y="777240"/>
            <a:ext cx="8014148" cy="3718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8312" lvl="0" indent="-468312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 accordance with TEC, §29.0561: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-9525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(c) 	After an evaluation under this section, the language proficiency 	assessment committee (LPAC) may require </a:t>
            </a:r>
            <a:r>
              <a:rPr lang="en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intensive 	instruction</a:t>
            </a: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for the student or </a:t>
            </a:r>
            <a:r>
              <a:rPr lang="en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reenroll</a:t>
            </a: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the student in a 	</a:t>
            </a:r>
            <a:r>
              <a:rPr lang="en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bilingual </a:t>
            </a:r>
            <a:r>
              <a:rPr lang="en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or special language program.                                                            </a:t>
            </a:r>
            <a:endParaRPr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600" lvl="0" indent="-4572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600" lvl="0" indent="-4572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2" name="Google Shape;172;p22" title="LPAC Logo Update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60;p21">
            <a:extLst>
              <a:ext uri="{FF2B5EF4-FFF2-40B4-BE49-F238E27FC236}">
                <a16:creationId xmlns:a16="http://schemas.microsoft.com/office/drawing/2014/main" id="{49FA6BF8-BCAB-5C12-E028-D47BF5E2CE57}"/>
              </a:ext>
            </a:extLst>
          </p:cNvPr>
          <p:cNvSpPr txBox="1"/>
          <p:nvPr/>
        </p:nvSpPr>
        <p:spPr>
          <a:xfrm>
            <a:off x="0" y="66600"/>
            <a:ext cx="62664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Reclassified Students (F&amp;S Only)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95BE0FE8-B15D-B32B-8E0A-C53AC3FC5462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7" name="Google Shape;83;p15">
            <a:extLst>
              <a:ext uri="{FF2B5EF4-FFF2-40B4-BE49-F238E27FC236}">
                <a16:creationId xmlns:a16="http://schemas.microsoft.com/office/drawing/2014/main" id="{AE575938-4722-AD47-8958-3BA5DE51FD63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171" name="Google Shape;171;p22"/>
          <p:cNvSpPr txBox="1">
            <a:spLocks noGrp="1"/>
          </p:cNvSpPr>
          <p:nvPr>
            <p:ph type="sldNum" idx="12"/>
          </p:nvPr>
        </p:nvSpPr>
        <p:spPr>
          <a:xfrm>
            <a:off x="8472458" y="48148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8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5">
            <a:extLst>
              <a:ext uri="{FF2B5EF4-FFF2-40B4-BE49-F238E27FC236}">
                <a16:creationId xmlns:a16="http://schemas.microsoft.com/office/drawing/2014/main" id="{06464678-3771-5815-4C6A-CC040EC410E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2535" t="88209" r="31775"/>
          <a:stretch/>
        </p:blipFill>
        <p:spPr>
          <a:xfrm rot="-5400000">
            <a:off x="-2266612" y="2258713"/>
            <a:ext cx="5151399" cy="618176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3"/>
          <p:cNvSpPr/>
          <p:nvPr/>
        </p:nvSpPr>
        <p:spPr>
          <a:xfrm>
            <a:off x="0" y="0"/>
            <a:ext cx="5187950" cy="636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3"/>
          <p:cNvSpPr txBox="1"/>
          <p:nvPr/>
        </p:nvSpPr>
        <p:spPr>
          <a:xfrm>
            <a:off x="0" y="66600"/>
            <a:ext cx="541655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Monitor Year (3) and (4) Students</a:t>
            </a:r>
            <a:endParaRPr sz="2300" b="1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9" name="Google Shape;179;p23"/>
          <p:cNvSpPr/>
          <p:nvPr/>
        </p:nvSpPr>
        <p:spPr>
          <a:xfrm>
            <a:off x="-29850" y="4879800"/>
            <a:ext cx="92037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3"/>
          <p:cNvSpPr txBox="1"/>
          <p:nvPr/>
        </p:nvSpPr>
        <p:spPr>
          <a:xfrm>
            <a:off x="708100" y="777240"/>
            <a:ext cx="8232700" cy="447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Federal Requirements:</a:t>
            </a:r>
            <a:endParaRPr sz="19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LPAC’s sole responsibility for students in monitoring years 3 and 4 is to </a:t>
            </a:r>
            <a:r>
              <a:rPr lang="en" sz="19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coordinate with PEIMS </a:t>
            </a: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 ensure that students are coded appropriately.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LPAC </a:t>
            </a:r>
            <a:r>
              <a:rPr lang="en" sz="19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does not monitor academic progress </a:t>
            </a: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of students in monitoring years 3 and 4. 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en" sz="19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ESEA requires this data collection for accountability purposes.</a:t>
            </a: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9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900" u="sng" dirty="0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PEIMS EB Indicator Descriptors</a:t>
            </a:r>
            <a:r>
              <a:rPr lang="en" sz="1900" dirty="0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sz="1900" dirty="0">
              <a:solidFill>
                <a:srgbClr val="1155C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1" name="Google Shape;181;p23"/>
          <p:cNvSpPr txBox="1"/>
          <p:nvPr/>
        </p:nvSpPr>
        <p:spPr>
          <a:xfrm>
            <a:off x="5727275" y="3838025"/>
            <a:ext cx="2843400" cy="7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1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 (Monitor Year 3)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85750" lvl="1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4 (Monitor Year 4)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83" name="Google Shape;183;p23" title="LPAC Logo Updated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43352" y="54148"/>
            <a:ext cx="2062949" cy="5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3"/>
          <p:cNvSpPr txBox="1"/>
          <p:nvPr/>
        </p:nvSpPr>
        <p:spPr>
          <a:xfrm>
            <a:off x="0" y="4853129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Copyright © 2025. Texas Education Agency.</a:t>
            </a:r>
            <a:endParaRPr sz="6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Google Shape;276;p31">
            <a:extLst>
              <a:ext uri="{FF2B5EF4-FFF2-40B4-BE49-F238E27FC236}">
                <a16:creationId xmlns:a16="http://schemas.microsoft.com/office/drawing/2014/main" id="{C263F913-5154-2F8A-4E06-DD1F6E31C4CE}"/>
              </a:ext>
            </a:extLst>
          </p:cNvPr>
          <p:cNvSpPr/>
          <p:nvPr/>
        </p:nvSpPr>
        <p:spPr>
          <a:xfrm>
            <a:off x="0" y="4879800"/>
            <a:ext cx="9144000" cy="2637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5" name="Google Shape;83;p15">
            <a:extLst>
              <a:ext uri="{FF2B5EF4-FFF2-40B4-BE49-F238E27FC236}">
                <a16:creationId xmlns:a16="http://schemas.microsoft.com/office/drawing/2014/main" id="{346EFBA9-EBAC-C572-86D0-99A0C443D629}"/>
              </a:ext>
            </a:extLst>
          </p:cNvPr>
          <p:cNvSpPr txBox="1"/>
          <p:nvPr/>
        </p:nvSpPr>
        <p:spPr>
          <a:xfrm>
            <a:off x="65600" y="4842847"/>
            <a:ext cx="35625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rgbClr val="FFFFFF"/>
                </a:solidFill>
              </a:rPr>
              <a:t>Copyright © 2025. Texas Education Agency.</a:t>
            </a:r>
            <a:endParaRPr sz="600" dirty="0">
              <a:solidFill>
                <a:srgbClr val="FFFFFF"/>
              </a:solidFill>
            </a:endParaRPr>
          </a:p>
        </p:txBody>
      </p:sp>
      <p:sp>
        <p:nvSpPr>
          <p:cNvPr id="6" name="Google Shape;196;p24">
            <a:extLst>
              <a:ext uri="{FF2B5EF4-FFF2-40B4-BE49-F238E27FC236}">
                <a16:creationId xmlns:a16="http://schemas.microsoft.com/office/drawing/2014/main" id="{C638847E-C05F-F0D2-B7E7-24E22862329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4815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9</a:t>
            </a:fld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PAC 1: Introducti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1452</Words>
  <Application>Microsoft Office PowerPoint</Application>
  <PresentationFormat>On-screen Show (16:9)</PresentationFormat>
  <Paragraphs>154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Open Sans</vt:lpstr>
      <vt:lpstr>LPAC 1: Introduction</vt:lpstr>
      <vt:lpstr>PowerPoint Presentation</vt:lpstr>
      <vt:lpstr>Copyright © Notice</vt:lpstr>
      <vt:lpstr>PowerPoint Presentation</vt:lpstr>
      <vt:lpstr>Monitoring and Evaluation </vt:lpstr>
      <vt:lpstr>Monitoring After Reclassification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Sharon Santo</cp:lastModifiedBy>
  <cp:revision>4</cp:revision>
  <dcterms:modified xsi:type="dcterms:W3CDTF">2025-05-03T03:32:26Z</dcterms:modified>
</cp:coreProperties>
</file>