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Open Sans" panose="020B0606030504020204" pitchFamily="34" charset="0"/>
      <p:regular r:id="rId30"/>
      <p:bold r:id="rId31"/>
      <p:italic r:id="rId32"/>
      <p:boldItalic r:id="rId33"/>
    </p:embeddedFont>
    <p:embeddedFont>
      <p:font typeface="Open Sans SemiBold" panose="020B07060308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F89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614B3F-4BC1-4B50-B7A0-A90065721A69}">
  <a:tblStyle styleId="{E5614B3F-4BC1-4B50-B7A0-A90065721A69}"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FF4E6"/>
          </a:solidFill>
        </a:fill>
      </a:tcStyle>
    </a:wholeTbl>
    <a:band1H>
      <a:tcTxStyle b="off" i="off"/>
      <a:tcStyle>
        <a:tcBdr/>
        <a:fill>
          <a:solidFill>
            <a:srgbClr val="FFE8CA"/>
          </a:solidFill>
        </a:fill>
      </a:tcStyle>
    </a:band1H>
    <a:band2H>
      <a:tcTxStyle b="off" i="off"/>
      <a:tcStyle>
        <a:tcBdr/>
      </a:tcStyle>
    </a:band2H>
    <a:band1V>
      <a:tcTxStyle b="off" i="off"/>
      <a:tcStyle>
        <a:tcBdr/>
        <a:fill>
          <a:solidFill>
            <a:srgbClr val="FFE8CA"/>
          </a:solidFill>
        </a:fill>
      </a:tcStyle>
    </a:band1V>
    <a:band2V>
      <a:tcTxStyle b="off" i="off"/>
      <a:tcStyle>
        <a:tcBdr/>
      </a:tcStyle>
    </a:band2V>
    <a:lastCol>
      <a:tcTxStyle b="on" i="off">
        <a:font>
          <a:latin typeface="Calibri"/>
          <a:ea typeface="Calibri"/>
          <a:cs typeface="Calibri"/>
        </a:font>
        <a:srgbClr val="FFFFFF"/>
      </a:tcTxStyle>
      <a:tcStyle>
        <a:tcBdr/>
        <a:fill>
          <a:solidFill>
            <a:srgbClr val="FFC000"/>
          </a:solidFill>
        </a:fill>
      </a:tcStyle>
    </a:lastCol>
    <a:firstCol>
      <a:tcTxStyle b="on" i="off">
        <a:font>
          <a:latin typeface="Calibri"/>
          <a:ea typeface="Calibri"/>
          <a:cs typeface="Calibri"/>
        </a:font>
        <a:srgbClr val="FFFFFF"/>
      </a:tcTxStyle>
      <a:tcStyle>
        <a:tcBdr/>
        <a:fill>
          <a:solidFill>
            <a:srgbClr val="FFC000"/>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FC000"/>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FC000"/>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0" autoAdjust="0"/>
    <p:restoredTop sz="94660"/>
  </p:normalViewPr>
  <p:slideViewPr>
    <p:cSldViewPr snapToGrid="0">
      <p:cViewPr varScale="1">
        <p:scale>
          <a:sx n="136" d="100"/>
          <a:sy n="136" d="100"/>
        </p:scale>
        <p:origin x="97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ea.texas.gov/academics/early-childhood-education/prekindergarten/prekindergarten-registration-and-enroll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tea.texas.gov/academics/early-childhood-education/general-prekindergarten-faq#:~:text=A%20district%20may%20offer%20prekindergarten,%2Dyear%2Dold%20prekindergarten%20progra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ea.texas.gov/academics/early-childhood-education/prekindergarten/prekindergarten-registration-and-enrollmen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ea.texas.gov/academics/early-childhood-education/general-prekindergarten-faq#:~:text=A%20district%20may%20offer%20prekindergarten,%2Dyear%2Dold%20prekindergarten%20program."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tea.texas.gov/academics/special-student-populations/special-education/tea-special-education-guidanc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192352430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192352430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3cb4030e6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3cb4030e6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9</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400"/>
              <a:buFont typeface="Arial"/>
              <a:buNone/>
            </a:pPr>
            <a:r>
              <a:rPr lang="en" sz="1050">
                <a:solidFill>
                  <a:srgbClr val="444746"/>
                </a:solidFill>
                <a:latin typeface="Roboto"/>
                <a:ea typeface="Roboto"/>
                <a:cs typeface="Roboto"/>
                <a:sym typeface="Roboto"/>
              </a:rPr>
              <a:t>Note: 89.1215 (2) -  a student in grades 9-12 can complete their HLS</a:t>
            </a:r>
            <a:endParaRPr>
              <a:solidFill>
                <a:schemeClr val="dk1"/>
              </a:solidFill>
            </a:endParaRPr>
          </a:p>
          <a:p>
            <a:pPr marL="0" lvl="0" indent="0" algn="l" rtl="0">
              <a:spcBef>
                <a:spcPts val="0"/>
              </a:spcBef>
              <a:spcAft>
                <a:spcPts val="0"/>
              </a:spcAft>
              <a:buClr>
                <a:schemeClr val="dk1"/>
              </a:buClr>
              <a:buSzPts val="1400"/>
              <a:buFont typeface="Arial"/>
              <a:buNone/>
            </a:pPr>
            <a:r>
              <a:rPr lang="en">
                <a:solidFill>
                  <a:schemeClr val="dk1"/>
                </a:solidFill>
              </a:rPr>
              <a:t>Keep in mind: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a:solidFill>
                <a:schemeClr val="dk1"/>
              </a:solidFill>
            </a:endParaRPr>
          </a:p>
          <a:p>
            <a:pPr marL="176212" lvl="1" indent="-176212" algn="l" rtl="0">
              <a:spcBef>
                <a:spcPts val="0"/>
              </a:spcBef>
              <a:spcAft>
                <a:spcPts val="0"/>
              </a:spcAft>
              <a:buClr>
                <a:schemeClr val="dk1"/>
              </a:buClr>
              <a:buSzPts val="1100"/>
              <a:buChar char="•"/>
            </a:pPr>
            <a:r>
              <a:rPr lang="en">
                <a:solidFill>
                  <a:schemeClr val="dk1"/>
                </a:solidFill>
              </a:rPr>
              <a:t>The HLS is available in multiple languages under “Suggested Forms”.</a:t>
            </a:r>
            <a:endParaRPr sz="1200">
              <a:solidFill>
                <a:schemeClr val="dk1"/>
              </a:solidFill>
              <a:latin typeface="Calibri"/>
              <a:ea typeface="Calibri"/>
              <a:cs typeface="Calibri"/>
              <a:sym typeface="Calibri"/>
            </a:endParaRPr>
          </a:p>
          <a:p>
            <a:pPr marL="176212" lvl="1" indent="-176212" algn="l" rtl="0">
              <a:spcBef>
                <a:spcPts val="0"/>
              </a:spcBef>
              <a:spcAft>
                <a:spcPts val="0"/>
              </a:spcAft>
              <a:buClr>
                <a:schemeClr val="dk1"/>
              </a:buClr>
              <a:buSzPts val="1100"/>
              <a:buChar char="•"/>
            </a:pPr>
            <a:r>
              <a:rPr lang="en">
                <a:solidFill>
                  <a:schemeClr val="dk1"/>
                </a:solidFill>
              </a:rPr>
              <a:t>The original HLS should be retained with the student’s permanent record. </a:t>
            </a:r>
            <a:endParaRPr sz="1200">
              <a:solidFill>
                <a:schemeClr val="dk1"/>
              </a:solidFill>
              <a:latin typeface="Calibri"/>
              <a:ea typeface="Calibri"/>
              <a:cs typeface="Calibri"/>
              <a:sym typeface="Calibri"/>
            </a:endParaRPr>
          </a:p>
          <a:p>
            <a:pPr marL="176212" lvl="1" indent="-176212" algn="l" rtl="0">
              <a:spcBef>
                <a:spcPts val="0"/>
              </a:spcBef>
              <a:spcAft>
                <a:spcPts val="0"/>
              </a:spcAft>
              <a:buClr>
                <a:schemeClr val="dk1"/>
              </a:buClr>
              <a:buSzPts val="1100"/>
              <a:buChar char="•"/>
            </a:pPr>
            <a:r>
              <a:rPr lang="en">
                <a:solidFill>
                  <a:schemeClr val="dk1"/>
                </a:solidFill>
              </a:rPr>
              <a:t>The HLS should be completed by the parents or guardians of students who are enrolling in a Texas school for the first time.</a:t>
            </a:r>
            <a:endParaRPr>
              <a:solidFill>
                <a:schemeClr val="dk1"/>
              </a:solidFill>
            </a:endParaRPr>
          </a:p>
          <a:p>
            <a:pPr marL="176212" lvl="1" indent="-176212" algn="l" rtl="0">
              <a:spcBef>
                <a:spcPts val="0"/>
              </a:spcBef>
              <a:spcAft>
                <a:spcPts val="0"/>
              </a:spcAft>
              <a:buClr>
                <a:schemeClr val="dk1"/>
              </a:buClr>
              <a:buSzPts val="1100"/>
              <a:buChar char="•"/>
            </a:pPr>
            <a:r>
              <a:rPr lang="en">
                <a:solidFill>
                  <a:schemeClr val="dk1"/>
                </a:solidFill>
              </a:rPr>
              <a:t>Reminder: Districts may upload the original HLS into Texas Records Exchange (TREx).</a:t>
            </a:r>
            <a:endParaRPr>
              <a:solidFill>
                <a:schemeClr val="dk1"/>
              </a:solidFill>
            </a:endParaRPr>
          </a:p>
          <a:p>
            <a:pPr marL="457200" lvl="0" indent="-228600" algn="l" rtl="0">
              <a:lnSpc>
                <a:spcPct val="115000"/>
              </a:lnSpc>
              <a:spcBef>
                <a:spcPts val="0"/>
              </a:spcBef>
              <a:spcAft>
                <a:spcPts val="0"/>
              </a:spcAft>
              <a:buClr>
                <a:schemeClr val="dk1"/>
              </a:buClr>
              <a:buSzPts val="1400"/>
              <a:buNone/>
            </a:pPr>
            <a:endParaRPr sz="1050">
              <a:solidFill>
                <a:schemeClr val="dk1"/>
              </a:solidFill>
              <a:latin typeface="Roboto"/>
              <a:ea typeface="Roboto"/>
              <a:cs typeface="Roboto"/>
              <a:sym typeface="Roboto"/>
            </a:endParaRPr>
          </a:p>
          <a:p>
            <a:pPr marL="457200" lvl="0" indent="-228600" algn="l" rtl="0">
              <a:spcBef>
                <a:spcPts val="0"/>
              </a:spcBef>
              <a:spcAft>
                <a:spcPts val="0"/>
              </a:spcAft>
              <a:buClr>
                <a:schemeClr val="dk1"/>
              </a:buClr>
              <a:buSzPts val="1400"/>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3cb4030e6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3cb4030e6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10</a:t>
            </a:r>
            <a:endParaRPr b="1">
              <a:solidFill>
                <a:schemeClr val="dk1"/>
              </a:solidFill>
            </a:endParaRPr>
          </a:p>
          <a:p>
            <a:pPr marL="0" lvl="0" indent="0" algn="l" rtl="0">
              <a:spcBef>
                <a:spcPts val="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information is noted for the parent or guardian at the very bottom of the HLS document that provides guidance regarding corrections to be made if needed.</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3cb4030e6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cb4030e6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11</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3cb4030e6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3cb4030e6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rPr>
              <a:t>Slide 12</a:t>
            </a:r>
            <a:endParaRPr sz="1200" b="1">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endParaRPr>
          </a:p>
          <a:p>
            <a:pPr marL="0" lvl="0" indent="0" algn="l" rtl="0">
              <a:spcBef>
                <a:spcPts val="0"/>
              </a:spcBef>
              <a:spcAft>
                <a:spcPts val="0"/>
              </a:spcAft>
              <a:buClr>
                <a:schemeClr val="dk1"/>
              </a:buClr>
              <a:buSzPts val="1400"/>
              <a:buFont typeface="Arial"/>
              <a:buNone/>
            </a:pPr>
            <a:r>
              <a:rPr lang="en" sz="1200">
                <a:solidFill>
                  <a:schemeClr val="dk1"/>
                </a:solidFill>
              </a:rPr>
              <a:t>For more information on the single state-approved English language proficiency test for identification, visit the following webpage: https://laslinks.com/Texas/.</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3cb4030e60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3cb4030e60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13</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Clr>
                <a:srgbClr val="323F4F"/>
              </a:buClr>
              <a:buSzPts val="1100"/>
              <a:buFont typeface="Arial"/>
              <a:buNone/>
            </a:pPr>
            <a:r>
              <a:rPr lang="en">
                <a:solidFill>
                  <a:srgbClr val="323F4F"/>
                </a:solidFill>
              </a:rPr>
              <a:t>Reminder: The LPAC makes the final determination based on factors in accordance with TEC 29.056 (c) for the identification of an EB.</a:t>
            </a:r>
            <a:endParaRPr>
              <a:solidFill>
                <a:srgbClr val="323F4F"/>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cb4030e60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3cb4030e60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14</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Remember that the student must be assessed in both English and the home language </a:t>
            </a:r>
            <a:r>
              <a:rPr lang="en" b="1">
                <a:solidFill>
                  <a:schemeClr val="dk1"/>
                </a:solidFill>
              </a:rPr>
              <a:t>if</a:t>
            </a:r>
            <a:r>
              <a:rPr lang="en">
                <a:solidFill>
                  <a:schemeClr val="dk1"/>
                </a:solidFill>
              </a:rPr>
              <a:t> the district is required to provide a </a:t>
            </a:r>
            <a:r>
              <a:rPr lang="en" b="1">
                <a:solidFill>
                  <a:schemeClr val="dk1"/>
                </a:solidFill>
              </a:rPr>
              <a:t>bilingual program</a:t>
            </a:r>
            <a:r>
              <a:rPr lang="en">
                <a:solidFill>
                  <a:schemeClr val="dk1"/>
                </a:solidFill>
              </a:rPr>
              <a:t>. The purpose of the home language assessment is to provide information for instructional purposes and placement</a:t>
            </a:r>
            <a:r>
              <a:rPr lang="en" i="1">
                <a:solidFill>
                  <a:schemeClr val="dk1"/>
                </a:solidFill>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a:solidFill>
                  <a:schemeClr val="dk1"/>
                </a:solidFill>
              </a:rPr>
              <a:t>If the home language is Spanish, the school district shall administer the Spanish state-approved language proficiency test (preLAS Español/LAS Links Español). If a state-approved language proficiency test is not available in the home language of the student, the school district shall determine the student’s level of proficiency using informal oral language assessment measures.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200">
                <a:solidFill>
                  <a:schemeClr val="dk1"/>
                </a:solidFill>
              </a:rPr>
              <a:t>A student shall be identified as an emergent bilingual if the student's ability in English is so limited that the English language proficiency assessment described in subsection (c) of this section (89.1226) cannot be administered (TAC 89.1226 (g)). Maintain documentation of the attempted exam documenting the name of test administrator, date, and question(s) asked.     </a:t>
            </a:r>
            <a:endParaRPr>
              <a:solidFill>
                <a:schemeClr val="dk1"/>
              </a:solidFill>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4f7bfa4fc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4f7bfa4fc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15</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Remember that the student must be assessed in both English and the home language </a:t>
            </a:r>
            <a:r>
              <a:rPr lang="en" b="1">
                <a:solidFill>
                  <a:schemeClr val="dk1"/>
                </a:solidFill>
              </a:rPr>
              <a:t>if</a:t>
            </a:r>
            <a:r>
              <a:rPr lang="en">
                <a:solidFill>
                  <a:schemeClr val="dk1"/>
                </a:solidFill>
              </a:rPr>
              <a:t> the district is required to provide a </a:t>
            </a:r>
            <a:r>
              <a:rPr lang="en" b="1">
                <a:solidFill>
                  <a:schemeClr val="dk1"/>
                </a:solidFill>
              </a:rPr>
              <a:t>bilingual program</a:t>
            </a:r>
            <a:r>
              <a:rPr lang="en">
                <a:solidFill>
                  <a:schemeClr val="dk1"/>
                </a:solidFill>
              </a:rPr>
              <a:t>. The purpose of the home language assessment is to provide information for instructional purposes and placement</a:t>
            </a:r>
            <a:r>
              <a:rPr lang="en" i="1">
                <a:solidFill>
                  <a:schemeClr val="dk1"/>
                </a:solidFill>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endParaRPr>
          </a:p>
          <a:p>
            <a:pPr marL="0" lvl="0" indent="0" algn="l" rtl="0">
              <a:spcBef>
                <a:spcPts val="0"/>
              </a:spcBef>
              <a:spcAft>
                <a:spcPts val="0"/>
              </a:spcAft>
              <a:buNone/>
            </a:pPr>
            <a:r>
              <a:rPr lang="en">
                <a:solidFill>
                  <a:schemeClr val="dk1"/>
                </a:solidFill>
              </a:rPr>
              <a:t>If the home language is Spanish, the school district shall administer the Spanish state-approved language proficiency test (preLAS Español/LAS Links Español). If a state-approved language proficiency test is not available in the home language of the student, the school district shall determine the student’s level of proficiency using informal oral language assessment measures.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200">
                <a:solidFill>
                  <a:schemeClr val="dk1"/>
                </a:solidFill>
              </a:rPr>
              <a:t>A student shall be identified as an emergent bilingual if the student's ability in English is so limited that the English language proficiency assessment described in subsection (c) of this section (89.1226) cannot be administered (TAC 89.1226 (g)). Maintain documentation of the attempted exam documenting the name of test administrator, date, and question(s) asked.     </a:t>
            </a:r>
            <a:endParaRPr>
              <a:solidFill>
                <a:schemeClr val="dk1"/>
              </a:solidFill>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3cb4030e6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3cb4030e6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16</a:t>
            </a:r>
            <a:endParaRPr b="1">
              <a:solidFill>
                <a:schemeClr val="dk1"/>
              </a:solidFill>
            </a:endParaRPr>
          </a:p>
          <a:p>
            <a:pPr marL="0" lvl="0" indent="0" algn="l" rtl="0">
              <a:spcBef>
                <a:spcPts val="0"/>
              </a:spcBef>
              <a:spcAft>
                <a:spcPts val="0"/>
              </a:spcAft>
              <a:buNone/>
            </a:pPr>
            <a:endParaRPr>
              <a:solidFill>
                <a:srgbClr val="7F7F7F"/>
              </a:solidFill>
              <a:latin typeface="Calibri"/>
              <a:ea typeface="Calibri"/>
              <a:cs typeface="Calibri"/>
              <a:sym typeface="Calibri"/>
            </a:endParaRPr>
          </a:p>
          <a:p>
            <a:pPr marL="0" lvl="0" indent="0" algn="l" rtl="0">
              <a:spcBef>
                <a:spcPts val="0"/>
              </a:spcBef>
              <a:spcAft>
                <a:spcPts val="0"/>
              </a:spcAft>
              <a:buNone/>
            </a:pPr>
            <a:r>
              <a:rPr lang="en">
                <a:solidFill>
                  <a:schemeClr val="dk1"/>
                </a:solidFill>
              </a:rPr>
              <a:t>Prek eligibility requirements: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b="1">
                <a:solidFill>
                  <a:schemeClr val="dk1"/>
                </a:solidFill>
                <a:latin typeface="Calibri"/>
                <a:ea typeface="Calibri"/>
                <a:cs typeface="Calibri"/>
                <a:sym typeface="Calibri"/>
              </a:rPr>
              <a:t>is unable to speak and comprehend the English language</a:t>
            </a:r>
            <a:r>
              <a:rPr lang="en">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educationally disadvantaged (which means a student eligible to participate in the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national free or reduced-price lunch program... guidelines can be found here - </a:t>
            </a:r>
            <a:r>
              <a:rPr lang="en" u="sng">
                <a:solidFill>
                  <a:schemeClr val="hlink"/>
                </a:solidFill>
                <a:latin typeface="Calibri"/>
                <a:ea typeface="Calibri"/>
                <a:cs typeface="Calibri"/>
                <a:sym typeface="Calibri"/>
                <a:hlinkClick r:id="rId3"/>
              </a:rPr>
              <a:t>https://tea.texas.gov/academics/early-childhood-education/prekindergarten/prekindergarten-registration-and-enrollment</a:t>
            </a:r>
            <a:r>
              <a:rPr lang="en">
                <a:solidFill>
                  <a:schemeClr val="dk1"/>
                </a:solidFill>
                <a:latin typeface="Calibri"/>
                <a:ea typeface="Calibri"/>
                <a:cs typeface="Calibri"/>
                <a:sym typeface="Calibri"/>
              </a:rPr>
              <a:t> </a:t>
            </a:r>
            <a:r>
              <a:rPr lang="en"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https://tea.texas.gov/academics/early-childhood-education/general-prekindergarten-faq#:~:text=A%20district%20may%20offer%20prekindergarten,%2Dyear%2Dold%20prekindergarten%20program.</a:t>
            </a:r>
            <a:r>
              <a:rPr lang="en">
                <a:solidFill>
                  <a:schemeClr val="dk1"/>
                </a:solidFill>
                <a:latin typeface="Calibri"/>
                <a:ea typeface="Calibri"/>
                <a:cs typeface="Calibri"/>
                <a:sym typeface="Calibri"/>
              </a:rPr>
              <a:t> - );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homeless, as defined by 42 U.S.C. Section 1143a, regardless of the residence of the child, of either parent or guardian of the child, or of the child's guardian or other person having lawful control of the child;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the child of an active duty member of the armed forces of the United States, including the state military forces or a reserve component of the armed forces, who is ordered to active duty by proper authority;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the child of a member of the armed forces of the United States, including the state military forces or a reserve component of the armed forces, who was injured or killed while serving on active duty;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or ever has been in the conservatorship of the Department of Family and Protective Services </a:t>
            </a:r>
            <a:r>
              <a:rPr lang="en" i="1">
                <a:solidFill>
                  <a:schemeClr val="dk1"/>
                </a:solidFill>
                <a:latin typeface="Calibri"/>
                <a:ea typeface="Calibri"/>
                <a:cs typeface="Calibri"/>
                <a:sym typeface="Calibri"/>
              </a:rPr>
              <a:t>(foster care) </a:t>
            </a:r>
            <a:r>
              <a:rPr lang="en">
                <a:solidFill>
                  <a:schemeClr val="dk1"/>
                </a:solidFill>
                <a:latin typeface="Calibri"/>
                <a:ea typeface="Calibri"/>
                <a:cs typeface="Calibri"/>
                <a:sym typeface="Calibri"/>
              </a:rPr>
              <a:t>following an adversary hearing held as provided by Section 262.201, Family Code;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is the child of a person eligible for the Star of Texas Award as: a peace officer under Section 3106.002, Government Code; a firefighter under Section 3106.003, Government Code; or an emergency medical first responder under Section 3106.004, Government Code.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For more information regarding Prekindergarten criteria please visit the following webpage: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rPr>
              <a:t>https://tea.texas.gov/academics/early-childhood-education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1884c9db6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1884c9db6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16</a:t>
            </a:r>
            <a:endParaRPr b="1">
              <a:solidFill>
                <a:schemeClr val="dk1"/>
              </a:solidFill>
            </a:endParaRPr>
          </a:p>
          <a:p>
            <a:pPr marL="0" lvl="0" indent="0" algn="l" rtl="0">
              <a:spcBef>
                <a:spcPts val="0"/>
              </a:spcBef>
              <a:spcAft>
                <a:spcPts val="0"/>
              </a:spcAft>
              <a:buNone/>
            </a:pPr>
            <a:endParaRPr>
              <a:solidFill>
                <a:srgbClr val="7F7F7F"/>
              </a:solidFill>
              <a:latin typeface="Calibri"/>
              <a:ea typeface="Calibri"/>
              <a:cs typeface="Calibri"/>
              <a:sym typeface="Calibri"/>
            </a:endParaRPr>
          </a:p>
          <a:p>
            <a:pPr marL="0" lvl="0" indent="0" algn="l" rtl="0">
              <a:spcBef>
                <a:spcPts val="0"/>
              </a:spcBef>
              <a:spcAft>
                <a:spcPts val="0"/>
              </a:spcAft>
              <a:buNone/>
            </a:pPr>
            <a:r>
              <a:rPr lang="en">
                <a:solidFill>
                  <a:schemeClr val="dk1"/>
                </a:solidFill>
              </a:rPr>
              <a:t>Prek eligibility requirements: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b="1">
                <a:solidFill>
                  <a:schemeClr val="dk1"/>
                </a:solidFill>
                <a:latin typeface="Calibri"/>
                <a:ea typeface="Calibri"/>
                <a:cs typeface="Calibri"/>
                <a:sym typeface="Calibri"/>
              </a:rPr>
              <a:t>is unable to speak and comprehend the English language</a:t>
            </a:r>
            <a:r>
              <a:rPr lang="en">
                <a:solidFill>
                  <a:schemeClr val="dk1"/>
                </a:solidFill>
                <a:latin typeface="Calibri"/>
                <a:ea typeface="Calibri"/>
                <a:cs typeface="Calibri"/>
                <a:sym typeface="Calibri"/>
              </a:rPr>
              <a:t>;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educationally disadvantaged (which means a student eligible to participate in the </a:t>
            </a:r>
            <a:br>
              <a:rPr lang="en">
                <a:solidFill>
                  <a:schemeClr val="dk1"/>
                </a:solidFill>
                <a:latin typeface="Calibri"/>
                <a:ea typeface="Calibri"/>
                <a:cs typeface="Calibri"/>
                <a:sym typeface="Calibri"/>
              </a:rPr>
            </a:br>
            <a:r>
              <a:rPr lang="en">
                <a:solidFill>
                  <a:schemeClr val="dk1"/>
                </a:solidFill>
                <a:latin typeface="Calibri"/>
                <a:ea typeface="Calibri"/>
                <a:cs typeface="Calibri"/>
                <a:sym typeface="Calibri"/>
              </a:rPr>
              <a:t>national free or reduced-price lunch program... guidelines can be found here - </a:t>
            </a:r>
            <a:r>
              <a:rPr lang="en" u="sng">
                <a:solidFill>
                  <a:schemeClr val="hlink"/>
                </a:solidFill>
                <a:latin typeface="Calibri"/>
                <a:ea typeface="Calibri"/>
                <a:cs typeface="Calibri"/>
                <a:sym typeface="Calibri"/>
                <a:hlinkClick r:id="rId3"/>
              </a:rPr>
              <a:t>https://tea.texas.gov/academics/early-childhood-education/prekindergarten/prekindergarten-registration-and-enrollment</a:t>
            </a:r>
            <a:r>
              <a:rPr lang="en">
                <a:solidFill>
                  <a:schemeClr val="dk1"/>
                </a:solidFill>
                <a:latin typeface="Calibri"/>
                <a:ea typeface="Calibri"/>
                <a:cs typeface="Calibri"/>
                <a:sym typeface="Calibri"/>
              </a:rPr>
              <a:t> </a:t>
            </a:r>
            <a:r>
              <a:rPr lang="en"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https://tea.texas.gov/academics/early-childhood-education/general-prekindergarten-faq#:~:text=A%20district%20may%20offer%20prekindergarten,%2Dyear%2Dold%20prekindergarten%20program.</a:t>
            </a:r>
            <a:r>
              <a:rPr lang="en">
                <a:solidFill>
                  <a:schemeClr val="dk1"/>
                </a:solidFill>
                <a:latin typeface="Calibri"/>
                <a:ea typeface="Calibri"/>
                <a:cs typeface="Calibri"/>
                <a:sym typeface="Calibri"/>
              </a:rPr>
              <a:t> - );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homeless, as defined by 42 U.S.C. Section 1143a, regardless of the residence of the child, of either parent or guardian of the child, or of the child's guardian or other person having lawful control of the child;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the child of an active duty member of the armed forces of the United States, including the state military forces or a reserve component of the armed forces, who is ordered to active duty by proper authority;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the child of a member of the armed forces of the United States, including the state military forces or a reserve component of the armed forces, who was injured or killed while serving on active duty;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Char char="•"/>
            </a:pPr>
            <a:r>
              <a:rPr lang="en">
                <a:solidFill>
                  <a:schemeClr val="dk1"/>
                </a:solidFill>
                <a:latin typeface="Calibri"/>
                <a:ea typeface="Calibri"/>
                <a:cs typeface="Calibri"/>
                <a:sym typeface="Calibri"/>
              </a:rPr>
              <a:t>is or ever has been in the conservatorship of the Department of Family and Protective Services </a:t>
            </a:r>
            <a:r>
              <a:rPr lang="en" i="1">
                <a:solidFill>
                  <a:schemeClr val="dk1"/>
                </a:solidFill>
                <a:latin typeface="Calibri"/>
                <a:ea typeface="Calibri"/>
                <a:cs typeface="Calibri"/>
                <a:sym typeface="Calibri"/>
              </a:rPr>
              <a:t>(foster care) </a:t>
            </a:r>
            <a:r>
              <a:rPr lang="en">
                <a:solidFill>
                  <a:schemeClr val="dk1"/>
                </a:solidFill>
                <a:latin typeface="Calibri"/>
                <a:ea typeface="Calibri"/>
                <a:cs typeface="Calibri"/>
                <a:sym typeface="Calibri"/>
              </a:rPr>
              <a:t>following an adversary hearing held as provided by Section 262.201, Family Code; </a:t>
            </a:r>
            <a:r>
              <a:rPr lang="en" b="1">
                <a:solidFill>
                  <a:schemeClr val="dk1"/>
                </a:solidFill>
                <a:latin typeface="Calibri"/>
                <a:ea typeface="Calibri"/>
                <a:cs typeface="Calibri"/>
                <a:sym typeface="Calibri"/>
              </a:rPr>
              <a:t>or</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is the child of a person eligible for the Star of Texas Award as: a peace officer under Section 3106.002, Government Code; a firefighter under Section 3106.003, Government Code; or an emergency medical first responder under Section 3106.004, Government Code.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For more information regarding Prekindergarten criteria please visit the following webpage: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rPr>
              <a:t>https://tea.texas.gov/academics/early-childhood-education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3cb4030e60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3cb4030e60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18</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Emphasize that for </a:t>
            </a:r>
            <a:r>
              <a:rPr lang="en" u="sng">
                <a:solidFill>
                  <a:schemeClr val="dk1"/>
                </a:solidFill>
              </a:rPr>
              <a:t>each student entering a 3- or 4-year-old program</a:t>
            </a:r>
            <a:r>
              <a:rPr lang="en">
                <a:solidFill>
                  <a:schemeClr val="dk1"/>
                </a:solidFill>
              </a:rPr>
              <a:t>, a Home Language Survey (HLS) shall be administered and the state process followed for identification as an emergent bilingual(EP/EB), as appropriate. This includes students with or without identified disabilities.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For more information, please visit the Bilingual/ESL webpage and look for the following document titled “ Guidance on Identification and Placement of emergent bilingual students Prior to Kindergarten” under the program requirement resources heading. </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192352430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192352430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Slide 2</a:t>
            </a:r>
            <a:endParaRPr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3cb4030e60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3cb4030e60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19</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sz="1200">
                <a:solidFill>
                  <a:schemeClr val="dk1"/>
                </a:solidFill>
              </a:rPr>
              <a:t>For the purposes of the HLS, prekindergarten is an umbrella term for all program services provided to 3- and 4-year old children in Texas public schools. This includes the prekindergarten program children can become eligible for discussed on the previous slides and the EE program for special education services.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3cb4030e6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3cb4030e6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20</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200">
                <a:solidFill>
                  <a:schemeClr val="dk1"/>
                </a:solidFill>
              </a:rPr>
              <a:t>A student shall be identified as EB if the student's beginning English language skills interfere with the completion of the English language proficiency assessment described in subsection (c) of this section.</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Maintain documentation of the attempted exam documenting the name of test administrator, date, and question(s) asked.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3cb4030e60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3cb4030e6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21</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School districts may check the TREx database, or other databases, for an uploaded version of the HLS, to obtain TELPAS history, and to request LPAC documentation.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Review the withdrawal form, if available, to see if the student was being served in a program or identified as an emergent bilingual student in PEIMS. PEIMS history may also assist in determining the number of years the student has been enrolled in US schools.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3cb4030e60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3cb4030e60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rPr>
              <a:t>Slide 22</a:t>
            </a:r>
            <a:endParaRPr sz="1200" b="1">
              <a:solidFill>
                <a:schemeClr val="dk1"/>
              </a:solidFill>
            </a:endParaRPr>
          </a:p>
          <a:p>
            <a:pPr marL="0" lvl="0" indent="0" algn="l" rtl="0">
              <a:spcBef>
                <a:spcPts val="0"/>
              </a:spcBef>
              <a:spcAft>
                <a:spcPts val="0"/>
              </a:spcAft>
              <a:buNone/>
            </a:pPr>
            <a:endParaRPr sz="1200" b="1">
              <a:solidFill>
                <a:schemeClr val="dk1"/>
              </a:solidFill>
            </a:endParaRPr>
          </a:p>
          <a:p>
            <a:pPr marL="0" lvl="0" indent="0" algn="l" rtl="0">
              <a:spcBef>
                <a:spcPts val="0"/>
              </a:spcBef>
              <a:spcAft>
                <a:spcPts val="0"/>
              </a:spcAft>
              <a:buNone/>
            </a:pPr>
            <a:r>
              <a:rPr lang="en" sz="1200">
                <a:solidFill>
                  <a:schemeClr val="dk1"/>
                </a:solidFill>
              </a:rPr>
              <a:t>LPAC documentation used to determine previous EBidentification may include:</a:t>
            </a:r>
            <a:endParaRPr sz="12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200"/>
              <a:buChar char="•"/>
            </a:pPr>
            <a:r>
              <a:rPr lang="en" sz="1200">
                <a:solidFill>
                  <a:schemeClr val="dk1"/>
                </a:solidFill>
              </a:rPr>
              <a:t>TELPAS score reports and other identification assessment documents</a:t>
            </a:r>
            <a:endParaRPr sz="12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200"/>
              <a:buChar char="•"/>
            </a:pPr>
            <a:r>
              <a:rPr lang="en" sz="1200">
                <a:solidFill>
                  <a:schemeClr val="dk1"/>
                </a:solidFill>
              </a:rPr>
              <a:t>Parent or Guardian permission forms</a:t>
            </a:r>
            <a:endParaRPr sz="12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200"/>
              <a:buChar char="•"/>
            </a:pPr>
            <a:r>
              <a:rPr lang="en" sz="1200">
                <a:solidFill>
                  <a:schemeClr val="dk1"/>
                </a:solidFill>
              </a:rPr>
              <a:t>Parent or Guardian Report on Student Progress forms</a:t>
            </a:r>
            <a:endParaRPr sz="1200">
              <a:solidFill>
                <a:schemeClr val="dk1"/>
              </a:solidFill>
              <a:latin typeface="Calibri"/>
              <a:ea typeface="Calibri"/>
              <a:cs typeface="Calibri"/>
              <a:sym typeface="Calibri"/>
            </a:endParaRPr>
          </a:p>
          <a:p>
            <a:pPr marL="285750" lvl="0" indent="-285750" algn="l" rtl="0">
              <a:spcBef>
                <a:spcPts val="0"/>
              </a:spcBef>
              <a:spcAft>
                <a:spcPts val="0"/>
              </a:spcAft>
              <a:buClr>
                <a:schemeClr val="dk1"/>
              </a:buClr>
              <a:buSzPts val="1200"/>
              <a:buChar char="•"/>
            </a:pPr>
            <a:r>
              <a:rPr lang="en" sz="1200">
                <a:solidFill>
                  <a:schemeClr val="dk1"/>
                </a:solidFill>
              </a:rPr>
              <a:t>LPAC initial review or annual review documentation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The LPAC should identify (based on previous Texas district documentation) and place the student within </a:t>
            </a:r>
            <a:r>
              <a:rPr lang="en" sz="1200" b="1">
                <a:solidFill>
                  <a:schemeClr val="dk1"/>
                </a:solidFill>
              </a:rPr>
              <a:t>four calendar weeks </a:t>
            </a:r>
            <a:r>
              <a:rPr lang="en" sz="1200">
                <a:solidFill>
                  <a:schemeClr val="dk1"/>
                </a:solidFill>
              </a:rPr>
              <a:t>of the enrollment date. Ensure that all the necessary signed documents are placed in the student’s permanent record.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If there is documented evidence that the student was identified in the past in Texas as EB, but no home language survey has been obtained, the district shall document this in writing and retain this documentation in the student’s cumulative folder. The district does NOT administer a new home language survey in this case.</a:t>
            </a: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3cb4030e6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3cb4030e6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b="1">
                <a:solidFill>
                  <a:schemeClr val="dk1"/>
                </a:solidFill>
              </a:rPr>
              <a:t>Slide 23</a:t>
            </a:r>
            <a:endParaRPr sz="1200" b="1">
              <a:solidFill>
                <a:schemeClr val="dk1"/>
              </a:solidFill>
            </a:endParaRPr>
          </a:p>
          <a:p>
            <a:pPr marL="0" lvl="0" indent="0" algn="l" rtl="0">
              <a:spcBef>
                <a:spcPts val="0"/>
              </a:spcBef>
              <a:spcAft>
                <a:spcPts val="0"/>
              </a:spcAft>
              <a:buNone/>
            </a:pPr>
            <a:endParaRPr sz="1200" b="1">
              <a:solidFill>
                <a:schemeClr val="dk1"/>
              </a:solidFill>
            </a:endParaRPr>
          </a:p>
          <a:p>
            <a:pPr marL="0" lvl="0" indent="0" algn="l" rtl="0">
              <a:spcBef>
                <a:spcPts val="0"/>
              </a:spcBef>
              <a:spcAft>
                <a:spcPts val="0"/>
              </a:spcAft>
              <a:buNone/>
            </a:pPr>
            <a:r>
              <a:rPr lang="en" sz="1200">
                <a:solidFill>
                  <a:schemeClr val="dk1"/>
                </a:solidFill>
              </a:rPr>
              <a:t>Remember, this process is the same as identifying a new student from another country or another state within the United States.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3cb4030e60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3cb4030e60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24</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3cb4030e60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3cb4030e60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Slide 25</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Guidance related to ARD Committee and Language Proficiency Assessment Committee (LPAC) Collaboration - </a:t>
            </a:r>
            <a:r>
              <a:rPr lang="en" b="1" u="sng">
                <a:solidFill>
                  <a:schemeClr val="hlink"/>
                </a:solidFill>
                <a:hlinkClick r:id="rId3"/>
              </a:rPr>
              <a:t>Updates coming soon</a:t>
            </a:r>
            <a:endParaRPr b="1">
              <a:solidFill>
                <a:schemeClr val="dk1"/>
              </a:solidFill>
            </a:endParaRPr>
          </a:p>
          <a:p>
            <a:pPr marL="0" lvl="0" indent="0" algn="l" rtl="0">
              <a:spcBef>
                <a:spcPts val="0"/>
              </a:spcBef>
              <a:spcAft>
                <a:spcPts val="0"/>
              </a:spcAft>
              <a:buNone/>
            </a:pPr>
            <a:endParaRPr sz="1200"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4f0c77701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4f0c77701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Slide 26</a:t>
            </a:r>
            <a:endParaRPr b="1"/>
          </a:p>
          <a:p>
            <a:pPr marL="0" lvl="0" indent="0" algn="l" rtl="0">
              <a:spcBef>
                <a:spcPts val="0"/>
              </a:spcBef>
              <a:spcAft>
                <a:spcPts val="0"/>
              </a:spcAft>
              <a:buNone/>
            </a:pP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3cb4030e6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3cb4030e6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Slide 3</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cb4030e6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3cb4030e6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dirty="0">
                <a:solidFill>
                  <a:schemeClr val="dk1"/>
                </a:solidFill>
              </a:rPr>
              <a:t>Slide 5</a:t>
            </a:r>
            <a:endParaRPr i="1" dirty="0">
              <a:solidFill>
                <a:schemeClr val="dk1"/>
              </a:solidFill>
            </a:endParaRPr>
          </a:p>
          <a:p>
            <a:pPr marL="0" lvl="0" indent="0" algn="l" rtl="0">
              <a:spcBef>
                <a:spcPts val="0"/>
              </a:spcBef>
              <a:spcAft>
                <a:spcPts val="0"/>
              </a:spcAft>
              <a:buClr>
                <a:schemeClr val="dk1"/>
              </a:buClr>
              <a:buSzPts val="1400"/>
              <a:buFont typeface="Arial"/>
              <a:buNone/>
            </a:pPr>
            <a:r>
              <a:rPr lang="en" b="1" i="1" dirty="0">
                <a:solidFill>
                  <a:schemeClr val="dk1"/>
                </a:solidFill>
              </a:rPr>
              <a:t>                                                                     </a:t>
            </a:r>
            <a:endParaRPr dirty="0">
              <a:solidFill>
                <a:schemeClr val="dk1"/>
              </a:solidFill>
            </a:endParaRPr>
          </a:p>
          <a:p>
            <a:pPr marL="0" lvl="0" indent="0" algn="l" rtl="0">
              <a:spcBef>
                <a:spcPts val="0"/>
              </a:spcBef>
              <a:spcAft>
                <a:spcPts val="0"/>
              </a:spcAft>
              <a:buClr>
                <a:schemeClr val="dk1"/>
              </a:buClr>
              <a:buSzPts val="1400"/>
              <a:buFont typeface="Arial"/>
              <a:buNone/>
            </a:pPr>
            <a:r>
              <a:rPr lang="en" dirty="0">
                <a:solidFill>
                  <a:schemeClr val="dk1"/>
                </a:solidFill>
              </a:rPr>
              <a:t>First, initial enrollment in Texas public schools is discussed. Later in this section, students transferring from other Texas public schools will be addressed. </a:t>
            </a:r>
            <a:endParaRPr strike="sngStrike" dirty="0">
              <a:solidFill>
                <a:schemeClr val="dk1"/>
              </a:solidFill>
            </a:endParaRPr>
          </a:p>
          <a:p>
            <a:pPr marL="0" lvl="0" indent="0" algn="l" rtl="0">
              <a:spcBef>
                <a:spcPts val="0"/>
              </a:spcBef>
              <a:spcAft>
                <a:spcPts val="0"/>
              </a:spcAft>
              <a:buNone/>
            </a:pP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39e4fa167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39e4fa167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Slide 4</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3cb4030e6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3cb4030e6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dirty="0">
                <a:solidFill>
                  <a:schemeClr val="dk1"/>
                </a:solidFill>
              </a:rPr>
              <a:t>Slide 6</a:t>
            </a:r>
            <a:endParaRPr b="1"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Clr>
                <a:schemeClr val="dk1"/>
              </a:buClr>
              <a:buSzPts val="1200"/>
              <a:buFont typeface="Arial"/>
              <a:buNone/>
            </a:pPr>
            <a:r>
              <a:rPr lang="en" sz="1200" dirty="0">
                <a:solidFill>
                  <a:schemeClr val="dk1"/>
                </a:solidFill>
              </a:rPr>
              <a:t>The LPAC conducts identification of students who are </a:t>
            </a:r>
            <a:r>
              <a:rPr lang="en" sz="1200" b="1" dirty="0">
                <a:solidFill>
                  <a:schemeClr val="dk1"/>
                </a:solidFill>
              </a:rPr>
              <a:t>new</a:t>
            </a:r>
            <a:r>
              <a:rPr lang="en" sz="1200" dirty="0">
                <a:solidFill>
                  <a:schemeClr val="dk1"/>
                </a:solidFill>
              </a:rPr>
              <a:t> to Texas public schools and reviews previous documentation of students who are </a:t>
            </a:r>
            <a:r>
              <a:rPr lang="en" sz="1200" b="1" dirty="0">
                <a:solidFill>
                  <a:schemeClr val="dk1"/>
                </a:solidFill>
              </a:rPr>
              <a:t>transferring</a:t>
            </a:r>
            <a:r>
              <a:rPr lang="en" sz="1200" dirty="0">
                <a:solidFill>
                  <a:schemeClr val="dk1"/>
                </a:solidFill>
              </a:rPr>
              <a:t> from other Texas public schools.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 </a:t>
            </a:r>
            <a:r>
              <a:rPr lang="en" b="1" dirty="0">
                <a:solidFill>
                  <a:schemeClr val="dk1"/>
                </a:solidFill>
              </a:rPr>
              <a:t>identification</a:t>
            </a:r>
            <a:r>
              <a:rPr lang="en" dirty="0">
                <a:solidFill>
                  <a:schemeClr val="dk1"/>
                </a:solidFill>
              </a:rPr>
              <a:t> and </a:t>
            </a:r>
            <a:r>
              <a:rPr lang="en" b="1" dirty="0">
                <a:solidFill>
                  <a:schemeClr val="dk1"/>
                </a:solidFill>
              </a:rPr>
              <a:t>placement</a:t>
            </a:r>
            <a:r>
              <a:rPr lang="en" dirty="0">
                <a:solidFill>
                  <a:schemeClr val="dk1"/>
                </a:solidFill>
              </a:rPr>
              <a:t> process must occur within the student’s first four calendar weeks of school enrollment. This means that the student must be tested, and the LPAC must convene to review the student’s documentation and determine if the student is eligible for classification as an emergent bilingual. If the student is eligible, the LPAC must make their recommendations for program placement and the parental approval must be sent.</a:t>
            </a:r>
            <a:r>
              <a:rPr lang="en" sz="1200" dirty="0">
                <a:solidFill>
                  <a:schemeClr val="dk1"/>
                </a:solidFill>
              </a:rPr>
              <a:t> Instructional linguistic accommodations may also be addressed at this time.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endParaRPr sz="1200" dirty="0">
              <a:solidFill>
                <a:schemeClr val="dk1"/>
              </a:solidFill>
            </a:endParaRPr>
          </a:p>
          <a:p>
            <a:pPr marL="0" lvl="0" indent="0" algn="l" rtl="0">
              <a:spcBef>
                <a:spcPts val="0"/>
              </a:spcBef>
              <a:spcAft>
                <a:spcPts val="0"/>
              </a:spcAft>
              <a:buClr>
                <a:schemeClr val="dk1"/>
              </a:buClr>
              <a:buSzPts val="1200"/>
              <a:buFont typeface="Arial"/>
              <a:buNone/>
            </a:pPr>
            <a:r>
              <a:rPr lang="en" sz="1200" dirty="0">
                <a:solidFill>
                  <a:schemeClr val="dk1"/>
                </a:solidFill>
              </a:rPr>
              <a:t>It is suggested that the signed parental approval form be received by the district within this time frame, as written parent or guardian approval is required in order for Bilingual Education Allotment (BEA) funds to be generated.</a:t>
            </a:r>
            <a:endParaRPr sz="1200" b="1" dirty="0">
              <a:solidFill>
                <a:schemeClr val="dk1"/>
              </a:solidFill>
            </a:endParaRPr>
          </a:p>
          <a:p>
            <a:pPr marL="1587" lvl="1" indent="0" algn="l" rtl="0">
              <a:spcBef>
                <a:spcPts val="0"/>
              </a:spcBef>
              <a:spcAft>
                <a:spcPts val="0"/>
              </a:spcAft>
              <a:buClr>
                <a:schemeClr val="dk1"/>
              </a:buClr>
              <a:buSzPts val="1400"/>
              <a:buFont typeface="Arial"/>
              <a:buNone/>
            </a:pPr>
            <a:endParaRPr dirty="0">
              <a:solidFill>
                <a:schemeClr val="dk1"/>
              </a:solidFill>
            </a:endParaRPr>
          </a:p>
          <a:p>
            <a:pPr marL="171450" lvl="1" indent="-169862" algn="l" rtl="0">
              <a:spcBef>
                <a:spcPts val="0"/>
              </a:spcBef>
              <a:spcAft>
                <a:spcPts val="0"/>
              </a:spcAft>
              <a:buClr>
                <a:schemeClr val="dk1"/>
              </a:buClr>
              <a:buSzPts val="1100"/>
              <a:buChar char="•"/>
            </a:pPr>
            <a:r>
              <a:rPr lang="en" dirty="0">
                <a:solidFill>
                  <a:schemeClr val="dk1"/>
                </a:solidFill>
              </a:rPr>
              <a:t>ESSA requires assurances that students are identified as emergent bilingual (EB) within </a:t>
            </a:r>
            <a:r>
              <a:rPr lang="en" b="1" dirty="0">
                <a:solidFill>
                  <a:schemeClr val="dk1"/>
                </a:solidFill>
              </a:rPr>
              <a:t>30 days </a:t>
            </a:r>
            <a:r>
              <a:rPr lang="en" dirty="0">
                <a:solidFill>
                  <a:schemeClr val="dk1"/>
                </a:solidFill>
              </a:rPr>
              <a:t>of enrollment [​</a:t>
            </a:r>
            <a:r>
              <a:rPr lang="en" sz="1200" dirty="0">
                <a:solidFill>
                  <a:schemeClr val="dk1"/>
                </a:solidFill>
              </a:rPr>
              <a:t>Elementary and Secondary Education Act of 1965 Public Law 115-141, as amended by the Every Student Succeeds Act (ESSA)]. </a:t>
            </a:r>
            <a:endParaRPr dirty="0">
              <a:solidFill>
                <a:schemeClr val="dk1"/>
              </a:solidFill>
            </a:endParaRPr>
          </a:p>
          <a:p>
            <a:pPr marL="171450" lvl="1" indent="-169862" algn="l" rtl="0">
              <a:spcBef>
                <a:spcPts val="0"/>
              </a:spcBef>
              <a:spcAft>
                <a:spcPts val="0"/>
              </a:spcAft>
              <a:buClr>
                <a:schemeClr val="dk1"/>
              </a:buClr>
              <a:buSzPts val="1100"/>
              <a:buChar char="•"/>
            </a:pPr>
            <a:r>
              <a:rPr lang="en" dirty="0">
                <a:solidFill>
                  <a:schemeClr val="dk1"/>
                </a:solidFill>
              </a:rPr>
              <a:t>TEC 29.056 requires Texas school districts to identify EBs within </a:t>
            </a:r>
            <a:r>
              <a:rPr lang="en" b="1" dirty="0">
                <a:solidFill>
                  <a:schemeClr val="dk1"/>
                </a:solidFill>
              </a:rPr>
              <a:t>four calendar weeks</a:t>
            </a:r>
            <a:r>
              <a:rPr lang="en" dirty="0">
                <a:solidFill>
                  <a:schemeClr val="dk1"/>
                </a:solidFill>
              </a:rPr>
              <a:t> of enrollment, which also fulfills the federal requirement.​ Vacation days that occur during the school year (including Thanksgiving and Winter Break) are counted in the four-calendar week period. </a:t>
            </a:r>
            <a:endParaRPr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spcBef>
                <a:spcPts val="0"/>
              </a:spcBef>
              <a:spcAft>
                <a:spcPts val="0"/>
              </a:spcAft>
              <a:buNone/>
            </a:pP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3cb4030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3cb4030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dirty="0">
                <a:solidFill>
                  <a:schemeClr val="dk1"/>
                </a:solidFill>
              </a:rPr>
              <a:t>Slide 7</a:t>
            </a:r>
            <a:r>
              <a:rPr lang="en" b="1" i="1" dirty="0">
                <a:solidFill>
                  <a:schemeClr val="dk1"/>
                </a:solidFill>
              </a:rPr>
              <a:t>                                                                      </a:t>
            </a:r>
            <a:endParaRPr b="1" i="1" dirty="0">
              <a:solidFill>
                <a:schemeClr val="dk1"/>
              </a:solidFill>
            </a:endParaRPr>
          </a:p>
          <a:p>
            <a:pPr marL="0" lvl="0" indent="0" algn="l" rtl="0">
              <a:spcBef>
                <a:spcPts val="0"/>
              </a:spcBef>
              <a:spcAft>
                <a:spcPts val="0"/>
              </a:spcAft>
              <a:buClr>
                <a:schemeClr val="dk1"/>
              </a:buClr>
              <a:buSzPts val="1100"/>
              <a:buFont typeface="Calibri"/>
              <a:buNone/>
            </a:pPr>
            <a:endParaRPr strike="sngStrike"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Example: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i="1" dirty="0">
                <a:solidFill>
                  <a:schemeClr val="dk1"/>
                </a:solidFill>
              </a:rPr>
              <a:t>Student A enrolls for the first time in Texas public schools on Wednesday, the 19</a:t>
            </a:r>
            <a:r>
              <a:rPr lang="en" i="1" baseline="30000" dirty="0">
                <a:solidFill>
                  <a:schemeClr val="dk1"/>
                </a:solidFill>
              </a:rPr>
              <a:t>th</a:t>
            </a:r>
            <a:r>
              <a:rPr lang="en" i="1" dirty="0">
                <a:solidFill>
                  <a:schemeClr val="dk1"/>
                </a:solidFill>
              </a:rPr>
              <a:t>. To calculate the four calendar week time frame, count ahead one week to the 26</a:t>
            </a:r>
            <a:r>
              <a:rPr lang="en" i="1" baseline="30000" dirty="0">
                <a:solidFill>
                  <a:schemeClr val="dk1"/>
                </a:solidFill>
              </a:rPr>
              <a:t>th</a:t>
            </a:r>
            <a:r>
              <a:rPr lang="en" i="1" dirty="0">
                <a:solidFill>
                  <a:schemeClr val="dk1"/>
                </a:solidFill>
              </a:rPr>
              <a:t>, then the second week to the 2</a:t>
            </a:r>
            <a:r>
              <a:rPr lang="en" i="1" baseline="30000" dirty="0">
                <a:solidFill>
                  <a:schemeClr val="dk1"/>
                </a:solidFill>
              </a:rPr>
              <a:t>nd</a:t>
            </a:r>
            <a:r>
              <a:rPr lang="en" i="1" dirty="0">
                <a:solidFill>
                  <a:schemeClr val="dk1"/>
                </a:solidFill>
              </a:rPr>
              <a:t>, the third week to the 9</a:t>
            </a:r>
            <a:r>
              <a:rPr lang="en" i="1" baseline="30000" dirty="0">
                <a:solidFill>
                  <a:schemeClr val="dk1"/>
                </a:solidFill>
              </a:rPr>
              <a:t>th</a:t>
            </a:r>
            <a:r>
              <a:rPr lang="en" i="1" dirty="0">
                <a:solidFill>
                  <a:schemeClr val="dk1"/>
                </a:solidFill>
              </a:rPr>
              <a:t>, and the fourth week to the 16</a:t>
            </a:r>
            <a:r>
              <a:rPr lang="en" i="1" baseline="30000" dirty="0">
                <a:solidFill>
                  <a:schemeClr val="dk1"/>
                </a:solidFill>
              </a:rPr>
              <a:t>th</a:t>
            </a:r>
            <a:r>
              <a:rPr lang="en" i="1" dirty="0">
                <a:solidFill>
                  <a:schemeClr val="dk1"/>
                </a:solidFill>
              </a:rPr>
              <a:t>. In this example, the LPAC shall identify and place Student A by the 16</a:t>
            </a:r>
            <a:r>
              <a:rPr lang="en" i="1" baseline="30000" dirty="0">
                <a:solidFill>
                  <a:schemeClr val="dk1"/>
                </a:solidFill>
              </a:rPr>
              <a:t>th</a:t>
            </a:r>
            <a:r>
              <a:rPr lang="en" i="1" dirty="0">
                <a:solidFill>
                  <a:schemeClr val="dk1"/>
                </a:solidFill>
              </a:rPr>
              <a:t>. </a:t>
            </a:r>
            <a:endParaRPr i="1" dirty="0">
              <a:solidFill>
                <a:schemeClr val="dk1"/>
              </a:solidFill>
            </a:endParaRPr>
          </a:p>
          <a:p>
            <a:pPr marL="0" lvl="0" indent="0" algn="l" rtl="0">
              <a:spcBef>
                <a:spcPts val="0"/>
              </a:spcBef>
              <a:spcAft>
                <a:spcPts val="0"/>
              </a:spcAft>
              <a:buClr>
                <a:schemeClr val="dk1"/>
              </a:buClr>
              <a:buSzPts val="1100"/>
              <a:buFont typeface="Calibri"/>
              <a:buNone/>
            </a:pPr>
            <a:endParaRPr i="1"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Note that holidays do not affect the four-calendar week period. 	</a:t>
            </a: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1884c9db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1884c9db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8</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text within the box on the HLS (shown on the slide) is a brief note to the parent or guardian that </a:t>
            </a:r>
            <a:r>
              <a:rPr lang="en" b="1">
                <a:solidFill>
                  <a:schemeClr val="dk1"/>
                </a:solidFill>
              </a:rPr>
              <a:t>explains </a:t>
            </a:r>
            <a:r>
              <a:rPr lang="en">
                <a:solidFill>
                  <a:schemeClr val="dk1"/>
                </a:solidFill>
              </a:rPr>
              <a:t>the purpose of the HLS.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 is the district’s responsibility to not only inform parents or guardians of the purpose of the form but to ensure parents or guardians </a:t>
            </a:r>
            <a:r>
              <a:rPr lang="en" b="1">
                <a:solidFill>
                  <a:schemeClr val="dk1"/>
                </a:solidFill>
              </a:rPr>
              <a:t>understand</a:t>
            </a:r>
            <a:r>
              <a:rPr lang="en">
                <a:solidFill>
                  <a:schemeClr val="dk1"/>
                </a:solidFill>
              </a:rPr>
              <a:t> the purpose and the impact of their responses on their child’s education. This requirement that districts ensure that parents or guardians understand the purpose of the HLS is one that is strengthened and heavily emphasized under the Every Student Succeeds Act (ESSA), Title III, Part A section.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school districts/campus(es) choose to develop their own HLS, it </a:t>
            </a:r>
            <a:r>
              <a:rPr lang="en" b="1">
                <a:solidFill>
                  <a:schemeClr val="dk1"/>
                </a:solidFill>
              </a:rPr>
              <a:t>MUST</a:t>
            </a:r>
            <a:r>
              <a:rPr lang="en">
                <a:solidFill>
                  <a:schemeClr val="dk1"/>
                </a:solidFill>
              </a:rPr>
              <a:t> contain the two questions as stated in TAC 89.1215 (b) and provide information clearly explaining the purpose of the HLS to parents or guardians.</a:t>
            </a: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3cb4030e6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3cb4030e6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rPr>
              <a:t>Slide 8</a:t>
            </a:r>
            <a:endParaRPr b="1">
              <a:solidFill>
                <a:schemeClr val="dk1"/>
              </a:solidFill>
            </a:endParaRPr>
          </a:p>
          <a:p>
            <a:pPr marL="0" lvl="0" indent="0" algn="l" rtl="0">
              <a:spcBef>
                <a:spcPts val="0"/>
              </a:spcBef>
              <a:spcAft>
                <a:spcPts val="0"/>
              </a:spcAft>
              <a:buClr>
                <a:schemeClr val="dk1"/>
              </a:buClr>
              <a:buSzPts val="14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text within the box on the HLS (shown on the slide) is a brief note to the parent or guardian that </a:t>
            </a:r>
            <a:r>
              <a:rPr lang="en" b="1">
                <a:solidFill>
                  <a:schemeClr val="dk1"/>
                </a:solidFill>
              </a:rPr>
              <a:t>explains </a:t>
            </a:r>
            <a:r>
              <a:rPr lang="en">
                <a:solidFill>
                  <a:schemeClr val="dk1"/>
                </a:solidFill>
              </a:rPr>
              <a:t>the purpose of the HLS.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It is the district’s responsibility to not only inform parents or guardians of the purpose of the form but to ensure parents or guardians </a:t>
            </a:r>
            <a:r>
              <a:rPr lang="en" b="1">
                <a:solidFill>
                  <a:schemeClr val="dk1"/>
                </a:solidFill>
              </a:rPr>
              <a:t>understand</a:t>
            </a:r>
            <a:r>
              <a:rPr lang="en">
                <a:solidFill>
                  <a:schemeClr val="dk1"/>
                </a:solidFill>
              </a:rPr>
              <a:t> the purpose and the impact of their responses on their child’s education. This requirement that districts ensure that parents or guardians understand the purpose of the HLS is one that is strengthened and heavily emphasized under the Every Student Succeeds Act (ESSA), Title III, Part A section.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school districts/campus(es) choose to develop their own HLS, it </a:t>
            </a:r>
            <a:r>
              <a:rPr lang="en" b="1">
                <a:solidFill>
                  <a:schemeClr val="dk1"/>
                </a:solidFill>
              </a:rPr>
              <a:t>MUST</a:t>
            </a:r>
            <a:r>
              <a:rPr lang="en">
                <a:solidFill>
                  <a:schemeClr val="dk1"/>
                </a:solidFill>
              </a:rPr>
              <a:t> contain the two questions as stated in TAC 89.1215 (b) and provide information clearly explaining the purpose of the HLS to parents or guardians.</a:t>
            </a:r>
            <a:endParaRPr>
              <a:solidFill>
                <a:schemeClr val="dk1"/>
              </a:solidFill>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rotWithShape="1">
          <a:blip r:embed="rId2">
            <a:alphaModFix/>
          </a:blip>
          <a:srcRect l="12535" t="88209" r="31775"/>
          <a:stretch/>
        </p:blipFill>
        <p:spPr>
          <a:xfrm rot="-5400000">
            <a:off x="-2286337" y="2278438"/>
            <a:ext cx="5190850" cy="618176"/>
          </a:xfrm>
          <a:prstGeom prst="rect">
            <a:avLst/>
          </a:prstGeom>
          <a:noFill/>
          <a:ln>
            <a:noFill/>
          </a:ln>
        </p:spPr>
      </p:pic>
      <p:sp>
        <p:nvSpPr>
          <p:cNvPr id="12" name="Google Shape;12;p2"/>
          <p:cNvSpPr/>
          <p:nvPr/>
        </p:nvSpPr>
        <p:spPr>
          <a:xfrm>
            <a:off x="-59750" y="-28175"/>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 name="Google Shape;13;p2"/>
          <p:cNvSpPr/>
          <p:nvPr/>
        </p:nvSpPr>
        <p:spPr>
          <a:xfrm>
            <a:off x="0" y="4546350"/>
            <a:ext cx="9144000" cy="6366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 name="Google Shape;14;p2"/>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15" name="Google Shape;15;p2" title="Untitled design.png"/>
          <p:cNvPicPr preferRelativeResize="0"/>
          <p:nvPr/>
        </p:nvPicPr>
        <p:blipFill>
          <a:blip r:embed="rId3">
            <a:alphaModFix/>
          </a:blip>
          <a:stretch>
            <a:fillRect/>
          </a:stretch>
        </p:blipFill>
        <p:spPr>
          <a:xfrm>
            <a:off x="8029543" y="4624509"/>
            <a:ext cx="986856" cy="480274"/>
          </a:xfrm>
          <a:prstGeom prst="rect">
            <a:avLst/>
          </a:prstGeom>
          <a:noFill/>
          <a:ln>
            <a:noFill/>
          </a:ln>
        </p:spPr>
      </p:pic>
      <p:sp>
        <p:nvSpPr>
          <p:cNvPr id="16" name="Google Shape;16;p2"/>
          <p:cNvSpPr/>
          <p:nvPr/>
        </p:nvSpPr>
        <p:spPr>
          <a:xfrm>
            <a:off x="1625525" y="3229475"/>
            <a:ext cx="5926200" cy="878100"/>
          </a:xfrm>
          <a:prstGeom prst="round2DiagRect">
            <a:avLst>
              <a:gd name="adj1" fmla="val 16667"/>
              <a:gd name="adj2" fmla="val 0"/>
            </a:avLst>
          </a:prstGeom>
          <a:noFill/>
          <a:ln w="19050" cap="flat" cmpd="sng">
            <a:solidFill>
              <a:srgbClr val="ECAF3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200">
              <a:solidFill>
                <a:srgbClr val="000000"/>
              </a:solidFill>
            </a:endParaRPr>
          </a:p>
        </p:txBody>
      </p:sp>
      <p:sp>
        <p:nvSpPr>
          <p:cNvPr id="17" name="Google Shape;17;p2"/>
          <p:cNvSpPr txBox="1"/>
          <p:nvPr/>
        </p:nvSpPr>
        <p:spPr>
          <a:xfrm>
            <a:off x="1617600" y="3413075"/>
            <a:ext cx="5908800" cy="636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3000" b="1">
              <a:solidFill>
                <a:srgbClr val="000000"/>
              </a:solidFill>
              <a:latin typeface="Open Sans"/>
              <a:ea typeface="Open Sans"/>
              <a:cs typeface="Open Sans"/>
              <a:sym typeface="Open Sans"/>
            </a:endParaRPr>
          </a:p>
        </p:txBody>
      </p:sp>
      <p:pic>
        <p:nvPicPr>
          <p:cNvPr id="18" name="Google Shape;18;p2" title="LPAC Logo Updated.png"/>
          <p:cNvPicPr preferRelativeResize="0"/>
          <p:nvPr/>
        </p:nvPicPr>
        <p:blipFill>
          <a:blip r:embed="rId4">
            <a:alphaModFix/>
          </a:blip>
          <a:stretch>
            <a:fillRect/>
          </a:stretch>
        </p:blipFill>
        <p:spPr>
          <a:xfrm>
            <a:off x="1631775" y="1045297"/>
            <a:ext cx="5908800" cy="16798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3" name="Google Shape;6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1000"/>
              </a:spcBef>
              <a:spcAft>
                <a:spcPts val="0"/>
              </a:spcAft>
              <a:buSzPts val="1800"/>
              <a:buChar char="●"/>
              <a:defRPr/>
            </a:lvl1pPr>
            <a:lvl2pPr marL="914400" lvl="1" indent="-317500" algn="ctr">
              <a:spcBef>
                <a:spcPts val="120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4" name="Google Shape;6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l="11801" t="87858" r="33153"/>
          <a:stretch/>
        </p:blipFill>
        <p:spPr>
          <a:xfrm rot="5400000">
            <a:off x="-2247250" y="2259649"/>
            <a:ext cx="5131099" cy="636601"/>
          </a:xfrm>
          <a:prstGeom prst="rect">
            <a:avLst/>
          </a:prstGeom>
          <a:noFill/>
          <a:ln>
            <a:noFill/>
          </a:ln>
        </p:spPr>
      </p:pic>
      <p:sp>
        <p:nvSpPr>
          <p:cNvPr id="21" name="Google Shape;21;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3"/>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 name="Google Shape;23;p3"/>
          <p:cNvSpPr txBox="1"/>
          <p:nvPr/>
        </p:nvSpPr>
        <p:spPr>
          <a:xfrm>
            <a:off x="50" y="0"/>
            <a:ext cx="4911300" cy="58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900" b="1"/>
              <a:t>Click to edit theme section</a:t>
            </a:r>
            <a:endParaRPr sz="2900" b="1"/>
          </a:p>
        </p:txBody>
      </p:sp>
      <p:sp>
        <p:nvSpPr>
          <p:cNvPr id="24" name="Google Shape;24;p3"/>
          <p:cNvSpPr/>
          <p:nvPr/>
        </p:nvSpPr>
        <p:spPr>
          <a:xfrm>
            <a:off x="0" y="4546350"/>
            <a:ext cx="9144000" cy="6366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 name="Google Shape;25;p3"/>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6" name="Google Shape;26;p3"/>
          <p:cNvSpPr txBox="1">
            <a:spLocks noGrp="1"/>
          </p:cNvSpPr>
          <p:nvPr>
            <p:ph type="body" idx="1"/>
          </p:nvPr>
        </p:nvSpPr>
        <p:spPr>
          <a:xfrm>
            <a:off x="700825" y="781350"/>
            <a:ext cx="8285400" cy="3624300"/>
          </a:xfrm>
          <a:prstGeom prst="rect">
            <a:avLst/>
          </a:prstGeom>
        </p:spPr>
        <p:txBody>
          <a:bodyPr spcFirstLastPara="1" wrap="square" lIns="91425" tIns="91425" rIns="91425" bIns="91425" anchor="t" anchorCtr="0">
            <a:noAutofit/>
          </a:bodyPr>
          <a:lstStyle>
            <a:lvl1pPr marL="457200" lvl="0" indent="-342900">
              <a:spcBef>
                <a:spcPts val="1000"/>
              </a:spcBef>
              <a:spcAft>
                <a:spcPts val="0"/>
              </a:spcAft>
              <a:buSzPts val="1800"/>
              <a:buChar char="●"/>
              <a:defRPr/>
            </a:lvl1pPr>
            <a:lvl2pPr marL="914400" lvl="1" indent="-317500">
              <a:spcBef>
                <a:spcPts val="120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27" name="Google Shape;27;p3" title="Untitled design.png"/>
          <p:cNvPicPr preferRelativeResize="0"/>
          <p:nvPr/>
        </p:nvPicPr>
        <p:blipFill>
          <a:blip r:embed="rId3">
            <a:alphaModFix/>
          </a:blip>
          <a:stretch>
            <a:fillRect/>
          </a:stretch>
        </p:blipFill>
        <p:spPr>
          <a:xfrm>
            <a:off x="8029543" y="4624509"/>
            <a:ext cx="986856" cy="480274"/>
          </a:xfrm>
          <a:prstGeom prst="rect">
            <a:avLst/>
          </a:prstGeom>
          <a:noFill/>
          <a:ln>
            <a:noFill/>
          </a:ln>
        </p:spPr>
      </p:pic>
      <p:pic>
        <p:nvPicPr>
          <p:cNvPr id="28" name="Google Shape;28;p3" title="LPAC Logo Updated.png"/>
          <p:cNvPicPr preferRelativeResize="0"/>
          <p:nvPr/>
        </p:nvPicPr>
        <p:blipFill>
          <a:blip r:embed="rId4">
            <a:alphaModFix/>
          </a:blip>
          <a:stretch>
            <a:fillRect/>
          </a:stretch>
        </p:blipFill>
        <p:spPr>
          <a:xfrm>
            <a:off x="7043352" y="54148"/>
            <a:ext cx="2062949" cy="586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181100" y="875950"/>
            <a:ext cx="8794800" cy="3856800"/>
          </a:xfrm>
          <a:prstGeom prst="rect">
            <a:avLst/>
          </a:prstGeom>
        </p:spPr>
        <p:txBody>
          <a:bodyPr spcFirstLastPara="1" wrap="square" lIns="91425" tIns="91425" rIns="91425" bIns="91425" anchor="t" anchorCtr="0">
            <a:noAutofit/>
          </a:bodyPr>
          <a:lstStyle>
            <a:lvl1pPr marL="457200" lvl="0" indent="-342900">
              <a:lnSpc>
                <a:spcPct val="100000"/>
              </a:lnSpc>
              <a:spcBef>
                <a:spcPts val="1000"/>
              </a:spcBef>
              <a:spcAft>
                <a:spcPts val="0"/>
              </a:spcAft>
              <a:buSzPts val="1800"/>
              <a:buChar char="●"/>
              <a:defRPr/>
            </a:lvl1pPr>
            <a:lvl2pPr marL="914400" lvl="1" indent="-317500">
              <a:lnSpc>
                <a:spcPct val="100000"/>
              </a:lnSpc>
              <a:spcBef>
                <a:spcPts val="120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31" name="Google Shape;31;p4"/>
          <p:cNvSpPr/>
          <p:nvPr/>
        </p:nvSpPr>
        <p:spPr>
          <a:xfrm>
            <a:off x="0" y="0"/>
            <a:ext cx="4911300" cy="636600"/>
          </a:xfrm>
          <a:prstGeom prst="round2DiagRect">
            <a:avLst>
              <a:gd name="adj1" fmla="val 16667"/>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 name="Google Shape;32;p4"/>
          <p:cNvSpPr/>
          <p:nvPr/>
        </p:nvSpPr>
        <p:spPr>
          <a:xfrm>
            <a:off x="-29850" y="4879800"/>
            <a:ext cx="9203700" cy="2637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p4"/>
          <p:cNvSpPr txBox="1"/>
          <p:nvPr/>
        </p:nvSpPr>
        <p:spPr>
          <a:xfrm>
            <a:off x="0" y="4855196"/>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4" name="Google Shape;34;p4"/>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lvl1pPr lvl="0">
              <a:buNone/>
              <a:defRPr sz="900">
                <a:latin typeface="Open Sans"/>
                <a:ea typeface="Open Sans"/>
                <a:cs typeface="Open Sans"/>
                <a:sym typeface="Open Sans"/>
              </a:defRPr>
            </a:lvl1pPr>
            <a:lvl2pPr lvl="1">
              <a:buNone/>
              <a:defRPr sz="900">
                <a:latin typeface="Open Sans"/>
                <a:ea typeface="Open Sans"/>
                <a:cs typeface="Open Sans"/>
                <a:sym typeface="Open Sans"/>
              </a:defRPr>
            </a:lvl2pPr>
            <a:lvl3pPr lvl="2">
              <a:buNone/>
              <a:defRPr sz="900">
                <a:latin typeface="Open Sans"/>
                <a:ea typeface="Open Sans"/>
                <a:cs typeface="Open Sans"/>
                <a:sym typeface="Open Sans"/>
              </a:defRPr>
            </a:lvl3pPr>
            <a:lvl4pPr lvl="3">
              <a:buNone/>
              <a:defRPr sz="900">
                <a:latin typeface="Open Sans"/>
                <a:ea typeface="Open Sans"/>
                <a:cs typeface="Open Sans"/>
                <a:sym typeface="Open Sans"/>
              </a:defRPr>
            </a:lvl4pPr>
            <a:lvl5pPr lvl="4">
              <a:buNone/>
              <a:defRPr sz="900">
                <a:latin typeface="Open Sans"/>
                <a:ea typeface="Open Sans"/>
                <a:cs typeface="Open Sans"/>
                <a:sym typeface="Open Sans"/>
              </a:defRPr>
            </a:lvl5pPr>
            <a:lvl6pPr lvl="5">
              <a:buNone/>
              <a:defRPr sz="900">
                <a:latin typeface="Open Sans"/>
                <a:ea typeface="Open Sans"/>
                <a:cs typeface="Open Sans"/>
                <a:sym typeface="Open Sans"/>
              </a:defRPr>
            </a:lvl6pPr>
            <a:lvl7pPr lvl="6">
              <a:buNone/>
              <a:defRPr sz="900">
                <a:latin typeface="Open Sans"/>
                <a:ea typeface="Open Sans"/>
                <a:cs typeface="Open Sans"/>
                <a:sym typeface="Open Sans"/>
              </a:defRPr>
            </a:lvl7pPr>
            <a:lvl8pPr lvl="7">
              <a:buNone/>
              <a:defRPr sz="900">
                <a:latin typeface="Open Sans"/>
                <a:ea typeface="Open Sans"/>
                <a:cs typeface="Open Sans"/>
                <a:sym typeface="Open Sans"/>
              </a:defRPr>
            </a:lvl8pPr>
            <a:lvl9pPr lvl="8">
              <a:buNone/>
              <a:defRPr sz="900">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4"/>
          <p:cNvSpPr txBox="1">
            <a:spLocks noGrp="1"/>
          </p:cNvSpPr>
          <p:nvPr>
            <p:ph type="title"/>
          </p:nvPr>
        </p:nvSpPr>
        <p:spPr>
          <a:xfrm>
            <a:off x="52275" y="31950"/>
            <a:ext cx="4859100" cy="572700"/>
          </a:xfrm>
          <a:prstGeom prst="rect">
            <a:avLst/>
          </a:prstGeom>
        </p:spPr>
        <p:txBody>
          <a:bodyPr spcFirstLastPara="1" wrap="square" lIns="91425" tIns="91425" rIns="91425" bIns="91425" anchor="t" anchorCtr="0">
            <a:noAutofit/>
          </a:bodyPr>
          <a:lstStyle>
            <a:lvl1pPr lvl="0">
              <a:spcBef>
                <a:spcPts val="0"/>
              </a:spcBef>
              <a:spcAft>
                <a:spcPts val="0"/>
              </a:spcAft>
              <a:buSzPts val="2300"/>
              <a:buNone/>
              <a:defRPr sz="2300" b="1"/>
            </a:lvl1pPr>
            <a:lvl2pPr lvl="1">
              <a:spcBef>
                <a:spcPts val="0"/>
              </a:spcBef>
              <a:spcAft>
                <a:spcPts val="0"/>
              </a:spcAft>
              <a:buSzPts val="2300"/>
              <a:buFont typeface="Open Sans"/>
              <a:buNone/>
              <a:defRPr sz="2300">
                <a:latin typeface="Open Sans"/>
                <a:ea typeface="Open Sans"/>
                <a:cs typeface="Open Sans"/>
                <a:sym typeface="Open Sans"/>
              </a:defRPr>
            </a:lvl2pPr>
            <a:lvl3pPr lvl="2">
              <a:spcBef>
                <a:spcPts val="0"/>
              </a:spcBef>
              <a:spcAft>
                <a:spcPts val="0"/>
              </a:spcAft>
              <a:buSzPts val="2300"/>
              <a:buFont typeface="Open Sans"/>
              <a:buNone/>
              <a:defRPr sz="2300">
                <a:latin typeface="Open Sans"/>
                <a:ea typeface="Open Sans"/>
                <a:cs typeface="Open Sans"/>
                <a:sym typeface="Open Sans"/>
              </a:defRPr>
            </a:lvl3pPr>
            <a:lvl4pPr lvl="3">
              <a:spcBef>
                <a:spcPts val="0"/>
              </a:spcBef>
              <a:spcAft>
                <a:spcPts val="0"/>
              </a:spcAft>
              <a:buSzPts val="2300"/>
              <a:buFont typeface="Open Sans"/>
              <a:buNone/>
              <a:defRPr sz="2300">
                <a:latin typeface="Open Sans"/>
                <a:ea typeface="Open Sans"/>
                <a:cs typeface="Open Sans"/>
                <a:sym typeface="Open Sans"/>
              </a:defRPr>
            </a:lvl4pPr>
            <a:lvl5pPr lvl="4">
              <a:spcBef>
                <a:spcPts val="0"/>
              </a:spcBef>
              <a:spcAft>
                <a:spcPts val="0"/>
              </a:spcAft>
              <a:buSzPts val="2300"/>
              <a:buFont typeface="Open Sans"/>
              <a:buNone/>
              <a:defRPr sz="2300">
                <a:latin typeface="Open Sans"/>
                <a:ea typeface="Open Sans"/>
                <a:cs typeface="Open Sans"/>
                <a:sym typeface="Open Sans"/>
              </a:defRPr>
            </a:lvl5pPr>
            <a:lvl6pPr lvl="5">
              <a:spcBef>
                <a:spcPts val="0"/>
              </a:spcBef>
              <a:spcAft>
                <a:spcPts val="0"/>
              </a:spcAft>
              <a:buSzPts val="2300"/>
              <a:buFont typeface="Open Sans"/>
              <a:buNone/>
              <a:defRPr sz="2300">
                <a:latin typeface="Open Sans"/>
                <a:ea typeface="Open Sans"/>
                <a:cs typeface="Open Sans"/>
                <a:sym typeface="Open Sans"/>
              </a:defRPr>
            </a:lvl6pPr>
            <a:lvl7pPr lvl="6">
              <a:spcBef>
                <a:spcPts val="0"/>
              </a:spcBef>
              <a:spcAft>
                <a:spcPts val="0"/>
              </a:spcAft>
              <a:buSzPts val="2300"/>
              <a:buFont typeface="Open Sans"/>
              <a:buNone/>
              <a:defRPr sz="2300">
                <a:latin typeface="Open Sans"/>
                <a:ea typeface="Open Sans"/>
                <a:cs typeface="Open Sans"/>
                <a:sym typeface="Open Sans"/>
              </a:defRPr>
            </a:lvl7pPr>
            <a:lvl8pPr lvl="7">
              <a:spcBef>
                <a:spcPts val="0"/>
              </a:spcBef>
              <a:spcAft>
                <a:spcPts val="0"/>
              </a:spcAft>
              <a:buSzPts val="2300"/>
              <a:buFont typeface="Open Sans"/>
              <a:buNone/>
              <a:defRPr sz="2300">
                <a:latin typeface="Open Sans"/>
                <a:ea typeface="Open Sans"/>
                <a:cs typeface="Open Sans"/>
                <a:sym typeface="Open Sans"/>
              </a:defRPr>
            </a:lvl8pPr>
            <a:lvl9pPr lvl="8">
              <a:spcBef>
                <a:spcPts val="0"/>
              </a:spcBef>
              <a:spcAft>
                <a:spcPts val="0"/>
              </a:spcAft>
              <a:buSzPts val="2300"/>
              <a:buFont typeface="Open Sans"/>
              <a:buNone/>
              <a:defRPr sz="2300">
                <a:latin typeface="Open Sans"/>
                <a:ea typeface="Open Sans"/>
                <a:cs typeface="Open Sans"/>
                <a:sym typeface="Open Sans"/>
              </a:defRPr>
            </a:lvl9pPr>
          </a:lstStyle>
          <a:p>
            <a:endParaRPr/>
          </a:p>
        </p:txBody>
      </p:sp>
      <p:pic>
        <p:nvPicPr>
          <p:cNvPr id="36" name="Google Shape;36;p4" title="LPAC Logo Updated.png"/>
          <p:cNvPicPr preferRelativeResize="0"/>
          <p:nvPr/>
        </p:nvPicPr>
        <p:blipFill>
          <a:blip r:embed="rId2">
            <a:alphaModFix/>
          </a:blip>
          <a:stretch>
            <a:fillRect/>
          </a:stretch>
        </p:blipFill>
        <p:spPr>
          <a:xfrm>
            <a:off x="7043352" y="54148"/>
            <a:ext cx="2062949" cy="586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1000"/>
              </a:spcBef>
              <a:spcAft>
                <a:spcPts val="0"/>
              </a:spcAft>
              <a:buSzPts val="1400"/>
              <a:buChar char="●"/>
              <a:defRPr sz="1400"/>
            </a:lvl1pPr>
            <a:lvl2pPr marL="914400" lvl="1" indent="-304800">
              <a:spcBef>
                <a:spcPts val="12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0" name="Google Shape;4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1000"/>
              </a:spcBef>
              <a:spcAft>
                <a:spcPts val="0"/>
              </a:spcAft>
              <a:buSzPts val="1400"/>
              <a:buChar char="●"/>
              <a:defRPr sz="1400"/>
            </a:lvl1pPr>
            <a:lvl2pPr marL="914400" lvl="1" indent="-304800">
              <a:spcBef>
                <a:spcPts val="12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1000"/>
              </a:spcBef>
              <a:spcAft>
                <a:spcPts val="0"/>
              </a:spcAft>
              <a:buSzPts val="1200"/>
              <a:buChar char="●"/>
              <a:defRPr sz="1200"/>
            </a:lvl1pPr>
            <a:lvl2pPr marL="914400" lvl="1" indent="-304800">
              <a:spcBef>
                <a:spcPts val="120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8" name="Google Shape;4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 name="Google Shape;5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1000"/>
              </a:spcBef>
              <a:spcAft>
                <a:spcPts val="0"/>
              </a:spcAft>
              <a:buSzPts val="2100"/>
              <a:buNone/>
              <a:defRPr sz="2100"/>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 name="Google Shape;5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1000"/>
              </a:spcBef>
              <a:spcAft>
                <a:spcPts val="0"/>
              </a:spcAft>
              <a:buSzPts val="1800"/>
              <a:buChar char="●"/>
              <a:defRPr/>
            </a:lvl1pPr>
            <a:lvl2pPr marL="914400" lvl="1" indent="-317500">
              <a:spcBef>
                <a:spcPts val="120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1000"/>
              </a:spcBef>
              <a:spcAft>
                <a:spcPts val="0"/>
              </a:spcAft>
              <a:buSzPts val="1800"/>
              <a:buNone/>
              <a:defRPr/>
            </a:lvl1pPr>
          </a:lstStyle>
          <a:p>
            <a:endParaRPr/>
          </a:p>
        </p:txBody>
      </p:sp>
      <p:sp>
        <p:nvSpPr>
          <p:cNvPr id="60" name="Google Shape;6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100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2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tea.texas.gov/academics/early-childhood-education/prekindergarten/prekindergarten-registration-and-enroll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texa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titleiii.initiatives@esc20.inf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laslinks.com/Texa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xel.org/media/qothqqxu/eb-flowchart-english.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tea.texas.gov/academics/special-student-populations/english-learner-support/ebflowchartforlpac.pdf" TargetMode="External"/><Relationship Id="rId4" Type="http://schemas.openxmlformats.org/officeDocument/2006/relationships/hyperlink" Target="https://www.txel.org/media/cm4btwnf/hls-tea-state-letter-all-08-2023-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3"/>
          <p:cNvSpPr/>
          <p:nvPr/>
        </p:nvSpPr>
        <p:spPr>
          <a:xfrm>
            <a:off x="0" y="4546350"/>
            <a:ext cx="9144000" cy="6366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 name="Google Shape;72;p13"/>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dirty="0">
                <a:solidFill>
                  <a:schemeClr val="dk1"/>
                </a:solidFill>
              </a:rPr>
              <a:t>Copyright © 2025. Texas Education Agency.</a:t>
            </a:r>
            <a:endParaRPr sz="600" dirty="0">
              <a:solidFill>
                <a:schemeClr val="dk1"/>
              </a:solidFill>
            </a:endParaRPr>
          </a:p>
        </p:txBody>
      </p:sp>
      <p:sp>
        <p:nvSpPr>
          <p:cNvPr id="73" name="Google Shape;73;p13"/>
          <p:cNvSpPr txBox="1">
            <a:spLocks noGrp="1"/>
          </p:cNvSpPr>
          <p:nvPr>
            <p:ph type="ctrTitle" idx="4294967295"/>
          </p:nvPr>
        </p:nvSpPr>
        <p:spPr>
          <a:xfrm>
            <a:off x="1617600" y="3357175"/>
            <a:ext cx="5908800" cy="63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t>Identification</a:t>
            </a:r>
            <a:endParaRPr sz="3200" b="1"/>
          </a:p>
        </p:txBody>
      </p:sp>
      <p:pic>
        <p:nvPicPr>
          <p:cNvPr id="74" name="Google Shape;74;p13" title="Untitled design.png"/>
          <p:cNvPicPr preferRelativeResize="0"/>
          <p:nvPr/>
        </p:nvPicPr>
        <p:blipFill>
          <a:blip r:embed="rId3">
            <a:alphaModFix/>
          </a:blip>
          <a:stretch>
            <a:fillRect/>
          </a:stretch>
        </p:blipFill>
        <p:spPr>
          <a:xfrm>
            <a:off x="8029543" y="4624509"/>
            <a:ext cx="986856" cy="480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2" name="Google Shape;87;p15">
            <a:extLst>
              <a:ext uri="{FF2B5EF4-FFF2-40B4-BE49-F238E27FC236}">
                <a16:creationId xmlns:a16="http://schemas.microsoft.com/office/drawing/2014/main" id="{1C4F2FBC-3E76-961E-45D8-2D12C5F6A15C}"/>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69" name="Google Shape;169;p22"/>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22"/>
          <p:cNvSpPr txBox="1">
            <a:spLocks noGrp="1"/>
          </p:cNvSpPr>
          <p:nvPr>
            <p:ph type="body" idx="1"/>
          </p:nvPr>
        </p:nvSpPr>
        <p:spPr>
          <a:xfrm>
            <a:off x="700824" y="800876"/>
            <a:ext cx="8443075" cy="3832084"/>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dirty="0">
                <a:solidFill>
                  <a:schemeClr val="dk1"/>
                </a:solidFill>
              </a:rPr>
              <a:t>If the response on the HLS indicates that a language other than English is used, the student shall be tested in accordance with §89.1226 of this title (relating to Testing and Classification of Students).*</a:t>
            </a:r>
            <a:endParaRPr sz="1900" dirty="0">
              <a:solidFill>
                <a:schemeClr val="dk1"/>
              </a:solidFill>
            </a:endParaRPr>
          </a:p>
          <a:p>
            <a:pPr marL="457200" lvl="0" indent="-349250" algn="l" rtl="0">
              <a:spcBef>
                <a:spcPts val="1200"/>
              </a:spcBef>
              <a:spcAft>
                <a:spcPts val="0"/>
              </a:spcAft>
              <a:buClr>
                <a:schemeClr val="dk1"/>
              </a:buClr>
              <a:buSzPts val="1900"/>
              <a:buChar char="●"/>
            </a:pPr>
            <a:r>
              <a:rPr lang="en" sz="1900" dirty="0">
                <a:solidFill>
                  <a:schemeClr val="dk1"/>
                </a:solidFill>
              </a:rPr>
              <a:t>The HLS shall be administered in English and the home language whenever possible. The HLS shall contain the following questions.</a:t>
            </a:r>
            <a:endParaRPr sz="1900" dirty="0">
              <a:solidFill>
                <a:schemeClr val="dk1"/>
              </a:solidFill>
            </a:endParaRPr>
          </a:p>
          <a:p>
            <a:pPr marL="0" lvl="0" indent="457200" algn="l" rtl="0">
              <a:spcBef>
                <a:spcPts val="1200"/>
              </a:spcBef>
              <a:spcAft>
                <a:spcPts val="0"/>
              </a:spcAft>
              <a:buNone/>
            </a:pPr>
            <a:r>
              <a:rPr lang="en" dirty="0">
                <a:solidFill>
                  <a:schemeClr val="dk1"/>
                </a:solidFill>
              </a:rPr>
              <a:t>(1) 	"Which languages are used at home?"</a:t>
            </a:r>
            <a:endParaRPr dirty="0">
              <a:solidFill>
                <a:schemeClr val="dk1"/>
              </a:solidFill>
            </a:endParaRPr>
          </a:p>
          <a:p>
            <a:pPr marL="0" lvl="0" indent="457200" algn="l" rtl="0">
              <a:spcBef>
                <a:spcPts val="1200"/>
              </a:spcBef>
              <a:spcAft>
                <a:spcPts val="0"/>
              </a:spcAft>
              <a:buNone/>
            </a:pPr>
            <a:r>
              <a:rPr lang="en" dirty="0">
                <a:solidFill>
                  <a:schemeClr val="dk1"/>
                </a:solidFill>
              </a:rPr>
              <a:t>(2) 	"Which languages are used by the child at home?"</a:t>
            </a:r>
            <a:endParaRPr dirty="0">
              <a:solidFill>
                <a:schemeClr val="dk1"/>
              </a:solidFill>
            </a:endParaRPr>
          </a:p>
          <a:p>
            <a:pPr marL="457200" lvl="0" indent="0" algn="l" rtl="0">
              <a:spcBef>
                <a:spcPts val="1200"/>
              </a:spcBef>
              <a:spcAft>
                <a:spcPts val="0"/>
              </a:spcAft>
              <a:buNone/>
            </a:pPr>
            <a:r>
              <a:rPr lang="en" dirty="0">
                <a:solidFill>
                  <a:schemeClr val="dk1"/>
                </a:solidFill>
              </a:rPr>
              <a:t>(3) 	"If the child had a previous home setting, which languages were 	used? If there was no previous home setting, answer Not Applicable 	(N/A)."</a:t>
            </a:r>
            <a:endParaRPr dirty="0">
              <a:solidFill>
                <a:schemeClr val="dk1"/>
              </a:solidFill>
            </a:endParaRPr>
          </a:p>
          <a:p>
            <a:pPr marL="0" lvl="0" indent="0" algn="r" rtl="0">
              <a:spcBef>
                <a:spcPts val="0"/>
              </a:spcBef>
              <a:spcAft>
                <a:spcPts val="1200"/>
              </a:spcAft>
              <a:buNone/>
            </a:pPr>
            <a:r>
              <a:rPr lang="en" sz="1400" i="1" dirty="0">
                <a:solidFill>
                  <a:schemeClr val="dk1"/>
                </a:solidFill>
              </a:rPr>
              <a:t>*Parent or guardian permission for language proficiency testing is not required.</a:t>
            </a:r>
            <a:endParaRPr sz="1400" i="1" dirty="0">
              <a:solidFill>
                <a:schemeClr val="dk1"/>
              </a:solidFill>
            </a:endParaRPr>
          </a:p>
        </p:txBody>
      </p:sp>
      <p:sp>
        <p:nvSpPr>
          <p:cNvPr id="171" name="Google Shape;171;p22"/>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72" name="Google Shape;172;p22"/>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10</a:t>
            </a:fld>
            <a:endParaRPr>
              <a:solidFill>
                <a:schemeClr val="dk1"/>
              </a:solidFill>
            </a:endParaRPr>
          </a:p>
        </p:txBody>
      </p:sp>
      <p:sp>
        <p:nvSpPr>
          <p:cNvPr id="5" name="Google Shape;81;p14">
            <a:extLst>
              <a:ext uri="{FF2B5EF4-FFF2-40B4-BE49-F238E27FC236}">
                <a16:creationId xmlns:a16="http://schemas.microsoft.com/office/drawing/2014/main" id="{EAA2A8F3-0882-0B66-8B6F-2E379B9EB098}"/>
              </a:ext>
            </a:extLst>
          </p:cNvPr>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22"/>
          <p:cNvSpPr txBox="1">
            <a:spLocks noGrp="1"/>
          </p:cNvSpPr>
          <p:nvPr>
            <p:ph type="title"/>
          </p:nvPr>
        </p:nvSpPr>
        <p:spPr>
          <a:xfrm>
            <a:off x="-2" y="31950"/>
            <a:ext cx="48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Home Language Survey (HLS)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2" name="Google Shape;87;p15">
            <a:extLst>
              <a:ext uri="{FF2B5EF4-FFF2-40B4-BE49-F238E27FC236}">
                <a16:creationId xmlns:a16="http://schemas.microsoft.com/office/drawing/2014/main" id="{A949D839-B947-D5C6-3AEA-B16B060E7AD2}"/>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77" name="Google Shape;177;p23"/>
          <p:cNvSpPr txBox="1">
            <a:spLocks noGrp="1"/>
          </p:cNvSpPr>
          <p:nvPr>
            <p:ph type="body" idx="1"/>
          </p:nvPr>
        </p:nvSpPr>
        <p:spPr>
          <a:xfrm>
            <a:off x="700824" y="800876"/>
            <a:ext cx="8275075" cy="39318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Parents or guardians may request a correction on the HLS only if</a:t>
            </a:r>
            <a:endParaRPr sz="1900" dirty="0">
              <a:solidFill>
                <a:schemeClr val="dk1"/>
              </a:solidFill>
            </a:endParaRPr>
          </a:p>
          <a:p>
            <a:pPr marL="457200" lvl="0" indent="-349250" algn="l" rtl="0">
              <a:spcBef>
                <a:spcPts val="1200"/>
              </a:spcBef>
              <a:spcAft>
                <a:spcPts val="0"/>
              </a:spcAft>
              <a:buClr>
                <a:schemeClr val="dk1"/>
              </a:buClr>
              <a:buSzPts val="1900"/>
              <a:buAutoNum type="arabicPeriod"/>
            </a:pPr>
            <a:r>
              <a:rPr lang="en" sz="1900" dirty="0">
                <a:solidFill>
                  <a:schemeClr val="dk1"/>
                </a:solidFill>
              </a:rPr>
              <a:t>the child has not yet been assessed for English proficiency; </a:t>
            </a:r>
            <a:r>
              <a:rPr lang="en" sz="1900" b="1" dirty="0">
                <a:solidFill>
                  <a:schemeClr val="dk1"/>
                </a:solidFill>
              </a:rPr>
              <a:t>and</a:t>
            </a:r>
            <a:endParaRPr sz="1900" b="1" dirty="0">
              <a:solidFill>
                <a:schemeClr val="dk1"/>
              </a:solidFill>
            </a:endParaRPr>
          </a:p>
          <a:p>
            <a:pPr marL="457200" lvl="0" indent="-349250" algn="l" rtl="0">
              <a:spcBef>
                <a:spcPts val="1200"/>
              </a:spcBef>
              <a:spcAft>
                <a:spcPts val="0"/>
              </a:spcAft>
              <a:buClr>
                <a:schemeClr val="dk1"/>
              </a:buClr>
              <a:buSzPts val="1900"/>
              <a:buAutoNum type="arabicPeriod"/>
            </a:pPr>
            <a:r>
              <a:rPr lang="en" sz="1900" dirty="0">
                <a:solidFill>
                  <a:schemeClr val="dk1"/>
                </a:solidFill>
              </a:rPr>
              <a:t>corrections are made within </a:t>
            </a:r>
            <a:r>
              <a:rPr lang="en" sz="1900" b="1" dirty="0">
                <a:solidFill>
                  <a:schemeClr val="dk1"/>
                </a:solidFill>
              </a:rPr>
              <a:t>two calendar weeks</a:t>
            </a:r>
            <a:r>
              <a:rPr lang="en" sz="1900" dirty="0">
                <a:solidFill>
                  <a:schemeClr val="dk1"/>
                </a:solidFill>
              </a:rPr>
              <a:t> of the child’s enrollment date.</a:t>
            </a:r>
            <a:endParaRPr sz="1900" dirty="0">
              <a:solidFill>
                <a:schemeClr val="dk1"/>
              </a:solidFill>
            </a:endParaRPr>
          </a:p>
          <a:p>
            <a:pPr marL="0" lvl="0" indent="0" algn="l" rtl="0">
              <a:spcBef>
                <a:spcPts val="1200"/>
              </a:spcBef>
              <a:spcAft>
                <a:spcPts val="0"/>
              </a:spcAft>
              <a:buNone/>
            </a:pPr>
            <a:r>
              <a:rPr lang="en" sz="1900" dirty="0">
                <a:solidFill>
                  <a:schemeClr val="dk1"/>
                </a:solidFill>
              </a:rPr>
              <a:t>The standardized Home Language Surveys are available in over 90 languages. Parents should be informed on how to complete the HLS to the best of their ability and whether paper or online forms will be used. </a:t>
            </a:r>
            <a:endParaRPr sz="1900" dirty="0">
              <a:solidFill>
                <a:schemeClr val="dk1"/>
              </a:solidFill>
            </a:endParaRPr>
          </a:p>
          <a:p>
            <a:pPr marL="0" lvl="0" indent="0" algn="l" rtl="0">
              <a:spcBef>
                <a:spcPts val="1200"/>
              </a:spcBef>
              <a:spcAft>
                <a:spcPts val="1200"/>
              </a:spcAft>
              <a:buNone/>
            </a:pPr>
            <a:endParaRPr sz="1900" dirty="0">
              <a:solidFill>
                <a:schemeClr val="dk1"/>
              </a:solidFill>
            </a:endParaRPr>
          </a:p>
        </p:txBody>
      </p:sp>
      <p:sp>
        <p:nvSpPr>
          <p:cNvPr id="178" name="Google Shape;178;p23"/>
          <p:cNvSpPr/>
          <p:nvPr/>
        </p:nvSpPr>
        <p:spPr>
          <a:xfrm>
            <a:off x="-1" y="0"/>
            <a:ext cx="6850381"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23"/>
          <p:cNvSpPr txBox="1">
            <a:spLocks noGrp="1"/>
          </p:cNvSpPr>
          <p:nvPr>
            <p:ph type="title"/>
          </p:nvPr>
        </p:nvSpPr>
        <p:spPr>
          <a:xfrm>
            <a:off x="0" y="26822"/>
            <a:ext cx="6733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Changes to the Home Language Survey (HLS)</a:t>
            </a:r>
            <a:endParaRPr dirty="0"/>
          </a:p>
        </p:txBody>
      </p:sp>
      <p:sp>
        <p:nvSpPr>
          <p:cNvPr id="180" name="Google Shape;180;p23"/>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23"/>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82" name="Google Shape;182;p23"/>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11</a:t>
            </a:fld>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p:nvPr/>
        </p:nvSpPr>
        <p:spPr>
          <a:xfrm>
            <a:off x="-1" y="0"/>
            <a:ext cx="6091417"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24"/>
          <p:cNvSpPr txBox="1">
            <a:spLocks noGrp="1"/>
          </p:cNvSpPr>
          <p:nvPr>
            <p:ph type="title"/>
          </p:nvPr>
        </p:nvSpPr>
        <p:spPr>
          <a:xfrm>
            <a:off x="-1" y="26822"/>
            <a:ext cx="6255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Testing and Classification of Students</a:t>
            </a:r>
            <a:endParaRPr dirty="0"/>
          </a:p>
        </p:txBody>
      </p:sp>
      <p:sp>
        <p:nvSpPr>
          <p:cNvPr id="189" name="Google Shape;189;p24"/>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90" name="Google Shape;190;p24" descr="All Students start with Home Language Survey. If Language spoken at home and by student is English then student is English Proficient. If Language spoken at home and by student is English and any other language or is languages other than English, then test with state approved English language proficiency test for identification. "/>
          <p:cNvPicPr preferRelativeResize="0"/>
          <p:nvPr/>
        </p:nvPicPr>
        <p:blipFill rotWithShape="1">
          <a:blip r:embed="rId3">
            <a:alphaModFix/>
          </a:blip>
          <a:srcRect l="1361"/>
          <a:stretch/>
        </p:blipFill>
        <p:spPr>
          <a:xfrm>
            <a:off x="53028" y="990935"/>
            <a:ext cx="9037940" cy="3257703"/>
          </a:xfrm>
          <a:prstGeom prst="rect">
            <a:avLst/>
          </a:prstGeom>
          <a:noFill/>
          <a:ln>
            <a:noFill/>
          </a:ln>
        </p:spPr>
      </p:pic>
      <p:sp>
        <p:nvSpPr>
          <p:cNvPr id="191" name="Google Shape;191;p24"/>
          <p:cNvSpPr txBox="1"/>
          <p:nvPr/>
        </p:nvSpPr>
        <p:spPr>
          <a:xfrm>
            <a:off x="52275" y="4394250"/>
            <a:ext cx="14697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§89.1226(a) </a:t>
            </a:r>
            <a:endParaRPr>
              <a:solidFill>
                <a:schemeClr val="dk2"/>
              </a:solidFill>
              <a:latin typeface="Open Sans"/>
              <a:ea typeface="Open Sans"/>
              <a:cs typeface="Open Sans"/>
              <a:sym typeface="Open Sans"/>
            </a:endParaRPr>
          </a:p>
        </p:txBody>
      </p:sp>
      <p:sp>
        <p:nvSpPr>
          <p:cNvPr id="192" name="Google Shape;192;p24"/>
          <p:cNvSpPr/>
          <p:nvPr/>
        </p:nvSpPr>
        <p:spPr>
          <a:xfrm>
            <a:off x="517450" y="3487650"/>
            <a:ext cx="1531800" cy="465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Open Sans SemiBold"/>
                <a:ea typeface="Open Sans SemiBold"/>
                <a:cs typeface="Open Sans SemiBold"/>
                <a:sym typeface="Open Sans SemiBold"/>
              </a:rPr>
              <a:t>non-EB student</a:t>
            </a:r>
            <a:endParaRPr>
              <a:latin typeface="Open Sans SemiBold"/>
              <a:ea typeface="Open Sans SemiBold"/>
              <a:cs typeface="Open Sans SemiBold"/>
              <a:sym typeface="Open Sans SemiBold"/>
            </a:endParaRPr>
          </a:p>
        </p:txBody>
      </p:sp>
      <p:sp>
        <p:nvSpPr>
          <p:cNvPr id="193" name="Google Shape;193;p24"/>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94" name="Google Shape;194;p24"/>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12</a:t>
            </a:fld>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2" name="Google Shape;87;p15">
            <a:extLst>
              <a:ext uri="{FF2B5EF4-FFF2-40B4-BE49-F238E27FC236}">
                <a16:creationId xmlns:a16="http://schemas.microsoft.com/office/drawing/2014/main" id="{830960A8-41CF-8A17-602A-DA4D1AF11680}"/>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5" name="Google Shape;209;p26">
            <a:extLst>
              <a:ext uri="{FF2B5EF4-FFF2-40B4-BE49-F238E27FC236}">
                <a16:creationId xmlns:a16="http://schemas.microsoft.com/office/drawing/2014/main" id="{2A464691-6530-BB56-089F-0C70DCC1040C}"/>
              </a:ext>
            </a:extLst>
          </p:cNvPr>
          <p:cNvSpPr/>
          <p:nvPr/>
        </p:nvSpPr>
        <p:spPr>
          <a:xfrm>
            <a:off x="-1" y="0"/>
            <a:ext cx="4911375"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25"/>
          <p:cNvSpPr txBox="1">
            <a:spLocks noGrp="1"/>
          </p:cNvSpPr>
          <p:nvPr>
            <p:ph type="title"/>
          </p:nvPr>
        </p:nvSpPr>
        <p:spPr>
          <a:xfrm>
            <a:off x="0" y="36271"/>
            <a:ext cx="48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Testing and Classification</a:t>
            </a:r>
            <a:endParaRPr dirty="0"/>
          </a:p>
        </p:txBody>
      </p:sp>
      <p:sp>
        <p:nvSpPr>
          <p:cNvPr id="201" name="Google Shape;201;p25"/>
          <p:cNvSpPr txBox="1">
            <a:spLocks noGrp="1"/>
          </p:cNvSpPr>
          <p:nvPr>
            <p:ph type="body" idx="1"/>
          </p:nvPr>
        </p:nvSpPr>
        <p:spPr>
          <a:xfrm>
            <a:off x="700824" y="781326"/>
            <a:ext cx="8275075" cy="39514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For identifying EB students, school districts shall administer to each student who has a language other than English identified on the home language survey:</a:t>
            </a:r>
            <a:endParaRPr sz="1900" dirty="0">
              <a:solidFill>
                <a:schemeClr val="dk1"/>
              </a:solidFill>
            </a:endParaRPr>
          </a:p>
          <a:p>
            <a:pPr marL="0" lvl="0" indent="0" algn="l" rtl="0">
              <a:spcBef>
                <a:spcPts val="1200"/>
              </a:spcBef>
              <a:spcAft>
                <a:spcPts val="0"/>
              </a:spcAft>
              <a:buNone/>
            </a:pPr>
            <a:r>
              <a:rPr lang="en" dirty="0">
                <a:solidFill>
                  <a:schemeClr val="dk1"/>
                </a:solidFill>
              </a:rPr>
              <a:t>(1) 	in prekindergarten through Grade 1, the listening and speaking 	components of the state-approved English language proficiency 	test for identification; and</a:t>
            </a:r>
            <a:endParaRPr dirty="0">
              <a:solidFill>
                <a:schemeClr val="dk1"/>
              </a:solidFill>
            </a:endParaRPr>
          </a:p>
          <a:p>
            <a:pPr marL="0" lvl="0" indent="0" algn="l" rtl="0">
              <a:spcBef>
                <a:spcPts val="1200"/>
              </a:spcBef>
              <a:spcAft>
                <a:spcPts val="0"/>
              </a:spcAft>
              <a:buNone/>
            </a:pPr>
            <a:r>
              <a:rPr lang="en" dirty="0">
                <a:solidFill>
                  <a:schemeClr val="dk1"/>
                </a:solidFill>
              </a:rPr>
              <a:t>(2) 	in Grades 2-12, the listening, speaking, reading, and writing 	components of the state-approved English language proficiency 	test for identification.</a:t>
            </a:r>
            <a:endParaRPr dirty="0">
              <a:solidFill>
                <a:schemeClr val="dk1"/>
              </a:solidFill>
            </a:endParaRPr>
          </a:p>
          <a:p>
            <a:pPr marL="0" lvl="0" indent="0" algn="l" rtl="0">
              <a:spcBef>
                <a:spcPts val="1200"/>
              </a:spcBef>
              <a:spcAft>
                <a:spcPts val="0"/>
              </a:spcAft>
              <a:buNone/>
            </a:pPr>
            <a:endParaRPr sz="1900" dirty="0">
              <a:solidFill>
                <a:schemeClr val="dk1"/>
              </a:solidFill>
            </a:endParaRPr>
          </a:p>
          <a:p>
            <a:pPr marL="0" lvl="0" indent="0" algn="l" rtl="0">
              <a:spcBef>
                <a:spcPts val="1200"/>
              </a:spcBef>
              <a:spcAft>
                <a:spcPts val="1200"/>
              </a:spcAft>
              <a:buNone/>
            </a:pPr>
            <a:endParaRPr sz="1900" dirty="0">
              <a:solidFill>
                <a:schemeClr val="dk1"/>
              </a:solidFill>
            </a:endParaRPr>
          </a:p>
        </p:txBody>
      </p:sp>
      <p:sp>
        <p:nvSpPr>
          <p:cNvPr id="202" name="Google Shape;202;p25"/>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25"/>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04" name="Google Shape;204;p25"/>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13</a:t>
            </a:fld>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 name="Google Shape;87;p15">
            <a:extLst>
              <a:ext uri="{FF2B5EF4-FFF2-40B4-BE49-F238E27FC236}">
                <a16:creationId xmlns:a16="http://schemas.microsoft.com/office/drawing/2014/main" id="{416E6B07-0F17-A172-041D-957B1C0E2AE7}"/>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09" name="Google Shape;209;p26"/>
          <p:cNvSpPr/>
          <p:nvPr/>
        </p:nvSpPr>
        <p:spPr>
          <a:xfrm>
            <a:off x="-1" y="0"/>
            <a:ext cx="4911375"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0" name="Google Shape;210;p26"/>
          <p:cNvSpPr txBox="1">
            <a:spLocks noGrp="1"/>
          </p:cNvSpPr>
          <p:nvPr>
            <p:ph type="title"/>
          </p:nvPr>
        </p:nvSpPr>
        <p:spPr>
          <a:xfrm>
            <a:off x="0" y="31950"/>
            <a:ext cx="48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Testing Administrator</a:t>
            </a:r>
            <a:endParaRPr dirty="0"/>
          </a:p>
          <a:p>
            <a:pPr marL="0" lvl="0" indent="0" algn="l" rtl="0">
              <a:spcBef>
                <a:spcPts val="0"/>
              </a:spcBef>
              <a:spcAft>
                <a:spcPts val="0"/>
              </a:spcAft>
              <a:buNone/>
            </a:pPr>
            <a:endParaRPr dirty="0"/>
          </a:p>
        </p:txBody>
      </p:sp>
      <p:sp>
        <p:nvSpPr>
          <p:cNvPr id="211" name="Google Shape;211;p26"/>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26"/>
          <p:cNvSpPr txBox="1">
            <a:spLocks noGrp="1"/>
          </p:cNvSpPr>
          <p:nvPr>
            <p:ph type="body" idx="1"/>
          </p:nvPr>
        </p:nvSpPr>
        <p:spPr>
          <a:xfrm>
            <a:off x="700824" y="800876"/>
            <a:ext cx="8275075" cy="3931874"/>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dirty="0">
                <a:solidFill>
                  <a:schemeClr val="dk1"/>
                </a:solidFill>
              </a:rPr>
              <a:t>All of the language proficiency testing shall be administered by professionals or paraprofessionals who are </a:t>
            </a:r>
            <a:r>
              <a:rPr lang="en" sz="1900" b="1" dirty="0">
                <a:solidFill>
                  <a:schemeClr val="dk1"/>
                </a:solidFill>
              </a:rPr>
              <a:t>proficient in the language</a:t>
            </a:r>
            <a:r>
              <a:rPr lang="en" sz="1900" dirty="0">
                <a:solidFill>
                  <a:schemeClr val="dk1"/>
                </a:solidFill>
              </a:rPr>
              <a:t> of the test and </a:t>
            </a:r>
            <a:r>
              <a:rPr lang="en" sz="1900" b="1" dirty="0">
                <a:solidFill>
                  <a:schemeClr val="dk1"/>
                </a:solidFill>
              </a:rPr>
              <a:t>trained </a:t>
            </a:r>
            <a:r>
              <a:rPr lang="en" sz="1900" dirty="0">
                <a:solidFill>
                  <a:schemeClr val="dk1"/>
                </a:solidFill>
              </a:rPr>
              <a:t>in the language proficiency testing requirements of the test publisher.</a:t>
            </a:r>
            <a:endParaRPr sz="1900" dirty="0">
              <a:solidFill>
                <a:schemeClr val="dk1"/>
              </a:solidFill>
            </a:endParaRPr>
          </a:p>
          <a:p>
            <a:pPr marL="457200" lvl="0" indent="-349250" algn="l" rtl="0">
              <a:spcBef>
                <a:spcPts val="1200"/>
              </a:spcBef>
              <a:spcAft>
                <a:spcPts val="0"/>
              </a:spcAft>
              <a:buClr>
                <a:schemeClr val="dk1"/>
              </a:buClr>
              <a:buSzPts val="1900"/>
              <a:buChar char="●"/>
            </a:pPr>
            <a:r>
              <a:rPr lang="en" sz="1900" dirty="0">
                <a:solidFill>
                  <a:schemeClr val="dk1"/>
                </a:solidFill>
              </a:rPr>
              <a:t>The LPAC, not the test administrator, must meet and review </a:t>
            </a:r>
            <a:r>
              <a:rPr lang="en" sz="1900" b="1" i="1" dirty="0">
                <a:solidFill>
                  <a:schemeClr val="dk1"/>
                </a:solidFill>
              </a:rPr>
              <a:t>assessment </a:t>
            </a:r>
            <a:r>
              <a:rPr lang="en" sz="1900" dirty="0">
                <a:solidFill>
                  <a:schemeClr val="dk1"/>
                </a:solidFill>
              </a:rPr>
              <a:t>results to determine EB status.</a:t>
            </a:r>
            <a:endParaRPr sz="1900" dirty="0">
              <a:solidFill>
                <a:schemeClr val="dk1"/>
              </a:solidFill>
            </a:endParaRPr>
          </a:p>
          <a:p>
            <a:pPr marL="0" lvl="0" indent="0" algn="l" rtl="0">
              <a:spcBef>
                <a:spcPts val="1200"/>
              </a:spcBef>
              <a:spcAft>
                <a:spcPts val="1200"/>
              </a:spcAft>
              <a:buNone/>
            </a:pPr>
            <a:endParaRPr sz="1900" dirty="0">
              <a:solidFill>
                <a:schemeClr val="dk1"/>
              </a:solidFill>
            </a:endParaRPr>
          </a:p>
        </p:txBody>
      </p:sp>
      <p:sp>
        <p:nvSpPr>
          <p:cNvPr id="213" name="Google Shape;213;p26"/>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14" name="Google Shape;214;p26"/>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14</a:t>
            </a:fld>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 name="Google Shape;87;p15">
            <a:extLst>
              <a:ext uri="{FF2B5EF4-FFF2-40B4-BE49-F238E27FC236}">
                <a16:creationId xmlns:a16="http://schemas.microsoft.com/office/drawing/2014/main" id="{700446E6-A748-122E-35A9-2794C3362DD3}"/>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19" name="Google Shape;219;p27"/>
          <p:cNvSpPr/>
          <p:nvPr/>
        </p:nvSpPr>
        <p:spPr>
          <a:xfrm>
            <a:off x="1" y="0"/>
            <a:ext cx="6410324"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0" name="Google Shape;220;p27"/>
          <p:cNvSpPr txBox="1">
            <a:spLocks noGrp="1"/>
          </p:cNvSpPr>
          <p:nvPr>
            <p:ph type="title"/>
          </p:nvPr>
        </p:nvSpPr>
        <p:spPr>
          <a:xfrm>
            <a:off x="0" y="29620"/>
            <a:ext cx="6383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Determining Eligibility in PreK-1st Grade</a:t>
            </a:r>
            <a:endParaRPr dirty="0"/>
          </a:p>
        </p:txBody>
      </p:sp>
      <p:sp>
        <p:nvSpPr>
          <p:cNvPr id="221" name="Google Shape;221;p27"/>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27"/>
          <p:cNvSpPr txBox="1">
            <a:spLocks noGrp="1"/>
          </p:cNvSpPr>
          <p:nvPr>
            <p:ph type="body" idx="1"/>
          </p:nvPr>
        </p:nvSpPr>
        <p:spPr>
          <a:xfrm>
            <a:off x="700824" y="781326"/>
            <a:ext cx="8275075" cy="395142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dirty="0">
                <a:solidFill>
                  <a:schemeClr val="dk1"/>
                </a:solidFill>
              </a:rPr>
              <a:t>A student is to be classified as an emergent bilingual (EB) if: </a:t>
            </a:r>
            <a:endParaRPr sz="1900" dirty="0">
              <a:solidFill>
                <a:schemeClr val="dk1"/>
              </a:solidFill>
            </a:endParaRPr>
          </a:p>
          <a:p>
            <a:pPr marL="457200" lvl="0" indent="-349250" algn="l" rtl="0">
              <a:lnSpc>
                <a:spcPct val="100000"/>
              </a:lnSpc>
              <a:spcBef>
                <a:spcPts val="1200"/>
              </a:spcBef>
              <a:spcAft>
                <a:spcPts val="0"/>
              </a:spcAft>
              <a:buClr>
                <a:schemeClr val="dk1"/>
              </a:buClr>
              <a:buSzPts val="1900"/>
              <a:buChar char="●"/>
            </a:pPr>
            <a:r>
              <a:rPr lang="en" dirty="0">
                <a:solidFill>
                  <a:schemeClr val="dk1"/>
                </a:solidFill>
              </a:rPr>
              <a:t>In prekindergarten through Grade 1, the student's score(s) from the listening and/or speaking components on the state-approved English language proficiency test for identification is/are below the level designated for indicating English proficiency.</a:t>
            </a:r>
            <a:endParaRPr dirty="0">
              <a:solidFill>
                <a:schemeClr val="dk1"/>
              </a:solidFill>
            </a:endParaRPr>
          </a:p>
          <a:p>
            <a:pPr marL="457200" lvl="0" indent="-349250" algn="l" rtl="0">
              <a:lnSpc>
                <a:spcPct val="100000"/>
              </a:lnSpc>
              <a:spcBef>
                <a:spcPts val="1200"/>
              </a:spcBef>
              <a:spcAft>
                <a:spcPts val="0"/>
              </a:spcAft>
              <a:buClr>
                <a:schemeClr val="dk1"/>
              </a:buClr>
              <a:buSzPts val="1900"/>
              <a:buChar char="●"/>
            </a:pPr>
            <a:r>
              <a:rPr lang="en" dirty="0">
                <a:solidFill>
                  <a:schemeClr val="dk1"/>
                </a:solidFill>
              </a:rPr>
              <a:t>In Grades 2-12, the student's score(s) from the listening, speaking, reading, and/or writing components on the state-approved English language proficiency test for identification is/are below the level designated for indicating English proficiency.</a:t>
            </a:r>
            <a:endParaRPr dirty="0">
              <a:solidFill>
                <a:schemeClr val="dk1"/>
              </a:solidFill>
            </a:endParaRPr>
          </a:p>
          <a:p>
            <a:pPr marL="0" lvl="0" indent="0" algn="l" rtl="0">
              <a:lnSpc>
                <a:spcPct val="100000"/>
              </a:lnSpc>
              <a:spcBef>
                <a:spcPts val="1200"/>
              </a:spcBef>
              <a:spcAft>
                <a:spcPts val="1200"/>
              </a:spcAft>
              <a:buNone/>
            </a:pPr>
            <a:endParaRPr sz="1900" dirty="0">
              <a:solidFill>
                <a:schemeClr val="dk1"/>
              </a:solidFill>
            </a:endParaRPr>
          </a:p>
        </p:txBody>
      </p:sp>
      <p:sp>
        <p:nvSpPr>
          <p:cNvPr id="223" name="Google Shape;223;p27"/>
          <p:cNvSpPr txBox="1"/>
          <p:nvPr/>
        </p:nvSpPr>
        <p:spPr>
          <a:xfrm>
            <a:off x="52275" y="4445225"/>
            <a:ext cx="14697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§89.1226(c) </a:t>
            </a:r>
            <a:endParaRPr>
              <a:solidFill>
                <a:schemeClr val="dk2"/>
              </a:solidFill>
              <a:latin typeface="Open Sans"/>
              <a:ea typeface="Open Sans"/>
              <a:cs typeface="Open Sans"/>
              <a:sym typeface="Open Sans"/>
            </a:endParaRPr>
          </a:p>
        </p:txBody>
      </p:sp>
      <p:sp>
        <p:nvSpPr>
          <p:cNvPr id="224" name="Google Shape;224;p27"/>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25" name="Google Shape;225;p27"/>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15</a:t>
            </a:fld>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 name="Google Shape;87;p15">
            <a:extLst>
              <a:ext uri="{FF2B5EF4-FFF2-40B4-BE49-F238E27FC236}">
                <a16:creationId xmlns:a16="http://schemas.microsoft.com/office/drawing/2014/main" id="{4B8EB4E7-FE15-7CEA-2914-3F31C30748E8}"/>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30" name="Google Shape;230;p28"/>
          <p:cNvSpPr/>
          <p:nvPr/>
        </p:nvSpPr>
        <p:spPr>
          <a:xfrm>
            <a:off x="-1" y="0"/>
            <a:ext cx="6408375"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1" name="Google Shape;231;p28"/>
          <p:cNvSpPr txBox="1">
            <a:spLocks noGrp="1"/>
          </p:cNvSpPr>
          <p:nvPr>
            <p:ph type="title"/>
          </p:nvPr>
        </p:nvSpPr>
        <p:spPr>
          <a:xfrm>
            <a:off x="-2" y="31950"/>
            <a:ext cx="6356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Determining Eligibility in PreK-1st Grade</a:t>
            </a:r>
            <a:endParaRPr dirty="0"/>
          </a:p>
        </p:txBody>
      </p:sp>
      <p:sp>
        <p:nvSpPr>
          <p:cNvPr id="232" name="Google Shape;232;p28"/>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3" name="Google Shape;233;p28"/>
          <p:cNvSpPr txBox="1">
            <a:spLocks noGrp="1"/>
          </p:cNvSpPr>
          <p:nvPr>
            <p:ph type="body" idx="1"/>
          </p:nvPr>
        </p:nvSpPr>
        <p:spPr>
          <a:xfrm>
            <a:off x="700824" y="781326"/>
            <a:ext cx="8096925" cy="3951524"/>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en" sz="1900" dirty="0">
                <a:solidFill>
                  <a:schemeClr val="dk1"/>
                </a:solidFill>
              </a:rPr>
              <a:t>School districts that provide a bilingual program at the elementary grades </a:t>
            </a:r>
            <a:r>
              <a:rPr lang="en" sz="1900" b="1" dirty="0">
                <a:solidFill>
                  <a:schemeClr val="dk1"/>
                </a:solidFill>
              </a:rPr>
              <a:t>shall </a:t>
            </a:r>
            <a:r>
              <a:rPr lang="en" sz="1900" dirty="0">
                <a:solidFill>
                  <a:schemeClr val="dk1"/>
                </a:solidFill>
              </a:rPr>
              <a:t>administer a language proficiency test in the </a:t>
            </a:r>
            <a:r>
              <a:rPr lang="en" sz="1900" b="1" dirty="0">
                <a:solidFill>
                  <a:schemeClr val="dk1"/>
                </a:solidFill>
              </a:rPr>
              <a:t>home language</a:t>
            </a:r>
            <a:r>
              <a:rPr lang="en" sz="1900" dirty="0">
                <a:solidFill>
                  <a:schemeClr val="dk1"/>
                </a:solidFill>
              </a:rPr>
              <a:t> of the student who is eligible to be served in the bilingual program. If the home language of the student is Spanish, the school district shall administer the Spanish version of the state-approved language proficiency test for identification. If a state-approved language proficiency test for identification is not available in the home language of the student, the school district shall determine the student's level of proficiency using informal oral language assessment measures. </a:t>
            </a:r>
            <a:endParaRPr sz="1900" dirty="0">
              <a:solidFill>
                <a:schemeClr val="dk1"/>
              </a:solidFill>
            </a:endParaRPr>
          </a:p>
        </p:txBody>
      </p:sp>
      <p:sp>
        <p:nvSpPr>
          <p:cNvPr id="234" name="Google Shape;234;p28"/>
          <p:cNvSpPr txBox="1"/>
          <p:nvPr/>
        </p:nvSpPr>
        <p:spPr>
          <a:xfrm>
            <a:off x="700823" y="4280890"/>
            <a:ext cx="14697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Open Sans"/>
                <a:ea typeface="Open Sans"/>
                <a:cs typeface="Open Sans"/>
                <a:sym typeface="Open Sans"/>
              </a:rPr>
              <a:t>§89.1226(c) </a:t>
            </a:r>
            <a:endParaRPr dirty="0">
              <a:solidFill>
                <a:schemeClr val="dk2"/>
              </a:solidFill>
              <a:latin typeface="Open Sans"/>
              <a:ea typeface="Open Sans"/>
              <a:cs typeface="Open Sans"/>
              <a:sym typeface="Open Sans"/>
            </a:endParaRPr>
          </a:p>
        </p:txBody>
      </p:sp>
      <p:sp>
        <p:nvSpPr>
          <p:cNvPr id="235" name="Google Shape;235;p28"/>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36" name="Google Shape;236;p28"/>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16</a:t>
            </a:fld>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 name="Google Shape;87;p15">
            <a:extLst>
              <a:ext uri="{FF2B5EF4-FFF2-40B4-BE49-F238E27FC236}">
                <a16:creationId xmlns:a16="http://schemas.microsoft.com/office/drawing/2014/main" id="{50B2708F-8F86-5489-EA00-7AAB1EC25CFD}"/>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42" name="Google Shape;242;p29"/>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3" name="Google Shape;243;p29"/>
          <p:cNvSpPr txBox="1">
            <a:spLocks noGrp="1"/>
          </p:cNvSpPr>
          <p:nvPr>
            <p:ph type="body" idx="1"/>
          </p:nvPr>
        </p:nvSpPr>
        <p:spPr>
          <a:xfrm>
            <a:off x="700824" y="791120"/>
            <a:ext cx="8275075" cy="378923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chemeClr val="dk1"/>
                </a:solidFill>
              </a:rPr>
              <a:t>Children enrolling in a prekindergarten (PK) program</a:t>
            </a:r>
            <a:endParaRPr sz="1900" b="1"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Children aged 3 and 4 must meet established eligibility criteria in order to enroll in a PK program.</a:t>
            </a:r>
            <a:endParaRPr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Children must have demonstrated eligibility for PK services prior to school enrollment.</a:t>
            </a:r>
            <a:endParaRPr dirty="0">
              <a:solidFill>
                <a:schemeClr val="dk1"/>
              </a:solidFill>
            </a:endParaRPr>
          </a:p>
          <a:p>
            <a:pPr marL="457200" lvl="0" indent="-349250" algn="l" rtl="0">
              <a:spcBef>
                <a:spcPts val="1000"/>
              </a:spcBef>
              <a:spcAft>
                <a:spcPts val="0"/>
              </a:spcAft>
              <a:buClr>
                <a:schemeClr val="dk1"/>
              </a:buClr>
              <a:buSzPts val="1900"/>
              <a:buChar char="●"/>
            </a:pPr>
            <a:r>
              <a:rPr lang="en" dirty="0">
                <a:solidFill>
                  <a:schemeClr val="dk1"/>
                </a:solidFill>
              </a:rPr>
              <a:t>3- to 4-year-olds may be identified as eligible for PK services beginning on April 1 of the school year prior to enrollment and up to the time of enrollment.</a:t>
            </a:r>
            <a:endParaRPr dirty="0">
              <a:solidFill>
                <a:schemeClr val="dk1"/>
              </a:solidFill>
            </a:endParaRPr>
          </a:p>
          <a:p>
            <a:pPr marL="0" lvl="0" indent="0" algn="ctr" rtl="0">
              <a:spcBef>
                <a:spcPts val="0"/>
              </a:spcBef>
              <a:spcAft>
                <a:spcPts val="0"/>
              </a:spcAft>
              <a:buNone/>
            </a:pPr>
            <a:endParaRPr sz="1900" dirty="0">
              <a:solidFill>
                <a:schemeClr val="dk1"/>
              </a:solidFill>
            </a:endParaRPr>
          </a:p>
        </p:txBody>
      </p:sp>
      <p:sp>
        <p:nvSpPr>
          <p:cNvPr id="244" name="Google Shape;244;p29"/>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45" name="Google Shape;245;p29"/>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17</a:t>
            </a:fld>
            <a:endParaRPr>
              <a:solidFill>
                <a:schemeClr val="dk1"/>
              </a:solidFill>
            </a:endParaRPr>
          </a:p>
        </p:txBody>
      </p:sp>
      <p:sp>
        <p:nvSpPr>
          <p:cNvPr id="8" name="Google Shape;81;p14">
            <a:extLst>
              <a:ext uri="{FF2B5EF4-FFF2-40B4-BE49-F238E27FC236}">
                <a16:creationId xmlns:a16="http://schemas.microsoft.com/office/drawing/2014/main" id="{E855CEEC-B454-A643-5B07-9836690C8C70}"/>
              </a:ext>
            </a:extLst>
          </p:cNvPr>
          <p:cNvSpPr/>
          <p:nvPr/>
        </p:nvSpPr>
        <p:spPr>
          <a:xfrm>
            <a:off x="-1" y="0"/>
            <a:ext cx="4902200" cy="638174"/>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p29"/>
          <p:cNvSpPr txBox="1">
            <a:spLocks noGrp="1"/>
          </p:cNvSpPr>
          <p:nvPr>
            <p:ph type="title"/>
          </p:nvPr>
        </p:nvSpPr>
        <p:spPr>
          <a:xfrm>
            <a:off x="0" y="36271"/>
            <a:ext cx="4902200" cy="563152"/>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dirty="0"/>
              <a:t>Prekindergarten Enrollment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 name="Google Shape;87;p15">
            <a:extLst>
              <a:ext uri="{FF2B5EF4-FFF2-40B4-BE49-F238E27FC236}">
                <a16:creationId xmlns:a16="http://schemas.microsoft.com/office/drawing/2014/main" id="{2FE8F8FC-BCF0-181F-1936-EEC3FE23A903}"/>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51" name="Google Shape;251;p30"/>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30"/>
          <p:cNvSpPr txBox="1">
            <a:spLocks noGrp="1"/>
          </p:cNvSpPr>
          <p:nvPr>
            <p:ph type="body" idx="1"/>
          </p:nvPr>
        </p:nvSpPr>
        <p:spPr>
          <a:xfrm>
            <a:off x="700824" y="800876"/>
            <a:ext cx="8275075" cy="3779474"/>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dirty="0">
                <a:solidFill>
                  <a:schemeClr val="dk1"/>
                </a:solidFill>
              </a:rPr>
              <a:t>Identification as an emergent bilingual (EB), following state process for identification, is one way a child demonstrates eligibility for PK; the child must be identified prior to school enrollment in PK.</a:t>
            </a:r>
            <a:endParaRPr sz="1900" dirty="0">
              <a:solidFill>
                <a:schemeClr val="dk1"/>
              </a:solidFill>
            </a:endParaRPr>
          </a:p>
          <a:p>
            <a:pPr marL="0" lvl="0" indent="0" algn="ctr" rtl="0">
              <a:spcBef>
                <a:spcPts val="1200"/>
              </a:spcBef>
              <a:spcAft>
                <a:spcPts val="0"/>
              </a:spcAft>
              <a:buNone/>
            </a:pPr>
            <a:endParaRPr lang="en" sz="1900" dirty="0">
              <a:solidFill>
                <a:schemeClr val="dk1"/>
              </a:solidFill>
            </a:endParaRPr>
          </a:p>
          <a:p>
            <a:pPr marL="0" lvl="0" indent="0" algn="ctr" rtl="0">
              <a:spcBef>
                <a:spcPts val="1200"/>
              </a:spcBef>
              <a:spcAft>
                <a:spcPts val="0"/>
              </a:spcAft>
              <a:buNone/>
            </a:pPr>
            <a:r>
              <a:rPr lang="en" sz="1900" dirty="0">
                <a:solidFill>
                  <a:schemeClr val="dk1"/>
                </a:solidFill>
              </a:rPr>
              <a:t>Guidelines for eligibility are outlined on the </a:t>
            </a:r>
            <a:endParaRPr sz="1900" dirty="0">
              <a:solidFill>
                <a:schemeClr val="dk1"/>
              </a:solidFill>
            </a:endParaRPr>
          </a:p>
          <a:p>
            <a:pPr marL="0" lvl="0" indent="0" algn="ctr" rtl="0">
              <a:spcBef>
                <a:spcPts val="0"/>
              </a:spcBef>
              <a:spcAft>
                <a:spcPts val="0"/>
              </a:spcAft>
              <a:buNone/>
            </a:pPr>
            <a:r>
              <a:rPr lang="en" sz="1900" u="sng" dirty="0">
                <a:solidFill>
                  <a:srgbClr val="0563C1"/>
                </a:solidFill>
                <a:hlinkClick r:id="rId4">
                  <a:extLst>
                    <a:ext uri="{A12FA001-AC4F-418D-AE19-62706E023703}">
                      <ahyp:hlinkClr xmlns:ahyp="http://schemas.microsoft.com/office/drawing/2018/hyperlinkcolor" val="tx"/>
                    </a:ext>
                  </a:extLst>
                </a:hlinkClick>
              </a:rPr>
              <a:t>Prekindergarten Registration &amp; Enrollment Page</a:t>
            </a:r>
            <a:endParaRPr sz="1900" dirty="0">
              <a:solidFill>
                <a:srgbClr val="0563C1"/>
              </a:solidFill>
            </a:endParaRPr>
          </a:p>
        </p:txBody>
      </p:sp>
      <p:sp>
        <p:nvSpPr>
          <p:cNvPr id="253" name="Google Shape;253;p30"/>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54" name="Google Shape;254;p30"/>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18</a:t>
            </a:fld>
            <a:endParaRPr>
              <a:solidFill>
                <a:schemeClr val="dk1"/>
              </a:solidFill>
            </a:endParaRPr>
          </a:p>
        </p:txBody>
      </p:sp>
      <p:sp>
        <p:nvSpPr>
          <p:cNvPr id="4" name="Google Shape;81;p14">
            <a:extLst>
              <a:ext uri="{FF2B5EF4-FFF2-40B4-BE49-F238E27FC236}">
                <a16:creationId xmlns:a16="http://schemas.microsoft.com/office/drawing/2014/main" id="{4682182D-A6A9-0EE4-A487-FD0F4A177911}"/>
              </a:ext>
            </a:extLst>
          </p:cNvPr>
          <p:cNvSpPr/>
          <p:nvPr/>
        </p:nvSpPr>
        <p:spPr>
          <a:xfrm>
            <a:off x="-1" y="0"/>
            <a:ext cx="49022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0" name="Google Shape;250;p30"/>
          <p:cNvSpPr txBox="1">
            <a:spLocks noGrp="1"/>
          </p:cNvSpPr>
          <p:nvPr>
            <p:ph type="title"/>
          </p:nvPr>
        </p:nvSpPr>
        <p:spPr>
          <a:xfrm>
            <a:off x="0" y="31950"/>
            <a:ext cx="4911375" cy="572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dirty="0"/>
              <a:t>Prekindergarten Enrollment</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 name="Google Shape;87;p15">
            <a:extLst>
              <a:ext uri="{FF2B5EF4-FFF2-40B4-BE49-F238E27FC236}">
                <a16:creationId xmlns:a16="http://schemas.microsoft.com/office/drawing/2014/main" id="{0E92654A-FC29-AB47-C2E7-4836B4FDA5D6}"/>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61" name="Google Shape;261;p31"/>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2" name="Google Shape;262;p31"/>
          <p:cNvSpPr txBox="1">
            <a:spLocks noGrp="1"/>
          </p:cNvSpPr>
          <p:nvPr>
            <p:ph type="body" idx="1"/>
          </p:nvPr>
        </p:nvSpPr>
        <p:spPr>
          <a:xfrm>
            <a:off x="700824" y="800876"/>
            <a:ext cx="8275075" cy="39318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Children </a:t>
            </a:r>
            <a:r>
              <a:rPr lang="en" sz="1900" b="1" dirty="0">
                <a:solidFill>
                  <a:schemeClr val="dk1"/>
                </a:solidFill>
              </a:rPr>
              <a:t>with identified special needs </a:t>
            </a:r>
            <a:r>
              <a:rPr lang="en" sz="1900" dirty="0">
                <a:solidFill>
                  <a:schemeClr val="dk1"/>
                </a:solidFill>
              </a:rPr>
              <a:t>enrolling in school at age 3 or 4</a:t>
            </a:r>
            <a:endParaRPr sz="1900"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These children are eligible for program services through special education due to disability.</a:t>
            </a:r>
            <a:endParaRPr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Within four calendar weeks of initial enrollment, the LPAC completes the state process for EB identification as necessary and meets with the ARD committee to determine EB identification and appropriate programming placement to ensure both special education and language program services. </a:t>
            </a:r>
            <a:endParaRPr dirty="0">
              <a:solidFill>
                <a:schemeClr val="dk1"/>
              </a:solidFill>
            </a:endParaRPr>
          </a:p>
          <a:p>
            <a:pPr marL="457200" lvl="0" indent="-349250" algn="l" rtl="0">
              <a:spcBef>
                <a:spcPts val="1000"/>
              </a:spcBef>
              <a:spcAft>
                <a:spcPts val="1200"/>
              </a:spcAft>
              <a:buClr>
                <a:schemeClr val="dk1"/>
              </a:buClr>
              <a:buSzPts val="1900"/>
              <a:buChar char="●"/>
            </a:pPr>
            <a:r>
              <a:rPr lang="en" dirty="0">
                <a:solidFill>
                  <a:schemeClr val="dk1"/>
                </a:solidFill>
              </a:rPr>
              <a:t>Emergent bilingual students qualify for prekindergarten (PK); however, EB students may be coded as Early Education (EE) based on special education services in conjunction with their language program services. </a:t>
            </a:r>
            <a:endParaRPr dirty="0">
              <a:solidFill>
                <a:schemeClr val="dk1"/>
              </a:solidFill>
            </a:endParaRPr>
          </a:p>
        </p:txBody>
      </p:sp>
      <p:sp>
        <p:nvSpPr>
          <p:cNvPr id="263" name="Google Shape;263;p31"/>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64" name="Google Shape;264;p31"/>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19</a:t>
            </a:fld>
            <a:endParaRPr>
              <a:solidFill>
                <a:schemeClr val="dk1"/>
              </a:solidFill>
            </a:endParaRPr>
          </a:p>
        </p:txBody>
      </p:sp>
      <p:sp>
        <p:nvSpPr>
          <p:cNvPr id="5" name="Google Shape;81;p14">
            <a:extLst>
              <a:ext uri="{FF2B5EF4-FFF2-40B4-BE49-F238E27FC236}">
                <a16:creationId xmlns:a16="http://schemas.microsoft.com/office/drawing/2014/main" id="{F22F363B-27D9-D572-0436-2705A0D65440}"/>
              </a:ext>
            </a:extLst>
          </p:cNvPr>
          <p:cNvSpPr/>
          <p:nvPr/>
        </p:nvSpPr>
        <p:spPr>
          <a:xfrm>
            <a:off x="0" y="0"/>
            <a:ext cx="49022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0" name="Google Shape;260;p31"/>
          <p:cNvSpPr txBox="1">
            <a:spLocks noGrp="1"/>
          </p:cNvSpPr>
          <p:nvPr>
            <p:ph type="title"/>
          </p:nvPr>
        </p:nvSpPr>
        <p:spPr>
          <a:xfrm>
            <a:off x="-1" y="31950"/>
            <a:ext cx="490220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Prekindergarten Enrollment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a:spLocks noGrp="1"/>
          </p:cNvSpPr>
          <p:nvPr>
            <p:ph type="body" idx="1"/>
          </p:nvPr>
        </p:nvSpPr>
        <p:spPr>
          <a:xfrm>
            <a:off x="700825" y="781350"/>
            <a:ext cx="8285400" cy="3624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23F4F"/>
              </a:buClr>
              <a:buSzPts val="2200"/>
              <a:buFont typeface="Arial"/>
              <a:buNone/>
            </a:pPr>
            <a:r>
              <a:rPr lang="en" sz="1900" dirty="0">
                <a:solidFill>
                  <a:schemeClr val="dk1"/>
                </a:solidFill>
              </a:rPr>
              <a:t>Copyright © 2025. Texas Education Agency.</a:t>
            </a:r>
            <a:endParaRPr sz="1900" dirty="0">
              <a:solidFill>
                <a:schemeClr val="dk1"/>
              </a:solidFill>
            </a:endParaRPr>
          </a:p>
          <a:p>
            <a:pPr marL="0" lvl="0" indent="0" algn="l" rtl="0">
              <a:lnSpc>
                <a:spcPct val="100000"/>
              </a:lnSpc>
              <a:spcBef>
                <a:spcPts val="600"/>
              </a:spcBef>
              <a:spcAft>
                <a:spcPts val="0"/>
              </a:spcAft>
              <a:buClr>
                <a:srgbClr val="323F4F"/>
              </a:buClr>
              <a:buSzPts val="2200"/>
              <a:buFont typeface="Arial"/>
              <a:buNone/>
            </a:pPr>
            <a:r>
              <a:rPr lang="en" sz="1900" dirty="0">
                <a:solidFill>
                  <a:schemeClr val="dk1"/>
                </a:solidFill>
              </a:rPr>
              <a:t>All Rights Reserved.</a:t>
            </a:r>
            <a:endParaRPr sz="1900" dirty="0">
              <a:solidFill>
                <a:schemeClr val="dk1"/>
              </a:solidFill>
            </a:endParaRPr>
          </a:p>
          <a:p>
            <a:pPr marL="0" lvl="0" indent="0" algn="l" rtl="0">
              <a:lnSpc>
                <a:spcPct val="100000"/>
              </a:lnSpc>
              <a:spcBef>
                <a:spcPts val="600"/>
              </a:spcBef>
              <a:spcAft>
                <a:spcPts val="0"/>
              </a:spcAft>
              <a:buClr>
                <a:srgbClr val="323F4F"/>
              </a:buClr>
              <a:buSzPts val="2200"/>
              <a:buFont typeface="Arial"/>
              <a:buNone/>
            </a:pPr>
            <a:r>
              <a:rPr lang="en" sz="1900" dirty="0">
                <a:solidFill>
                  <a:schemeClr val="dk1"/>
                </a:solidFil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sz="1900" dirty="0">
              <a:solidFill>
                <a:schemeClr val="dk1"/>
              </a:solidFill>
            </a:endParaRPr>
          </a:p>
          <a:p>
            <a:pPr marL="0" lvl="0" indent="0" algn="l" rtl="0">
              <a:lnSpc>
                <a:spcPct val="100000"/>
              </a:lnSpc>
              <a:spcBef>
                <a:spcPts val="600"/>
              </a:spcBef>
              <a:spcAft>
                <a:spcPts val="0"/>
              </a:spcAft>
              <a:buNone/>
            </a:pPr>
            <a:r>
              <a:rPr lang="en" sz="1900" dirty="0">
                <a:solidFill>
                  <a:schemeClr val="dk1"/>
                </a:solidFill>
              </a:rPr>
              <a:t>For more information, please contact: </a:t>
            </a:r>
            <a:r>
              <a:rPr lang="en" sz="1900" u="sng" dirty="0">
                <a:solidFill>
                  <a:srgbClr val="0563C1"/>
                </a:solidFill>
                <a:hlinkClick r:id="rId3">
                  <a:extLst>
                    <a:ext uri="{A12FA001-AC4F-418D-AE19-62706E023703}">
                      <ahyp:hlinkClr xmlns:ahyp="http://schemas.microsoft.com/office/drawing/2018/hyperlinkcolor" val="tx"/>
                    </a:ext>
                  </a:extLst>
                </a:hlinkClick>
              </a:rPr>
              <a:t>copyrights@tea.texas.gov</a:t>
            </a:r>
            <a:r>
              <a:rPr lang="en" sz="1900" dirty="0">
                <a:solidFill>
                  <a:schemeClr val="dk1"/>
                </a:solidFill>
              </a:rPr>
              <a:t> </a:t>
            </a:r>
            <a:endParaRPr sz="1900" dirty="0">
              <a:solidFill>
                <a:schemeClr val="dk1"/>
              </a:solidFill>
            </a:endParaRPr>
          </a:p>
        </p:txBody>
      </p:sp>
      <p:pic>
        <p:nvPicPr>
          <p:cNvPr id="80" name="Google Shape;80;p14"/>
          <p:cNvPicPr preferRelativeResize="0"/>
          <p:nvPr/>
        </p:nvPicPr>
        <p:blipFill rotWithShape="1">
          <a:blip r:embed="rId4">
            <a:alphaModFix/>
          </a:blip>
          <a:srcRect l="11801" t="87858" r="33153"/>
          <a:stretch/>
        </p:blipFill>
        <p:spPr>
          <a:xfrm rot="5400000">
            <a:off x="-2247250" y="2259649"/>
            <a:ext cx="5131099" cy="636601"/>
          </a:xfrm>
          <a:prstGeom prst="rect">
            <a:avLst/>
          </a:prstGeom>
          <a:noFill/>
          <a:ln>
            <a:noFill/>
          </a:ln>
        </p:spPr>
      </p:pic>
      <p:sp>
        <p:nvSpPr>
          <p:cNvPr id="81" name="Google Shape;81;p14"/>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2" name="Google Shape;82;p14"/>
          <p:cNvSpPr txBox="1"/>
          <p:nvPr/>
        </p:nvSpPr>
        <p:spPr>
          <a:xfrm>
            <a:off x="-2" y="66600"/>
            <a:ext cx="4635502"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Copyright © Notice</a:t>
            </a:r>
            <a:endParaRPr sz="2300" b="1" dirty="0">
              <a:solidFill>
                <a:schemeClr val="dk1"/>
              </a:solidFill>
              <a:latin typeface="Open Sans"/>
              <a:ea typeface="Open Sans"/>
              <a:cs typeface="Open Sans"/>
              <a:sym typeface="Open Sans"/>
            </a:endParaRPr>
          </a:p>
        </p:txBody>
      </p:sp>
      <p:sp>
        <p:nvSpPr>
          <p:cNvPr id="83" name="Google Shape;83;p14"/>
          <p:cNvSpPr/>
          <p:nvPr/>
        </p:nvSpPr>
        <p:spPr>
          <a:xfrm>
            <a:off x="0" y="4546350"/>
            <a:ext cx="9144000" cy="6366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4"/>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85" name="Google Shape;85;p14" title="Untitled design.png"/>
          <p:cNvPicPr preferRelativeResize="0"/>
          <p:nvPr/>
        </p:nvPicPr>
        <p:blipFill>
          <a:blip r:embed="rId5">
            <a:alphaModFix/>
          </a:blip>
          <a:stretch>
            <a:fillRect/>
          </a:stretch>
        </p:blipFill>
        <p:spPr>
          <a:xfrm>
            <a:off x="8029543" y="4624509"/>
            <a:ext cx="986856" cy="4802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 name="Google Shape;87;p15">
            <a:extLst>
              <a:ext uri="{FF2B5EF4-FFF2-40B4-BE49-F238E27FC236}">
                <a16:creationId xmlns:a16="http://schemas.microsoft.com/office/drawing/2014/main" id="{72EE7837-5A94-96A8-F203-704C262696A2}"/>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69" name="Google Shape;269;p32"/>
          <p:cNvSpPr txBox="1">
            <a:spLocks noGrp="1"/>
          </p:cNvSpPr>
          <p:nvPr>
            <p:ph type="body" idx="1"/>
          </p:nvPr>
        </p:nvSpPr>
        <p:spPr>
          <a:xfrm>
            <a:off x="700824" y="781326"/>
            <a:ext cx="8275075" cy="40357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dk1"/>
                </a:solidFill>
              </a:rPr>
              <a:t>HOME LANGUAGE SURVEY-19 TAC Chapter 89, Subchapter BB, §89.1215</a:t>
            </a:r>
            <a:endParaRPr sz="1700" b="1" dirty="0">
              <a:solidFill>
                <a:schemeClr val="dk1"/>
              </a:solidFill>
            </a:endParaRPr>
          </a:p>
          <a:p>
            <a:pPr marL="0" lvl="0" indent="0" algn="ctr" rtl="0">
              <a:spcBef>
                <a:spcPts val="1000"/>
              </a:spcBef>
              <a:spcAft>
                <a:spcPts val="0"/>
              </a:spcAft>
              <a:buNone/>
            </a:pPr>
            <a:r>
              <a:rPr lang="en" sz="1200" b="1" dirty="0">
                <a:solidFill>
                  <a:schemeClr val="dk1"/>
                </a:solidFill>
              </a:rPr>
              <a:t>(Home Language Survey applicable ONLY if administered for students enrolling in pre-kindergarten through grade 12)</a:t>
            </a:r>
            <a:endParaRPr sz="1200" b="1" dirty="0">
              <a:solidFill>
                <a:schemeClr val="dk1"/>
              </a:solidFill>
            </a:endParaRPr>
          </a:p>
          <a:p>
            <a:pPr marL="0" lvl="0" indent="0" algn="l" rtl="0">
              <a:spcBef>
                <a:spcPts val="1200"/>
              </a:spcBef>
              <a:spcAft>
                <a:spcPts val="1200"/>
              </a:spcAft>
              <a:buNone/>
            </a:pPr>
            <a:r>
              <a:rPr lang="en" sz="1700" b="1" dirty="0">
                <a:solidFill>
                  <a:schemeClr val="dk1"/>
                </a:solidFill>
              </a:rPr>
              <a:t>TO BE COMPLETED BY PARENT OR GUARDIAN FOR STUDENTS ENROLLING IN PREKINDERGARTEN THROUGH GRADE 8 (OR BY STUDENT IN GRADES 9-12):</a:t>
            </a:r>
            <a:r>
              <a:rPr lang="en" sz="1700" dirty="0">
                <a:solidFill>
                  <a:schemeClr val="dk1"/>
                </a:solidFill>
              </a:rPr>
              <a:t>  </a:t>
            </a:r>
            <a:r>
              <a:rPr lang="en" sz="1600" dirty="0">
                <a:solidFill>
                  <a:schemeClr val="dk1"/>
                </a:solidFill>
              </a:rPr>
              <a:t>The state of Texas requires that the following information be completed for each student who enrolls in a Texas public school for the first time. It is the responsibility of the parent or guardian, not the school, to provide the language information requested by the questions below.</a:t>
            </a:r>
            <a:endParaRPr sz="1600" dirty="0">
              <a:solidFill>
                <a:schemeClr val="dk1"/>
              </a:solidFill>
            </a:endParaRPr>
          </a:p>
        </p:txBody>
      </p:sp>
      <p:sp>
        <p:nvSpPr>
          <p:cNvPr id="272" name="Google Shape;272;p32"/>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32"/>
          <p:cNvSpPr txBox="1"/>
          <p:nvPr/>
        </p:nvSpPr>
        <p:spPr>
          <a:xfrm>
            <a:off x="1503261" y="3429000"/>
            <a:ext cx="6670200" cy="1286450"/>
          </a:xfrm>
          <a:prstGeom prst="rect">
            <a:avLst/>
          </a:prstGeom>
          <a:solidFill>
            <a:srgbClr val="FFF2CC"/>
          </a:solidFill>
          <a:ln w="28575" cap="rnd" cmpd="sng">
            <a:solidFill>
              <a:srgbClr val="BF9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 sz="1800" i="0" u="none" strike="noStrike" cap="none" dirty="0">
                <a:solidFill>
                  <a:schemeClr val="dk1"/>
                </a:solidFill>
                <a:latin typeface="Open Sans"/>
                <a:ea typeface="Open Sans"/>
                <a:cs typeface="Open Sans"/>
                <a:sym typeface="Open Sans"/>
              </a:rPr>
              <a:t>Note: Pre-Kindergarten, for the purposes of the HLS, is defined as early childhood services for a student, aged 3 or 4, enrolling for the first time in a Texas school.  This includes all students, with or without identified special needs.</a:t>
            </a:r>
            <a:endParaRPr sz="1800" i="0" u="none" strike="noStrike" cap="none" dirty="0">
              <a:solidFill>
                <a:schemeClr val="dk1"/>
              </a:solidFill>
              <a:latin typeface="Open Sans"/>
              <a:ea typeface="Open Sans"/>
              <a:cs typeface="Open Sans"/>
              <a:sym typeface="Open Sans"/>
            </a:endParaRPr>
          </a:p>
        </p:txBody>
      </p:sp>
      <p:sp>
        <p:nvSpPr>
          <p:cNvPr id="274" name="Google Shape;274;p32"/>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6" name="Google Shape;88;p15">
            <a:extLst>
              <a:ext uri="{FF2B5EF4-FFF2-40B4-BE49-F238E27FC236}">
                <a16:creationId xmlns:a16="http://schemas.microsoft.com/office/drawing/2014/main" id="{2299210F-1E16-108A-F362-66F5409ECE22}"/>
              </a:ext>
            </a:extLst>
          </p:cNvPr>
          <p:cNvSpPr/>
          <p:nvPr/>
        </p:nvSpPr>
        <p:spPr>
          <a:xfrm>
            <a:off x="-2" y="-1"/>
            <a:ext cx="6077669"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32"/>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20</a:t>
            </a:fld>
            <a:endParaRPr>
              <a:solidFill>
                <a:schemeClr val="dk1"/>
              </a:solidFill>
            </a:endParaRPr>
          </a:p>
        </p:txBody>
      </p:sp>
      <p:sp>
        <p:nvSpPr>
          <p:cNvPr id="271" name="Google Shape;271;p32"/>
          <p:cNvSpPr txBox="1">
            <a:spLocks noGrp="1"/>
          </p:cNvSpPr>
          <p:nvPr>
            <p:ph type="title"/>
          </p:nvPr>
        </p:nvSpPr>
        <p:spPr>
          <a:xfrm>
            <a:off x="1" y="31950"/>
            <a:ext cx="60776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Prekindergarten Students and the HLS</a:t>
            </a:r>
            <a:endParaRPr dirty="0"/>
          </a:p>
          <a:p>
            <a:pPr marL="0" lvl="0" indent="0" algn="l" rtl="0">
              <a:spcBef>
                <a:spcPts val="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 name="Google Shape;87;p15">
            <a:extLst>
              <a:ext uri="{FF2B5EF4-FFF2-40B4-BE49-F238E27FC236}">
                <a16:creationId xmlns:a16="http://schemas.microsoft.com/office/drawing/2014/main" id="{0BE2E530-52F5-78F2-274C-AB4D7BC33215}"/>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80" name="Google Shape;280;p33"/>
          <p:cNvSpPr/>
          <p:nvPr/>
        </p:nvSpPr>
        <p:spPr>
          <a:xfrm>
            <a:off x="-1" y="0"/>
            <a:ext cx="5995165"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 name="Google Shape;281;p33"/>
          <p:cNvSpPr txBox="1">
            <a:spLocks noGrp="1"/>
          </p:cNvSpPr>
          <p:nvPr>
            <p:ph type="title"/>
          </p:nvPr>
        </p:nvSpPr>
        <p:spPr>
          <a:xfrm>
            <a:off x="1" y="31950"/>
            <a:ext cx="5995164"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Determining Eligibility in Grades 2-12</a:t>
            </a:r>
            <a:endParaRPr dirty="0"/>
          </a:p>
        </p:txBody>
      </p:sp>
      <p:sp>
        <p:nvSpPr>
          <p:cNvPr id="282" name="Google Shape;282;p33"/>
          <p:cNvSpPr txBox="1">
            <a:spLocks noGrp="1"/>
          </p:cNvSpPr>
          <p:nvPr>
            <p:ph type="body" idx="1"/>
          </p:nvPr>
        </p:nvSpPr>
        <p:spPr>
          <a:xfrm>
            <a:off x="700824" y="781326"/>
            <a:ext cx="8275075" cy="39514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A student is to be classified as an EB in grades 2-12, the student's score(s) from the listening, speaking, reading, and/or writing components on the state-approved English language proficiency test for identification is/are below the level designated for indicating English proficiency.</a:t>
            </a:r>
            <a:endParaRPr sz="1900" dirty="0">
              <a:solidFill>
                <a:schemeClr val="dk1"/>
              </a:solidFill>
            </a:endParaRPr>
          </a:p>
          <a:p>
            <a:pPr marL="0" lvl="0" indent="0" algn="l" rtl="0">
              <a:spcBef>
                <a:spcPts val="1200"/>
              </a:spcBef>
              <a:spcAft>
                <a:spcPts val="0"/>
              </a:spcAft>
              <a:buNone/>
            </a:pPr>
            <a:r>
              <a:rPr lang="en" sz="1900" dirty="0">
                <a:solidFill>
                  <a:schemeClr val="dk1"/>
                </a:solidFill>
              </a:rPr>
              <a:t>A student shall be identified as EB if the student's beginning English language skills require support for the completion of the English language proficiency assessment described in subsection (c) of this section.</a:t>
            </a:r>
            <a:endParaRPr sz="1900" dirty="0">
              <a:solidFill>
                <a:schemeClr val="dk1"/>
              </a:solidFill>
            </a:endParaRPr>
          </a:p>
          <a:p>
            <a:pPr marL="0" lvl="0" indent="0" algn="l" rtl="0">
              <a:spcBef>
                <a:spcPts val="1200"/>
              </a:spcBef>
              <a:spcAft>
                <a:spcPts val="1200"/>
              </a:spcAft>
              <a:buNone/>
            </a:pPr>
            <a:endParaRPr sz="1900" dirty="0">
              <a:solidFill>
                <a:schemeClr val="dk1"/>
              </a:solidFill>
            </a:endParaRPr>
          </a:p>
        </p:txBody>
      </p:sp>
      <p:sp>
        <p:nvSpPr>
          <p:cNvPr id="283" name="Google Shape;283;p33"/>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33"/>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85" name="Google Shape;285;p33"/>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21</a:t>
            </a:fld>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 name="Google Shape;87;p15">
            <a:extLst>
              <a:ext uri="{FF2B5EF4-FFF2-40B4-BE49-F238E27FC236}">
                <a16:creationId xmlns:a16="http://schemas.microsoft.com/office/drawing/2014/main" id="{78B7E6A8-A940-49C4-7235-5241BF7CA3F0}"/>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290" name="Google Shape;290;p34"/>
          <p:cNvSpPr txBox="1">
            <a:spLocks noGrp="1"/>
          </p:cNvSpPr>
          <p:nvPr>
            <p:ph type="body" idx="1"/>
          </p:nvPr>
        </p:nvSpPr>
        <p:spPr>
          <a:xfrm>
            <a:off x="700824" y="781326"/>
            <a:ext cx="8275075" cy="39514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For students </a:t>
            </a:r>
            <a:r>
              <a:rPr lang="en" sz="1900" b="1" dirty="0">
                <a:solidFill>
                  <a:schemeClr val="dk1"/>
                </a:solidFill>
              </a:rPr>
              <a:t>previously </a:t>
            </a:r>
            <a:r>
              <a:rPr lang="en" sz="1900" dirty="0">
                <a:solidFill>
                  <a:schemeClr val="dk1"/>
                </a:solidFill>
              </a:rPr>
              <a:t>enrolled in a Texas public school:</a:t>
            </a:r>
            <a:endParaRPr sz="1900"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The receiving district shall:</a:t>
            </a:r>
            <a:endParaRPr dirty="0">
              <a:solidFill>
                <a:schemeClr val="dk1"/>
              </a:solidFill>
            </a:endParaRPr>
          </a:p>
          <a:p>
            <a:pPr marL="914400" lvl="1" indent="-349250" algn="l" rtl="0">
              <a:lnSpc>
                <a:spcPct val="115000"/>
              </a:lnSpc>
              <a:spcBef>
                <a:spcPts val="1200"/>
              </a:spcBef>
              <a:spcAft>
                <a:spcPts val="0"/>
              </a:spcAft>
              <a:buClr>
                <a:schemeClr val="dk1"/>
              </a:buClr>
              <a:buSzPts val="1900"/>
              <a:buChar char="○"/>
            </a:pPr>
            <a:r>
              <a:rPr lang="en" sz="1700" dirty="0">
                <a:solidFill>
                  <a:schemeClr val="dk1"/>
                </a:solidFill>
              </a:rPr>
              <a:t>Secure the student records, including the original home language survey and language proficiency assessment committee documentation as described in §89.1220(l) of this title (relating to Language Proficiency Assessment Committee (LPAC)), as applicable. </a:t>
            </a:r>
            <a:endParaRPr sz="1700" dirty="0">
              <a:solidFill>
                <a:schemeClr val="dk1"/>
              </a:solidFill>
            </a:endParaRPr>
          </a:p>
          <a:p>
            <a:pPr marL="914400" lvl="1" indent="-349250" algn="l" rtl="0">
              <a:lnSpc>
                <a:spcPct val="115000"/>
              </a:lnSpc>
              <a:spcBef>
                <a:spcPts val="1000"/>
              </a:spcBef>
              <a:spcAft>
                <a:spcPts val="0"/>
              </a:spcAft>
              <a:buClr>
                <a:schemeClr val="dk1"/>
              </a:buClr>
              <a:buSzPts val="1900"/>
              <a:buChar char="○"/>
            </a:pPr>
            <a:r>
              <a:rPr lang="en" sz="1700" dirty="0">
                <a:solidFill>
                  <a:schemeClr val="dk1"/>
                </a:solidFill>
              </a:rPr>
              <a:t>All attempts to contact the sending district to request records shall be documented. </a:t>
            </a:r>
            <a:endParaRPr sz="1700" dirty="0">
              <a:solidFill>
                <a:schemeClr val="dk1"/>
              </a:solidFill>
            </a:endParaRPr>
          </a:p>
          <a:p>
            <a:pPr marL="914400" lvl="1" indent="-349250" algn="l" rtl="0">
              <a:lnSpc>
                <a:spcPct val="115000"/>
              </a:lnSpc>
              <a:spcBef>
                <a:spcPts val="1000"/>
              </a:spcBef>
              <a:spcAft>
                <a:spcPts val="0"/>
              </a:spcAft>
              <a:buClr>
                <a:schemeClr val="dk1"/>
              </a:buClr>
              <a:buSzPts val="1900"/>
              <a:buChar char="○"/>
            </a:pPr>
            <a:r>
              <a:rPr lang="en" sz="1700" dirty="0">
                <a:solidFill>
                  <a:schemeClr val="dk1"/>
                </a:solidFill>
              </a:rPr>
              <a:t>Make multiple attempts to obtain the student's original home language survey.</a:t>
            </a:r>
            <a:endParaRPr sz="1700" dirty="0">
              <a:solidFill>
                <a:schemeClr val="dk1"/>
              </a:solidFill>
            </a:endParaRPr>
          </a:p>
        </p:txBody>
      </p:sp>
      <p:sp>
        <p:nvSpPr>
          <p:cNvPr id="293" name="Google Shape;293;p34"/>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4" name="Google Shape;294;p34"/>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295" name="Google Shape;295;p34"/>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22</a:t>
            </a:fld>
            <a:endParaRPr>
              <a:solidFill>
                <a:schemeClr val="dk1"/>
              </a:solidFill>
            </a:endParaRPr>
          </a:p>
        </p:txBody>
      </p:sp>
      <p:sp>
        <p:nvSpPr>
          <p:cNvPr id="3" name="Google Shape;280;p33">
            <a:extLst>
              <a:ext uri="{FF2B5EF4-FFF2-40B4-BE49-F238E27FC236}">
                <a16:creationId xmlns:a16="http://schemas.microsoft.com/office/drawing/2014/main" id="{CB5464D0-DFF2-ADC3-436D-7FF1A6D2BDC9}"/>
              </a:ext>
            </a:extLst>
          </p:cNvPr>
          <p:cNvSpPr/>
          <p:nvPr/>
        </p:nvSpPr>
        <p:spPr>
          <a:xfrm>
            <a:off x="-1" y="0"/>
            <a:ext cx="6505576"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2" name="Google Shape;292;p34"/>
          <p:cNvSpPr txBox="1">
            <a:spLocks noGrp="1"/>
          </p:cNvSpPr>
          <p:nvPr>
            <p:ph type="title"/>
          </p:nvPr>
        </p:nvSpPr>
        <p:spPr>
          <a:xfrm>
            <a:off x="0" y="29679"/>
            <a:ext cx="650557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Transferring From Within Texas</a:t>
            </a:r>
            <a:endParaRPr dirty="0"/>
          </a:p>
          <a:p>
            <a:pPr marL="0" lvl="0" indent="0" algn="l"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2" name="Google Shape;87;p15">
            <a:extLst>
              <a:ext uri="{FF2B5EF4-FFF2-40B4-BE49-F238E27FC236}">
                <a16:creationId xmlns:a16="http://schemas.microsoft.com/office/drawing/2014/main" id="{42636D1E-E180-D8A3-91F0-A4437A96DFC2}"/>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302" name="Google Shape;302;p35"/>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35"/>
          <p:cNvSpPr txBox="1">
            <a:spLocks noGrp="1"/>
          </p:cNvSpPr>
          <p:nvPr>
            <p:ph type="body" idx="1"/>
          </p:nvPr>
        </p:nvSpPr>
        <p:spPr>
          <a:xfrm>
            <a:off x="700825" y="781125"/>
            <a:ext cx="8274950" cy="395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Once LPAC documentation has been received from the previous Texas district, </a:t>
            </a:r>
            <a:endParaRPr sz="1900"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Determine if evidence indicates that the student was previously identified as an EB in Texas.</a:t>
            </a:r>
            <a:endParaRPr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If the student was previously identified as an EB in Texas, the district does not proceed with a new identification process. The receiving district, </a:t>
            </a:r>
            <a:endParaRPr dirty="0">
              <a:solidFill>
                <a:schemeClr val="dk1"/>
              </a:solidFill>
            </a:endParaRPr>
          </a:p>
          <a:p>
            <a:pPr marL="914400" lvl="1" indent="-349250" algn="l" rtl="0">
              <a:spcBef>
                <a:spcPts val="1200"/>
              </a:spcBef>
              <a:spcAft>
                <a:spcPts val="0"/>
              </a:spcAft>
              <a:buClr>
                <a:schemeClr val="dk1"/>
              </a:buClr>
              <a:buSzPts val="1900"/>
              <a:buChar char="○"/>
            </a:pPr>
            <a:r>
              <a:rPr lang="en" sz="1700" dirty="0">
                <a:solidFill>
                  <a:schemeClr val="dk1"/>
                </a:solidFill>
              </a:rPr>
              <a:t>honors the original identification as an EB, </a:t>
            </a:r>
            <a:endParaRPr sz="1700" dirty="0">
              <a:solidFill>
                <a:schemeClr val="dk1"/>
              </a:solidFill>
            </a:endParaRPr>
          </a:p>
          <a:p>
            <a:pPr marL="914400" lvl="1" indent="-349250" algn="l" rtl="0">
              <a:spcBef>
                <a:spcPts val="1000"/>
              </a:spcBef>
              <a:spcAft>
                <a:spcPts val="0"/>
              </a:spcAft>
              <a:buClr>
                <a:schemeClr val="dk1"/>
              </a:buClr>
              <a:buSzPts val="1900"/>
              <a:buChar char="○"/>
            </a:pPr>
            <a:r>
              <a:rPr lang="en" sz="1700" dirty="0">
                <a:solidFill>
                  <a:schemeClr val="dk1"/>
                </a:solidFill>
              </a:rPr>
              <a:t>documents the evidence found in the LPAC paperwork,</a:t>
            </a:r>
            <a:endParaRPr sz="1700" dirty="0">
              <a:solidFill>
                <a:schemeClr val="dk1"/>
              </a:solidFill>
            </a:endParaRPr>
          </a:p>
          <a:p>
            <a:pPr marL="914400" lvl="1" indent="-349250" algn="l" rtl="0">
              <a:spcBef>
                <a:spcPts val="1000"/>
              </a:spcBef>
              <a:spcAft>
                <a:spcPts val="0"/>
              </a:spcAft>
              <a:buClr>
                <a:schemeClr val="dk1"/>
              </a:buClr>
              <a:buSzPts val="1900"/>
              <a:buChar char="○"/>
            </a:pPr>
            <a:r>
              <a:rPr lang="en" sz="1700" dirty="0">
                <a:solidFill>
                  <a:schemeClr val="dk1"/>
                </a:solidFill>
              </a:rPr>
              <a:t>provides the continuation of services (bilingual or ESL), and </a:t>
            </a:r>
            <a:endParaRPr sz="1700" dirty="0">
              <a:solidFill>
                <a:schemeClr val="dk1"/>
              </a:solidFill>
            </a:endParaRPr>
          </a:p>
          <a:p>
            <a:pPr marL="914400" lvl="1" indent="-349250" algn="l" rtl="0">
              <a:spcBef>
                <a:spcPts val="1000"/>
              </a:spcBef>
              <a:spcAft>
                <a:spcPts val="0"/>
              </a:spcAft>
              <a:buClr>
                <a:schemeClr val="dk1"/>
              </a:buClr>
              <a:buSzPts val="1900"/>
              <a:buChar char="○"/>
            </a:pPr>
            <a:r>
              <a:rPr lang="en" sz="1700" dirty="0">
                <a:solidFill>
                  <a:schemeClr val="dk1"/>
                </a:solidFill>
              </a:rPr>
              <a:t>communicates continuation of services with the parent or</a:t>
            </a:r>
            <a:r>
              <a:rPr lang="en" sz="1900" dirty="0">
                <a:solidFill>
                  <a:schemeClr val="dk1"/>
                </a:solidFill>
              </a:rPr>
              <a:t> guardian. </a:t>
            </a:r>
            <a:endParaRPr sz="1900" dirty="0">
              <a:solidFill>
                <a:schemeClr val="dk1"/>
              </a:solidFill>
            </a:endParaRPr>
          </a:p>
        </p:txBody>
      </p:sp>
      <p:sp>
        <p:nvSpPr>
          <p:cNvPr id="304" name="Google Shape;304;p35"/>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05" name="Google Shape;305;p35"/>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23</a:t>
            </a:fld>
            <a:endParaRPr>
              <a:solidFill>
                <a:schemeClr val="dk1"/>
              </a:solidFill>
            </a:endParaRPr>
          </a:p>
        </p:txBody>
      </p:sp>
      <p:sp>
        <p:nvSpPr>
          <p:cNvPr id="3" name="Google Shape;280;p33">
            <a:extLst>
              <a:ext uri="{FF2B5EF4-FFF2-40B4-BE49-F238E27FC236}">
                <a16:creationId xmlns:a16="http://schemas.microsoft.com/office/drawing/2014/main" id="{CE337752-FC4B-7BB5-34F9-6AC881149CED}"/>
              </a:ext>
            </a:extLst>
          </p:cNvPr>
          <p:cNvSpPr/>
          <p:nvPr/>
        </p:nvSpPr>
        <p:spPr>
          <a:xfrm>
            <a:off x="-1" y="0"/>
            <a:ext cx="6529389"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1" name="Google Shape;301;p35"/>
          <p:cNvSpPr txBox="1">
            <a:spLocks noGrp="1"/>
          </p:cNvSpPr>
          <p:nvPr>
            <p:ph type="title"/>
          </p:nvPr>
        </p:nvSpPr>
        <p:spPr>
          <a:xfrm>
            <a:off x="0" y="30675"/>
            <a:ext cx="626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Transferring From Within Texas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2" name="Google Shape;87;p15">
            <a:extLst>
              <a:ext uri="{FF2B5EF4-FFF2-40B4-BE49-F238E27FC236}">
                <a16:creationId xmlns:a16="http://schemas.microsoft.com/office/drawing/2014/main" id="{FDB070B3-F6CD-FE44-9C5B-377D97704B95}"/>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310" name="Google Shape;310;p36"/>
          <p:cNvSpPr txBox="1">
            <a:spLocks noGrp="1"/>
          </p:cNvSpPr>
          <p:nvPr>
            <p:ph type="body" idx="1"/>
          </p:nvPr>
        </p:nvSpPr>
        <p:spPr>
          <a:xfrm>
            <a:off x="700825" y="781325"/>
            <a:ext cx="8332900" cy="395139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If a student transfers from a school </a:t>
            </a:r>
            <a:r>
              <a:rPr lang="en" sz="1900" b="1" dirty="0">
                <a:solidFill>
                  <a:schemeClr val="dk1"/>
                </a:solidFill>
              </a:rPr>
              <a:t>outside </a:t>
            </a:r>
            <a:r>
              <a:rPr lang="en" sz="1900" dirty="0">
                <a:solidFill>
                  <a:schemeClr val="dk1"/>
                </a:solidFill>
              </a:rPr>
              <a:t>of Texas, the school district shall do the following:</a:t>
            </a:r>
            <a:endParaRPr sz="1900"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Ensure that the student's parent understands the language used in the survey and its purpose for instructional decisions;</a:t>
            </a:r>
            <a:endParaRPr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Require that the survey be signed by the student's parent for each student in prekindergarten through Grade 8 or by the student in Grades 9-12 as permitted under Texas Education Code, §29.056(a)(1);</a:t>
            </a:r>
            <a:endParaRPr dirty="0">
              <a:solidFill>
                <a:schemeClr val="dk1"/>
              </a:solidFill>
            </a:endParaRPr>
          </a:p>
          <a:p>
            <a:pPr marL="914400" lvl="1" indent="-342900" algn="l" rtl="0">
              <a:spcBef>
                <a:spcPts val="1200"/>
              </a:spcBef>
              <a:spcAft>
                <a:spcPts val="0"/>
              </a:spcAft>
              <a:buClr>
                <a:schemeClr val="dk1"/>
              </a:buClr>
              <a:buSzPts val="1800"/>
              <a:buChar char="○"/>
            </a:pPr>
            <a:r>
              <a:rPr lang="en" sz="1700" dirty="0">
                <a:solidFill>
                  <a:schemeClr val="dk1"/>
                </a:solidFill>
              </a:rPr>
              <a:t>ensure the student's parent is aware of the benefits of bilingual programs; and</a:t>
            </a:r>
            <a:endParaRPr sz="1700" dirty="0">
              <a:solidFill>
                <a:schemeClr val="dk1"/>
              </a:solidFill>
            </a:endParaRPr>
          </a:p>
          <a:p>
            <a:pPr marL="914400" lvl="1" indent="-342900" algn="l" rtl="0">
              <a:spcBef>
                <a:spcPts val="1000"/>
              </a:spcBef>
              <a:spcAft>
                <a:spcPts val="0"/>
              </a:spcAft>
              <a:buClr>
                <a:schemeClr val="dk1"/>
              </a:buClr>
              <a:buSzPts val="1800"/>
              <a:buChar char="○"/>
            </a:pPr>
            <a:r>
              <a:rPr lang="en" sz="1700" dirty="0">
                <a:solidFill>
                  <a:schemeClr val="dk1"/>
                </a:solidFill>
              </a:rPr>
              <a:t>maintain the original copy of the survey in the student's permanent record and transfer it to any subsequent Texas public school districts in which the student enrolls.</a:t>
            </a:r>
            <a:endParaRPr sz="1700" dirty="0">
              <a:solidFill>
                <a:schemeClr val="dk1"/>
              </a:solidFill>
            </a:endParaRPr>
          </a:p>
        </p:txBody>
      </p:sp>
      <p:sp>
        <p:nvSpPr>
          <p:cNvPr id="311" name="Google Shape;311;p36"/>
          <p:cNvSpPr/>
          <p:nvPr/>
        </p:nvSpPr>
        <p:spPr>
          <a:xfrm>
            <a:off x="0" y="0"/>
            <a:ext cx="6946900" cy="634249"/>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2" name="Google Shape;312;p36"/>
          <p:cNvSpPr txBox="1">
            <a:spLocks noGrp="1"/>
          </p:cNvSpPr>
          <p:nvPr>
            <p:ph type="title"/>
          </p:nvPr>
        </p:nvSpPr>
        <p:spPr>
          <a:xfrm>
            <a:off x="0" y="30774"/>
            <a:ext cx="672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Transferring From Outside of Texas</a:t>
            </a:r>
            <a:endParaRPr dirty="0"/>
          </a:p>
        </p:txBody>
      </p:sp>
      <p:sp>
        <p:nvSpPr>
          <p:cNvPr id="313" name="Google Shape;313;p36"/>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4" name="Google Shape;314;p36"/>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15" name="Google Shape;315;p36"/>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24</a:t>
            </a:fld>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2" name="Google Shape;87;p15">
            <a:extLst>
              <a:ext uri="{FF2B5EF4-FFF2-40B4-BE49-F238E27FC236}">
                <a16:creationId xmlns:a16="http://schemas.microsoft.com/office/drawing/2014/main" id="{57B0E435-0327-056C-84AB-BAF2377E8E29}"/>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320" name="Google Shape;320;p37"/>
          <p:cNvSpPr txBox="1">
            <a:spLocks noGrp="1"/>
          </p:cNvSpPr>
          <p:nvPr>
            <p:ph type="body" idx="1"/>
          </p:nvPr>
        </p:nvSpPr>
        <p:spPr>
          <a:xfrm>
            <a:off x="700824" y="781326"/>
            <a:ext cx="8275075" cy="395142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When identifying an EB who is also served through special education:</a:t>
            </a:r>
            <a:endParaRPr sz="1900"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The state’s established process for identification is followed.</a:t>
            </a:r>
            <a:endParaRPr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An attempt to assess the child for language proficiency must be made and documented.</a:t>
            </a:r>
            <a:endParaRPr dirty="0">
              <a:solidFill>
                <a:schemeClr val="dk1"/>
              </a:solidFill>
            </a:endParaRPr>
          </a:p>
          <a:p>
            <a:pPr marL="0" lvl="0" indent="0" algn="l" rtl="0">
              <a:spcBef>
                <a:spcPts val="1200"/>
              </a:spcBef>
              <a:spcAft>
                <a:spcPts val="1200"/>
              </a:spcAft>
              <a:buNone/>
            </a:pPr>
            <a:endParaRPr sz="1900" dirty="0">
              <a:solidFill>
                <a:schemeClr val="dk1"/>
              </a:solidFill>
            </a:endParaRPr>
          </a:p>
        </p:txBody>
      </p:sp>
      <p:sp>
        <p:nvSpPr>
          <p:cNvPr id="321" name="Google Shape;321;p37"/>
          <p:cNvSpPr/>
          <p:nvPr/>
        </p:nvSpPr>
        <p:spPr>
          <a:xfrm>
            <a:off x="75"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2" name="Google Shape;322;p37"/>
          <p:cNvSpPr txBox="1">
            <a:spLocks noGrp="1"/>
          </p:cNvSpPr>
          <p:nvPr>
            <p:ph type="title"/>
          </p:nvPr>
        </p:nvSpPr>
        <p:spPr>
          <a:xfrm>
            <a:off x="36" y="31950"/>
            <a:ext cx="491137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Dually Identified Students</a:t>
            </a:r>
            <a:endParaRPr dirty="0"/>
          </a:p>
        </p:txBody>
      </p:sp>
      <p:sp>
        <p:nvSpPr>
          <p:cNvPr id="323" name="Google Shape;323;p37"/>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4" name="Google Shape;324;p37"/>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25" name="Google Shape;325;p37"/>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25</a:t>
            </a:fld>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2" name="Google Shape;87;p15">
            <a:extLst>
              <a:ext uri="{FF2B5EF4-FFF2-40B4-BE49-F238E27FC236}">
                <a16:creationId xmlns:a16="http://schemas.microsoft.com/office/drawing/2014/main" id="{03108CE9-CF4A-2F7C-61F4-EFF88FFDA787}"/>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330" name="Google Shape;330;p38"/>
          <p:cNvSpPr txBox="1">
            <a:spLocks noGrp="1"/>
          </p:cNvSpPr>
          <p:nvPr>
            <p:ph type="body" idx="1"/>
          </p:nvPr>
        </p:nvSpPr>
        <p:spPr>
          <a:xfrm>
            <a:off x="700824" y="800876"/>
            <a:ext cx="8275075" cy="393187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When identifying an emergent bilingual student who is also served through special education, the LPAC in conjunction with the ARD Committee shall:</a:t>
            </a:r>
            <a:endParaRPr sz="1900"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Conduct annual meetings to review student progress and make recommendations for reclassification. </a:t>
            </a:r>
            <a:endParaRPr dirty="0">
              <a:solidFill>
                <a:schemeClr val="dk1"/>
              </a:solidFill>
            </a:endParaRPr>
          </a:p>
          <a:p>
            <a:pPr marL="457200" lvl="0" indent="-349250" algn="l" rtl="0">
              <a:spcBef>
                <a:spcPts val="1200"/>
              </a:spcBef>
              <a:spcAft>
                <a:spcPts val="0"/>
              </a:spcAft>
              <a:buClr>
                <a:schemeClr val="dk1"/>
              </a:buClr>
              <a:buSzPts val="1900"/>
              <a:buChar char="●"/>
            </a:pPr>
            <a:r>
              <a:rPr lang="en" dirty="0">
                <a:solidFill>
                  <a:schemeClr val="dk1"/>
                </a:solidFill>
              </a:rPr>
              <a:t>Determine participation and designated support or accommodation decisions on state criterion-referenced and English language proficiency assessments that differentiate between language proficiency and disabling conditions in accordance with §89.1230(a) of this title.</a:t>
            </a:r>
            <a:endParaRPr dirty="0">
              <a:solidFill>
                <a:schemeClr val="dk1"/>
              </a:solidFill>
            </a:endParaRPr>
          </a:p>
          <a:p>
            <a:pPr marL="0" lvl="0" indent="0" algn="l" rtl="0">
              <a:spcBef>
                <a:spcPts val="1200"/>
              </a:spcBef>
              <a:spcAft>
                <a:spcPts val="1200"/>
              </a:spcAft>
              <a:buNone/>
            </a:pPr>
            <a:endParaRPr sz="1900" dirty="0">
              <a:solidFill>
                <a:schemeClr val="dk1"/>
              </a:solidFill>
            </a:endParaRPr>
          </a:p>
        </p:txBody>
      </p:sp>
      <p:sp>
        <p:nvSpPr>
          <p:cNvPr id="331" name="Google Shape;331;p38"/>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p38"/>
          <p:cNvSpPr txBox="1">
            <a:spLocks noGrp="1"/>
          </p:cNvSpPr>
          <p:nvPr>
            <p:ph type="title"/>
          </p:nvPr>
        </p:nvSpPr>
        <p:spPr>
          <a:xfrm>
            <a:off x="-1" y="26822"/>
            <a:ext cx="48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Dually Identified Students</a:t>
            </a:r>
            <a:endParaRPr dirty="0"/>
          </a:p>
        </p:txBody>
      </p:sp>
      <p:sp>
        <p:nvSpPr>
          <p:cNvPr id="333" name="Google Shape;333;p38"/>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4" name="Google Shape;334;p38"/>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335" name="Google Shape;335;p38"/>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26</a:t>
            </a:fld>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9"/>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1" name="Google Shape;341;p39"/>
          <p:cNvSpPr txBox="1"/>
          <p:nvPr/>
        </p:nvSpPr>
        <p:spPr>
          <a:xfrm>
            <a:off x="65600" y="66600"/>
            <a:ext cx="500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a:solidFill>
                  <a:schemeClr val="dk1"/>
                </a:solidFill>
                <a:latin typeface="Open Sans"/>
                <a:ea typeface="Open Sans"/>
                <a:cs typeface="Open Sans"/>
                <a:sym typeface="Open Sans"/>
              </a:rPr>
              <a:t>LPAC - Identification</a:t>
            </a:r>
            <a:endParaRPr sz="2300" b="1">
              <a:solidFill>
                <a:schemeClr val="dk1"/>
              </a:solidFill>
              <a:latin typeface="Open Sans"/>
              <a:ea typeface="Open Sans"/>
              <a:cs typeface="Open Sans"/>
              <a:sym typeface="Open Sans"/>
            </a:endParaRPr>
          </a:p>
        </p:txBody>
      </p:sp>
      <p:sp>
        <p:nvSpPr>
          <p:cNvPr id="342" name="Google Shape;342;p39"/>
          <p:cNvSpPr/>
          <p:nvPr/>
        </p:nvSpPr>
        <p:spPr>
          <a:xfrm>
            <a:off x="0" y="4546350"/>
            <a:ext cx="9144000" cy="6366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3" name="Google Shape;343;p39"/>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344" name="Google Shape;344;p39" title="Untitled design.png"/>
          <p:cNvPicPr preferRelativeResize="0"/>
          <p:nvPr/>
        </p:nvPicPr>
        <p:blipFill>
          <a:blip r:embed="rId3">
            <a:alphaModFix/>
          </a:blip>
          <a:stretch>
            <a:fillRect/>
          </a:stretch>
        </p:blipFill>
        <p:spPr>
          <a:xfrm>
            <a:off x="8029543" y="4624509"/>
            <a:ext cx="986856" cy="480274"/>
          </a:xfrm>
          <a:prstGeom prst="rect">
            <a:avLst/>
          </a:prstGeom>
          <a:noFill/>
          <a:ln>
            <a:noFill/>
          </a:ln>
        </p:spPr>
      </p:pic>
      <p:sp>
        <p:nvSpPr>
          <p:cNvPr id="345" name="Google Shape;345;p39"/>
          <p:cNvSpPr txBox="1"/>
          <p:nvPr/>
        </p:nvSpPr>
        <p:spPr>
          <a:xfrm>
            <a:off x="2144250" y="3695438"/>
            <a:ext cx="4855500" cy="6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chemeClr val="dk1"/>
                </a:solidFill>
                <a:latin typeface="Open Sans"/>
                <a:ea typeface="Open Sans"/>
                <a:cs typeface="Open Sans"/>
                <a:sym typeface="Open Sans"/>
              </a:rPr>
              <a:t>For more information, contact: </a:t>
            </a:r>
            <a:r>
              <a:rPr lang="en" sz="1900"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titleiii.initiatives@esc20.info</a:t>
            </a:r>
            <a:r>
              <a:rPr lang="en" sz="1900">
                <a:solidFill>
                  <a:srgbClr val="0563C1"/>
                </a:solidFill>
                <a:latin typeface="Open Sans"/>
                <a:ea typeface="Open Sans"/>
                <a:cs typeface="Open Sans"/>
                <a:sym typeface="Open Sans"/>
              </a:rPr>
              <a:t> </a:t>
            </a:r>
            <a:endParaRPr sz="1900">
              <a:solidFill>
                <a:srgbClr val="0563C1"/>
              </a:solidFill>
              <a:latin typeface="Open Sans"/>
              <a:ea typeface="Open Sans"/>
              <a:cs typeface="Open Sans"/>
              <a:sym typeface="Open Sans"/>
            </a:endParaRPr>
          </a:p>
        </p:txBody>
      </p:sp>
      <p:pic>
        <p:nvPicPr>
          <p:cNvPr id="346" name="Google Shape;346;p39" title="TXEL Subscribe Today (7).png"/>
          <p:cNvPicPr preferRelativeResize="0"/>
          <p:nvPr/>
        </p:nvPicPr>
        <p:blipFill>
          <a:blip r:embed="rId5">
            <a:alphaModFix/>
          </a:blip>
          <a:stretch>
            <a:fillRect/>
          </a:stretch>
        </p:blipFill>
        <p:spPr>
          <a:xfrm>
            <a:off x="2123963" y="941400"/>
            <a:ext cx="4896067" cy="27540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body" idx="1"/>
          </p:nvPr>
        </p:nvSpPr>
        <p:spPr>
          <a:xfrm>
            <a:off x="700825" y="781350"/>
            <a:ext cx="8285400" cy="3624300"/>
          </a:xfrm>
          <a:prstGeom prst="rect">
            <a:avLst/>
          </a:prstGeom>
        </p:spPr>
        <p:txBody>
          <a:bodyPr spcFirstLastPara="1" wrap="square" lIns="91425" tIns="91425" rIns="91425" bIns="91425" anchor="t" anchorCtr="0">
            <a:noAutofit/>
          </a:bodyPr>
          <a:lstStyle/>
          <a:p>
            <a:pPr marL="228600" lvl="0" indent="-177800" algn="l" rtl="0">
              <a:lnSpc>
                <a:spcPct val="90000"/>
              </a:lnSpc>
              <a:spcBef>
                <a:spcPts val="0"/>
              </a:spcBef>
              <a:spcAft>
                <a:spcPts val="0"/>
              </a:spcAft>
              <a:buClr>
                <a:srgbClr val="7F7F7F"/>
              </a:buClr>
              <a:buSzPts val="2800"/>
              <a:buFont typeface="Open Sans"/>
              <a:buChar char="●"/>
            </a:pPr>
            <a:r>
              <a:rPr lang="en" sz="2800" dirty="0">
                <a:solidFill>
                  <a:srgbClr val="7F7F7F"/>
                </a:solidFill>
              </a:rPr>
              <a:t>Introduction</a:t>
            </a:r>
            <a:endParaRPr sz="2800" dirty="0">
              <a:solidFill>
                <a:schemeClr val="dk1"/>
              </a:solidFill>
            </a:endParaRPr>
          </a:p>
          <a:p>
            <a:pPr marL="228600" lvl="0" indent="-177800" algn="l" rtl="0">
              <a:lnSpc>
                <a:spcPct val="90000"/>
              </a:lnSpc>
              <a:spcBef>
                <a:spcPts val="1000"/>
              </a:spcBef>
              <a:spcAft>
                <a:spcPts val="0"/>
              </a:spcAft>
              <a:buClr>
                <a:schemeClr val="dk1"/>
              </a:buClr>
              <a:buSzPts val="2800"/>
              <a:buFont typeface="Open Sans"/>
              <a:buChar char="●"/>
            </a:pPr>
            <a:r>
              <a:rPr lang="en" sz="2800" b="1" dirty="0">
                <a:solidFill>
                  <a:schemeClr val="dk1"/>
                </a:solidFill>
              </a:rPr>
              <a:t>Identification</a:t>
            </a:r>
            <a:endParaRPr sz="2800" dirty="0">
              <a:solidFill>
                <a:schemeClr val="dk1"/>
              </a:solidFill>
            </a:endParaRPr>
          </a:p>
          <a:p>
            <a:pPr marL="228600" lvl="0" indent="-177800" algn="l" rtl="0">
              <a:lnSpc>
                <a:spcPct val="90000"/>
              </a:lnSpc>
              <a:spcBef>
                <a:spcPts val="1000"/>
              </a:spcBef>
              <a:spcAft>
                <a:spcPts val="0"/>
              </a:spcAft>
              <a:buClr>
                <a:srgbClr val="7F7F7F"/>
              </a:buClr>
              <a:buSzPts val="2800"/>
              <a:buFont typeface="Open Sans"/>
              <a:buChar char="●"/>
            </a:pPr>
            <a:r>
              <a:rPr lang="en" sz="2800" dirty="0">
                <a:solidFill>
                  <a:srgbClr val="7F7F7F"/>
                </a:solidFill>
              </a:rPr>
              <a:t>Placement</a:t>
            </a:r>
            <a:endParaRPr sz="2800" dirty="0">
              <a:solidFill>
                <a:schemeClr val="dk1"/>
              </a:solidFill>
            </a:endParaRPr>
          </a:p>
          <a:p>
            <a:pPr marL="228600" lvl="0" indent="-177800" algn="l" rtl="0">
              <a:lnSpc>
                <a:spcPct val="90000"/>
              </a:lnSpc>
              <a:spcBef>
                <a:spcPts val="1000"/>
              </a:spcBef>
              <a:spcAft>
                <a:spcPts val="0"/>
              </a:spcAft>
              <a:buClr>
                <a:srgbClr val="7F7F7F"/>
              </a:buClr>
              <a:buSzPts val="2800"/>
              <a:buFont typeface="Open Sans"/>
              <a:buChar char="●"/>
            </a:pPr>
            <a:r>
              <a:rPr lang="en" sz="2800" dirty="0">
                <a:solidFill>
                  <a:srgbClr val="7F7F7F"/>
                </a:solidFill>
              </a:rPr>
              <a:t>EB Services</a:t>
            </a:r>
            <a:endParaRPr sz="2800" dirty="0">
              <a:solidFill>
                <a:schemeClr val="dk1"/>
              </a:solidFill>
            </a:endParaRPr>
          </a:p>
          <a:p>
            <a:pPr marL="228600" lvl="0" indent="-177800" algn="l" rtl="0">
              <a:lnSpc>
                <a:spcPct val="90000"/>
              </a:lnSpc>
              <a:spcBef>
                <a:spcPts val="1000"/>
              </a:spcBef>
              <a:spcAft>
                <a:spcPts val="0"/>
              </a:spcAft>
              <a:buClr>
                <a:srgbClr val="7F7F7F"/>
              </a:buClr>
              <a:buSzPts val="2800"/>
              <a:buFont typeface="Open Sans"/>
              <a:buChar char="●"/>
            </a:pPr>
            <a:r>
              <a:rPr lang="en" sz="2800" dirty="0">
                <a:solidFill>
                  <a:srgbClr val="7F7F7F"/>
                </a:solidFill>
              </a:rPr>
              <a:t>Review and Reclassification</a:t>
            </a:r>
            <a:endParaRPr sz="2800" dirty="0">
              <a:solidFill>
                <a:schemeClr val="dk1"/>
              </a:solidFill>
            </a:endParaRPr>
          </a:p>
          <a:p>
            <a:pPr marL="228600" lvl="0" indent="-177800" algn="l" rtl="0">
              <a:lnSpc>
                <a:spcPct val="90000"/>
              </a:lnSpc>
              <a:spcBef>
                <a:spcPts val="1000"/>
              </a:spcBef>
              <a:spcAft>
                <a:spcPts val="0"/>
              </a:spcAft>
              <a:buClr>
                <a:srgbClr val="7F7F7F"/>
              </a:buClr>
              <a:buSzPts val="2800"/>
              <a:buFont typeface="Open Sans"/>
              <a:buChar char="●"/>
            </a:pPr>
            <a:r>
              <a:rPr lang="en" sz="2800" dirty="0">
                <a:solidFill>
                  <a:srgbClr val="7F7F7F"/>
                </a:solidFill>
              </a:rPr>
              <a:t>Monitoring and Evaluation</a:t>
            </a:r>
            <a:endParaRPr sz="2800" dirty="0">
              <a:solidFill>
                <a:srgbClr val="7F7F7F"/>
              </a:solidFill>
            </a:endParaRPr>
          </a:p>
          <a:p>
            <a:pPr marL="0" lvl="0" indent="0" algn="l" rtl="0">
              <a:spcBef>
                <a:spcPts val="1000"/>
              </a:spcBef>
              <a:spcAft>
                <a:spcPts val="0"/>
              </a:spcAft>
              <a:buNone/>
            </a:pPr>
            <a:endParaRPr sz="1400" dirty="0">
              <a:solidFill>
                <a:srgbClr val="323F4F"/>
              </a:solidFill>
            </a:endParaRPr>
          </a:p>
          <a:p>
            <a:pPr marL="0" lvl="0" indent="0" algn="l" rtl="0">
              <a:spcBef>
                <a:spcPts val="0"/>
              </a:spcBef>
              <a:spcAft>
                <a:spcPts val="0"/>
              </a:spcAft>
              <a:buNone/>
            </a:pPr>
            <a:r>
              <a:rPr lang="en" sz="1400" dirty="0">
                <a:solidFill>
                  <a:schemeClr val="dk1"/>
                </a:solidFill>
              </a:rPr>
              <a:t>TEC §23.056</a:t>
            </a:r>
            <a:endParaRPr sz="1400" dirty="0">
              <a:solidFill>
                <a:schemeClr val="dk1"/>
              </a:solidFill>
            </a:endParaRPr>
          </a:p>
        </p:txBody>
      </p:sp>
      <p:pic>
        <p:nvPicPr>
          <p:cNvPr id="91" name="Google Shape;91;p15"/>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92" name="Google Shape;92;p15"/>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5"/>
          <p:cNvSpPr txBox="1"/>
          <p:nvPr/>
        </p:nvSpPr>
        <p:spPr>
          <a:xfrm>
            <a:off x="-1" y="66600"/>
            <a:ext cx="4843525"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Training Agenda</a:t>
            </a:r>
            <a:endParaRPr sz="2300" b="1" dirty="0">
              <a:solidFill>
                <a:schemeClr val="dk1"/>
              </a:solidFill>
              <a:latin typeface="Open Sans"/>
              <a:ea typeface="Open Sans"/>
              <a:cs typeface="Open Sans"/>
              <a:sym typeface="Open Sans"/>
            </a:endParaRPr>
          </a:p>
        </p:txBody>
      </p:sp>
      <p:sp>
        <p:nvSpPr>
          <p:cNvPr id="94" name="Google Shape;94;p15"/>
          <p:cNvSpPr/>
          <p:nvPr/>
        </p:nvSpPr>
        <p:spPr>
          <a:xfrm>
            <a:off x="0" y="4546350"/>
            <a:ext cx="9144000" cy="6366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5" name="Google Shape;95;p15"/>
          <p:cNvSpPr txBox="1"/>
          <p:nvPr/>
        </p:nvSpPr>
        <p:spPr>
          <a:xfrm>
            <a:off x="65600" y="4737588"/>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96" name="Google Shape;96;p15" title="Untitled design.png"/>
          <p:cNvPicPr preferRelativeResize="0"/>
          <p:nvPr/>
        </p:nvPicPr>
        <p:blipFill>
          <a:blip r:embed="rId4">
            <a:alphaModFix/>
          </a:blip>
          <a:stretch>
            <a:fillRect/>
          </a:stretch>
        </p:blipFill>
        <p:spPr>
          <a:xfrm>
            <a:off x="8029543" y="4624509"/>
            <a:ext cx="986856" cy="480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6"/>
          <p:cNvSpPr txBox="1"/>
          <p:nvPr/>
        </p:nvSpPr>
        <p:spPr>
          <a:xfrm>
            <a:off x="0" y="66600"/>
            <a:ext cx="485550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Timeline</a:t>
            </a:r>
            <a:endParaRPr sz="2300" b="1" dirty="0">
              <a:solidFill>
                <a:schemeClr val="dk1"/>
              </a:solidFill>
              <a:latin typeface="Open Sans"/>
              <a:ea typeface="Open Sans"/>
              <a:cs typeface="Open Sans"/>
              <a:sym typeface="Open Sans"/>
            </a:endParaRPr>
          </a:p>
        </p:txBody>
      </p:sp>
      <p:sp>
        <p:nvSpPr>
          <p:cNvPr id="103" name="Google Shape;103;p16"/>
          <p:cNvSpPr txBox="1">
            <a:spLocks noGrp="1"/>
          </p:cNvSpPr>
          <p:nvPr>
            <p:ph type="body" idx="1"/>
          </p:nvPr>
        </p:nvSpPr>
        <p:spPr>
          <a:xfrm>
            <a:off x="700825" y="781350"/>
            <a:ext cx="8285400" cy="362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chemeClr val="dk1"/>
                </a:solidFill>
              </a:rPr>
              <a:t>Within </a:t>
            </a:r>
            <a:r>
              <a:rPr lang="en" sz="1900" b="1" dirty="0">
                <a:solidFill>
                  <a:schemeClr val="dk1"/>
                </a:solidFill>
              </a:rPr>
              <a:t>four calendar weeks</a:t>
            </a:r>
            <a:r>
              <a:rPr lang="en" sz="1900" dirty="0">
                <a:solidFill>
                  <a:schemeClr val="dk1"/>
                </a:solidFill>
              </a:rPr>
              <a:t> of </a:t>
            </a:r>
            <a:r>
              <a:rPr lang="en" sz="1900" b="1" dirty="0">
                <a:solidFill>
                  <a:schemeClr val="dk1"/>
                </a:solidFill>
              </a:rPr>
              <a:t>initial enrollment in a Texas public school the district must:</a:t>
            </a:r>
            <a:endParaRPr sz="1900" b="1" dirty="0">
              <a:solidFill>
                <a:schemeClr val="dk1"/>
              </a:solidFill>
            </a:endParaRPr>
          </a:p>
          <a:p>
            <a:pPr marL="457200" lvl="0" indent="-349250" algn="l" rtl="0">
              <a:spcBef>
                <a:spcPts val="1200"/>
              </a:spcBef>
              <a:spcAft>
                <a:spcPts val="0"/>
              </a:spcAft>
              <a:buClr>
                <a:schemeClr val="dk1"/>
              </a:buClr>
              <a:buSzPts val="1900"/>
              <a:buChar char="●"/>
            </a:pPr>
            <a:r>
              <a:rPr lang="en" sz="1900" dirty="0">
                <a:solidFill>
                  <a:schemeClr val="dk1"/>
                </a:solidFill>
              </a:rPr>
              <a:t>Administer the state-approved language proficiency test* if the student’s home language survey indicates a language other than English.</a:t>
            </a:r>
            <a:endParaRPr sz="1900" dirty="0">
              <a:solidFill>
                <a:schemeClr val="dk1"/>
              </a:solidFill>
            </a:endParaRPr>
          </a:p>
          <a:p>
            <a:pPr marL="457200" lvl="0" indent="-349250" algn="l" rtl="0">
              <a:spcBef>
                <a:spcPts val="1200"/>
              </a:spcBef>
              <a:spcAft>
                <a:spcPts val="0"/>
              </a:spcAft>
              <a:buClr>
                <a:schemeClr val="dk1"/>
              </a:buClr>
              <a:buSzPts val="1900"/>
              <a:buChar char="●"/>
            </a:pPr>
            <a:r>
              <a:rPr lang="en" sz="1900" dirty="0">
                <a:solidFill>
                  <a:schemeClr val="dk1"/>
                </a:solidFill>
              </a:rPr>
              <a:t>Convene an LPAC to determine EB classification and recommend the appropriate program placement. </a:t>
            </a:r>
            <a:endParaRPr sz="1900" dirty="0">
              <a:solidFill>
                <a:schemeClr val="dk1"/>
              </a:solidFill>
            </a:endParaRPr>
          </a:p>
          <a:p>
            <a:pPr marL="0" lvl="0" indent="0" algn="l" rtl="0">
              <a:spcBef>
                <a:spcPts val="1200"/>
              </a:spcBef>
              <a:spcAft>
                <a:spcPts val="0"/>
              </a:spcAft>
              <a:buNone/>
            </a:pPr>
            <a:r>
              <a:rPr lang="en" sz="1900" b="1" dirty="0">
                <a:solidFill>
                  <a:schemeClr val="dk1"/>
                </a:solidFill>
              </a:rPr>
              <a:t>                                                                                                 </a:t>
            </a:r>
            <a:endParaRPr sz="1900" dirty="0">
              <a:solidFill>
                <a:schemeClr val="dk1"/>
              </a:solidFill>
            </a:endParaRPr>
          </a:p>
          <a:p>
            <a:pPr marL="0" lvl="0" indent="0" algn="ctr" rtl="0">
              <a:spcBef>
                <a:spcPts val="1200"/>
              </a:spcBef>
              <a:spcAft>
                <a:spcPts val="1200"/>
              </a:spcAft>
              <a:buNone/>
            </a:pPr>
            <a:endParaRPr sz="1900" dirty="0">
              <a:solidFill>
                <a:schemeClr val="dk1"/>
              </a:solidFill>
            </a:endParaRPr>
          </a:p>
        </p:txBody>
      </p:sp>
      <p:pic>
        <p:nvPicPr>
          <p:cNvPr id="104" name="Google Shape;104;p16" title="images.png">
            <a:hlinkClick r:id="rId3"/>
          </p:cNvPr>
          <p:cNvPicPr preferRelativeResize="0"/>
          <p:nvPr/>
        </p:nvPicPr>
        <p:blipFill>
          <a:blip r:embed="rId4">
            <a:alphaModFix/>
          </a:blip>
          <a:stretch>
            <a:fillRect/>
          </a:stretch>
        </p:blipFill>
        <p:spPr>
          <a:xfrm>
            <a:off x="3847517" y="3768170"/>
            <a:ext cx="1686045" cy="637478"/>
          </a:xfrm>
          <a:prstGeom prst="rect">
            <a:avLst/>
          </a:prstGeom>
          <a:noFill/>
          <a:ln>
            <a:noFill/>
          </a:ln>
        </p:spPr>
      </p:pic>
      <p:sp>
        <p:nvSpPr>
          <p:cNvPr id="105" name="Google Shape;105;p16"/>
          <p:cNvSpPr txBox="1"/>
          <p:nvPr/>
        </p:nvSpPr>
        <p:spPr>
          <a:xfrm>
            <a:off x="700825" y="4023975"/>
            <a:ext cx="1799100" cy="44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200"/>
              </a:spcAft>
              <a:buNone/>
            </a:pPr>
            <a:r>
              <a:rPr lang="en">
                <a:solidFill>
                  <a:schemeClr val="dk1"/>
                </a:solidFill>
                <a:latin typeface="Open Sans"/>
                <a:ea typeface="Open Sans"/>
                <a:cs typeface="Open Sans"/>
                <a:sym typeface="Open Sans"/>
              </a:rPr>
              <a:t>§89.1220(g) </a:t>
            </a:r>
            <a:endParaRPr>
              <a:solidFill>
                <a:schemeClr val="dk1"/>
              </a:solidFill>
              <a:latin typeface="Open Sans"/>
              <a:ea typeface="Open Sans"/>
              <a:cs typeface="Open Sans"/>
              <a:sym typeface="Open Sans"/>
            </a:endParaRPr>
          </a:p>
        </p:txBody>
      </p:sp>
      <p:sp>
        <p:nvSpPr>
          <p:cNvPr id="106" name="Google Shape;106;p16"/>
          <p:cNvSpPr txBox="1"/>
          <p:nvPr/>
        </p:nvSpPr>
        <p:spPr>
          <a:xfrm>
            <a:off x="3610438" y="3724348"/>
            <a:ext cx="237300" cy="2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Open Sans"/>
                <a:ea typeface="Open Sans"/>
                <a:cs typeface="Open Sans"/>
                <a:sym typeface="Open Sans"/>
              </a:rPr>
              <a:t>*</a:t>
            </a:r>
            <a:endParaRPr sz="1800" b="1">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7"/>
          <p:cNvSpPr txBox="1"/>
          <p:nvPr/>
        </p:nvSpPr>
        <p:spPr>
          <a:xfrm>
            <a:off x="0" y="66600"/>
            <a:ext cx="4789250" cy="503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300" b="1" dirty="0">
                <a:solidFill>
                  <a:schemeClr val="dk1"/>
                </a:solidFill>
                <a:latin typeface="Open Sans"/>
                <a:ea typeface="Open Sans"/>
                <a:cs typeface="Open Sans"/>
                <a:sym typeface="Open Sans"/>
              </a:rPr>
              <a:t>Identification Section Objective</a:t>
            </a:r>
            <a:endParaRPr sz="2300" b="1" dirty="0">
              <a:solidFill>
                <a:schemeClr val="dk1"/>
              </a:solidFill>
              <a:latin typeface="Open Sans"/>
              <a:ea typeface="Open Sans"/>
              <a:cs typeface="Open Sans"/>
              <a:sym typeface="Open Sans"/>
            </a:endParaRPr>
          </a:p>
        </p:txBody>
      </p:sp>
      <p:sp>
        <p:nvSpPr>
          <p:cNvPr id="113" name="Google Shape;113;p17"/>
          <p:cNvSpPr txBox="1">
            <a:spLocks noGrp="1"/>
          </p:cNvSpPr>
          <p:nvPr>
            <p:ph type="body" idx="1"/>
          </p:nvPr>
        </p:nvSpPr>
        <p:spPr>
          <a:xfrm>
            <a:off x="700825" y="781350"/>
            <a:ext cx="8285400" cy="362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chemeClr val="dk1"/>
                </a:solidFill>
              </a:rPr>
              <a:t>Content/Language Objective</a:t>
            </a:r>
            <a:endParaRPr sz="1900" b="1" dirty="0">
              <a:solidFill>
                <a:schemeClr val="dk1"/>
              </a:solidFill>
            </a:endParaRPr>
          </a:p>
          <a:p>
            <a:pPr marL="0" lvl="0" indent="0" algn="l" rtl="0">
              <a:spcBef>
                <a:spcPts val="1200"/>
              </a:spcBef>
              <a:spcAft>
                <a:spcPts val="0"/>
              </a:spcAft>
              <a:buNone/>
            </a:pPr>
            <a:r>
              <a:rPr lang="en" sz="1900" dirty="0">
                <a:solidFill>
                  <a:schemeClr val="dk1"/>
                </a:solidFill>
              </a:rPr>
              <a:t>We will be able to identify and explain the timelines, procedures, assessment practices, and decision-making processes for identifying emergent bilingual students.</a:t>
            </a:r>
            <a:endParaRPr sz="1900" dirty="0">
              <a:solidFill>
                <a:schemeClr val="dk1"/>
              </a:solidFill>
            </a:endParaRPr>
          </a:p>
          <a:p>
            <a:pPr marL="0" lvl="0" indent="0" algn="l" rtl="0">
              <a:spcBef>
                <a:spcPts val="1200"/>
              </a:spcBef>
              <a:spcAft>
                <a:spcPts val="1200"/>
              </a:spcAft>
              <a:buNone/>
            </a:pPr>
            <a:endParaRPr sz="1900" b="1"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p:nvPr/>
        </p:nvSpPr>
        <p:spPr>
          <a:xfrm>
            <a:off x="0" y="0"/>
            <a:ext cx="4911300" cy="8178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9" name="Google Shape;119;p18"/>
          <p:cNvSpPr txBox="1">
            <a:spLocks noGrp="1"/>
          </p:cNvSpPr>
          <p:nvPr>
            <p:ph type="title"/>
          </p:nvPr>
        </p:nvSpPr>
        <p:spPr>
          <a:xfrm>
            <a:off x="0" y="0"/>
            <a:ext cx="4911375"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EB Identification, Placement, and Reclassification Timeline</a:t>
            </a:r>
            <a:endParaRPr dirty="0"/>
          </a:p>
        </p:txBody>
      </p:sp>
      <p:sp>
        <p:nvSpPr>
          <p:cNvPr id="120" name="Google Shape;120;p18"/>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18"/>
          <p:cNvSpPr/>
          <p:nvPr/>
        </p:nvSpPr>
        <p:spPr>
          <a:xfrm>
            <a:off x="751925" y="917604"/>
            <a:ext cx="348900" cy="3793800"/>
          </a:xfrm>
          <a:prstGeom prst="leftBrace">
            <a:avLst>
              <a:gd name="adj1" fmla="val 8333"/>
              <a:gd name="adj2" fmla="val 50000"/>
            </a:avLst>
          </a:prstGeom>
          <a:no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18"/>
          <p:cNvSpPr txBox="1"/>
          <p:nvPr/>
        </p:nvSpPr>
        <p:spPr>
          <a:xfrm rot="-5400000">
            <a:off x="-1577200" y="2591279"/>
            <a:ext cx="3877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dirty="0">
                <a:solidFill>
                  <a:srgbClr val="323F4F"/>
                </a:solidFill>
                <a:latin typeface="Open Sans"/>
                <a:ea typeface="Open Sans"/>
                <a:cs typeface="Open Sans"/>
                <a:sym typeface="Open Sans"/>
              </a:rPr>
              <a:t>Four  calendar weeks*</a:t>
            </a:r>
            <a:endParaRPr sz="2400" b="1" i="0" u="none" strike="noStrike" cap="none" dirty="0">
              <a:solidFill>
                <a:srgbClr val="323F4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600" b="1" dirty="0">
              <a:solidFill>
                <a:srgbClr val="323F4F"/>
              </a:solidFill>
              <a:latin typeface="Open Sans"/>
              <a:ea typeface="Open Sans"/>
              <a:cs typeface="Open Sans"/>
              <a:sym typeface="Open Sans"/>
            </a:endParaRPr>
          </a:p>
        </p:txBody>
      </p:sp>
      <p:sp>
        <p:nvSpPr>
          <p:cNvPr id="123" name="Google Shape;123;p18"/>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pic>
        <p:nvPicPr>
          <p:cNvPr id="124" name="Google Shape;124;p18" title="Emergent Bilingual (EB) IdenfitifcationReclassification Flowchart.png">
            <a:hlinkClick r:id="rId3"/>
          </p:cNvPr>
          <p:cNvPicPr preferRelativeResize="0"/>
          <p:nvPr/>
        </p:nvPicPr>
        <p:blipFill>
          <a:blip r:embed="rId4">
            <a:alphaModFix/>
          </a:blip>
          <a:stretch>
            <a:fillRect/>
          </a:stretch>
        </p:blipFill>
        <p:spPr>
          <a:xfrm>
            <a:off x="1024625" y="924405"/>
            <a:ext cx="6010071" cy="3793650"/>
          </a:xfrm>
          <a:prstGeom prst="rect">
            <a:avLst/>
          </a:prstGeom>
          <a:noFill/>
          <a:ln>
            <a:noFill/>
          </a:ln>
        </p:spPr>
      </p:pic>
      <p:sp>
        <p:nvSpPr>
          <p:cNvPr id="125" name="Google Shape;125;p18"/>
          <p:cNvSpPr txBox="1"/>
          <p:nvPr/>
        </p:nvSpPr>
        <p:spPr>
          <a:xfrm>
            <a:off x="7112062" y="1740253"/>
            <a:ext cx="1909095" cy="28733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latin typeface="Open Sans"/>
                <a:ea typeface="Open Sans"/>
                <a:cs typeface="Open Sans"/>
                <a:sym typeface="Open Sans"/>
              </a:rPr>
              <a:t>* Within four calendar weeks of initial enrollment in a Texas public school, a student with a language other than English indicated on the home language survey shall be administered the state-approved English language proficiency test for identification and placement in an appropriate bilingual education program (TAC 89.1226).</a:t>
            </a:r>
            <a:endParaRPr sz="1100" dirty="0">
              <a:solidFill>
                <a:schemeClr val="dk1"/>
              </a:solidFill>
              <a:latin typeface="Open Sans"/>
              <a:ea typeface="Open Sans"/>
              <a:cs typeface="Open Sans"/>
              <a:sym typeface="Open Sans"/>
            </a:endParaRPr>
          </a:p>
        </p:txBody>
      </p:sp>
      <p:sp>
        <p:nvSpPr>
          <p:cNvPr id="126" name="Google Shape;126;p18"/>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6</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body" idx="1"/>
          </p:nvPr>
        </p:nvSpPr>
        <p:spPr>
          <a:xfrm>
            <a:off x="181100" y="781326"/>
            <a:ext cx="8794800" cy="3951424"/>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2400"/>
              <a:buFont typeface="Arial"/>
              <a:buNone/>
            </a:pPr>
            <a:r>
              <a:rPr lang="en" sz="1900" dirty="0">
                <a:solidFill>
                  <a:schemeClr val="dk1"/>
                </a:solidFill>
              </a:rPr>
              <a:t>Student A enrolls on the 19</a:t>
            </a:r>
            <a:r>
              <a:rPr lang="en" sz="1900" baseline="30000" dirty="0">
                <a:solidFill>
                  <a:schemeClr val="dk1"/>
                </a:solidFill>
              </a:rPr>
              <a:t>th</a:t>
            </a:r>
            <a:r>
              <a:rPr lang="en" sz="1900" dirty="0">
                <a:solidFill>
                  <a:schemeClr val="dk1"/>
                </a:solidFill>
              </a:rPr>
              <a:t>, then Student A will be identified and placed by the 16</a:t>
            </a:r>
            <a:r>
              <a:rPr lang="en" sz="1900" baseline="30000" dirty="0">
                <a:solidFill>
                  <a:schemeClr val="dk1"/>
                </a:solidFill>
              </a:rPr>
              <a:t>th</a:t>
            </a:r>
            <a:r>
              <a:rPr lang="en" sz="1900" dirty="0">
                <a:solidFill>
                  <a:schemeClr val="dk1"/>
                </a:solidFill>
              </a:rPr>
              <a:t> of the next month.</a:t>
            </a:r>
            <a:endParaRPr sz="1900" dirty="0">
              <a:solidFill>
                <a:schemeClr val="dk1"/>
              </a:solidFill>
            </a:endParaRPr>
          </a:p>
        </p:txBody>
      </p:sp>
      <p:sp>
        <p:nvSpPr>
          <p:cNvPr id="132" name="Google Shape;132;p19"/>
          <p:cNvSpPr/>
          <p:nvPr/>
        </p:nvSpPr>
        <p:spPr>
          <a:xfrm>
            <a:off x="0" y="0"/>
            <a:ext cx="491130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9"/>
          <p:cNvSpPr txBox="1">
            <a:spLocks noGrp="1"/>
          </p:cNvSpPr>
          <p:nvPr>
            <p:ph type="title"/>
          </p:nvPr>
        </p:nvSpPr>
        <p:spPr>
          <a:xfrm>
            <a:off x="0" y="36271"/>
            <a:ext cx="485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Best Practice Scenario</a:t>
            </a:r>
            <a:endParaRPr dirty="0"/>
          </a:p>
        </p:txBody>
      </p:sp>
      <p:sp>
        <p:nvSpPr>
          <p:cNvPr id="134" name="Google Shape;134;p19"/>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aphicFrame>
        <p:nvGraphicFramePr>
          <p:cNvPr id="135" name="Google Shape;135;p19"/>
          <p:cNvGraphicFramePr/>
          <p:nvPr/>
        </p:nvGraphicFramePr>
        <p:xfrm>
          <a:off x="1189421" y="1719207"/>
          <a:ext cx="6765150" cy="3044250"/>
        </p:xfrm>
        <a:graphic>
          <a:graphicData uri="http://schemas.openxmlformats.org/drawingml/2006/table">
            <a:tbl>
              <a:tblPr firstRow="1" bandRow="1">
                <a:noFill/>
                <a:tableStyleId>{E5614B3F-4BC1-4B50-B7A0-A90065721A69}</a:tableStyleId>
              </a:tblPr>
              <a:tblGrid>
                <a:gridCol w="966450">
                  <a:extLst>
                    <a:ext uri="{9D8B030D-6E8A-4147-A177-3AD203B41FA5}">
                      <a16:colId xmlns:a16="http://schemas.microsoft.com/office/drawing/2014/main" val="20000"/>
                    </a:ext>
                  </a:extLst>
                </a:gridCol>
                <a:gridCol w="966450">
                  <a:extLst>
                    <a:ext uri="{9D8B030D-6E8A-4147-A177-3AD203B41FA5}">
                      <a16:colId xmlns:a16="http://schemas.microsoft.com/office/drawing/2014/main" val="20001"/>
                    </a:ext>
                  </a:extLst>
                </a:gridCol>
                <a:gridCol w="966450">
                  <a:extLst>
                    <a:ext uri="{9D8B030D-6E8A-4147-A177-3AD203B41FA5}">
                      <a16:colId xmlns:a16="http://schemas.microsoft.com/office/drawing/2014/main" val="20002"/>
                    </a:ext>
                  </a:extLst>
                </a:gridCol>
                <a:gridCol w="1004725">
                  <a:extLst>
                    <a:ext uri="{9D8B030D-6E8A-4147-A177-3AD203B41FA5}">
                      <a16:colId xmlns:a16="http://schemas.microsoft.com/office/drawing/2014/main" val="20003"/>
                    </a:ext>
                  </a:extLst>
                </a:gridCol>
                <a:gridCol w="928175">
                  <a:extLst>
                    <a:ext uri="{9D8B030D-6E8A-4147-A177-3AD203B41FA5}">
                      <a16:colId xmlns:a16="http://schemas.microsoft.com/office/drawing/2014/main" val="20004"/>
                    </a:ext>
                  </a:extLst>
                </a:gridCol>
                <a:gridCol w="966450">
                  <a:extLst>
                    <a:ext uri="{9D8B030D-6E8A-4147-A177-3AD203B41FA5}">
                      <a16:colId xmlns:a16="http://schemas.microsoft.com/office/drawing/2014/main" val="20005"/>
                    </a:ext>
                  </a:extLst>
                </a:gridCol>
                <a:gridCol w="966450">
                  <a:extLst>
                    <a:ext uri="{9D8B030D-6E8A-4147-A177-3AD203B41FA5}">
                      <a16:colId xmlns:a16="http://schemas.microsoft.com/office/drawing/2014/main" val="20006"/>
                    </a:ext>
                  </a:extLst>
                </a:gridCol>
              </a:tblGrid>
              <a:tr h="555250">
                <a:tc>
                  <a:txBody>
                    <a:bodyPr/>
                    <a:lstStyle/>
                    <a:p>
                      <a:pPr marL="0" marR="0" lvl="0" indent="0" algn="ctr" rtl="0">
                        <a:lnSpc>
                          <a:spcPct val="100000"/>
                        </a:lnSpc>
                        <a:spcBef>
                          <a:spcPts val="0"/>
                        </a:spcBef>
                        <a:spcAft>
                          <a:spcPts val="0"/>
                        </a:spcAft>
                        <a:buClr>
                          <a:srgbClr val="000000"/>
                        </a:buClr>
                        <a:buSzPts val="1800"/>
                        <a:buFont typeface="Arial"/>
                        <a:buNone/>
                      </a:pPr>
                      <a:r>
                        <a:rPr lang="en" sz="1300" u="none" strike="noStrike" cap="none"/>
                        <a:t>Sunday</a:t>
                      </a:r>
                      <a:endParaRPr sz="1300" u="none" strike="noStrike" cap="none"/>
                    </a:p>
                  </a:txBody>
                  <a:tcPr marL="91450" marR="91450" marT="45725" marB="45725" anchor="ctr">
                    <a:solidFill>
                      <a:srgbClr val="7F60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300" u="none" strike="noStrike" cap="none"/>
                        <a:t>Monday</a:t>
                      </a:r>
                      <a:endParaRPr sz="1300" u="none" strike="noStrike" cap="none"/>
                    </a:p>
                  </a:txBody>
                  <a:tcPr marL="91450" marR="91450" marT="45725" marB="45725" anchor="ctr">
                    <a:solidFill>
                      <a:srgbClr val="7F60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300" u="none" strike="noStrike" cap="none"/>
                        <a:t>Tuesday</a:t>
                      </a:r>
                      <a:endParaRPr sz="1300" u="none" strike="noStrike" cap="none"/>
                    </a:p>
                  </a:txBody>
                  <a:tcPr marL="91450" marR="91450" marT="45725" marB="45725" anchor="ctr">
                    <a:solidFill>
                      <a:srgbClr val="7F60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300" u="none" strike="noStrike" cap="none"/>
                        <a:t>Wednesday</a:t>
                      </a:r>
                      <a:endParaRPr sz="1300" u="none" strike="noStrike" cap="none"/>
                    </a:p>
                  </a:txBody>
                  <a:tcPr marL="91450" marR="91450" marT="45725" marB="45725" anchor="ctr">
                    <a:solidFill>
                      <a:srgbClr val="7F60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300" u="none" strike="noStrike" cap="none"/>
                        <a:t>Thursday</a:t>
                      </a:r>
                      <a:endParaRPr sz="1300" u="none" strike="noStrike" cap="none"/>
                    </a:p>
                  </a:txBody>
                  <a:tcPr marL="91450" marR="91450" marT="45725" marB="45725" anchor="ctr">
                    <a:solidFill>
                      <a:srgbClr val="7F60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300" u="none" strike="noStrike" cap="none"/>
                        <a:t>Friday</a:t>
                      </a:r>
                      <a:endParaRPr sz="1300" u="none" strike="noStrike" cap="none"/>
                    </a:p>
                  </a:txBody>
                  <a:tcPr marL="91450" marR="91450" marT="45725" marB="45725" anchor="ctr">
                    <a:solidFill>
                      <a:srgbClr val="7F6000"/>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300" u="none" strike="noStrike" cap="none"/>
                        <a:t>Saturday</a:t>
                      </a:r>
                      <a:endParaRPr sz="1300" u="none" strike="noStrike" cap="none"/>
                    </a:p>
                  </a:txBody>
                  <a:tcPr marL="91450" marR="91450" marT="45725" marB="45725" anchor="ctr">
                    <a:solidFill>
                      <a:srgbClr val="7F6000"/>
                    </a:solidFill>
                  </a:tcPr>
                </a:tc>
                <a:extLst>
                  <a:ext uri="{0D108BD9-81ED-4DB2-BD59-A6C34878D82A}">
                    <a16:rowId xmlns:a16="http://schemas.microsoft.com/office/drawing/2014/main" val="10000"/>
                  </a:ext>
                </a:extLst>
              </a:tr>
              <a:tr h="497800">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16</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17</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18</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19</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20</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21</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22</a:t>
                      </a:r>
                      <a:endParaRPr sz="1500" u="none" strike="noStrike" cap="none"/>
                    </a:p>
                  </a:txBody>
                  <a:tcPr marL="91450" marR="91450" marT="45725" marB="45725" anchor="ctr"/>
                </a:tc>
                <a:extLst>
                  <a:ext uri="{0D108BD9-81ED-4DB2-BD59-A6C34878D82A}">
                    <a16:rowId xmlns:a16="http://schemas.microsoft.com/office/drawing/2014/main" val="10001"/>
                  </a:ext>
                </a:extLst>
              </a:tr>
              <a:tr h="497800">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23</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24</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25</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26</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27</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28</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29</a:t>
                      </a:r>
                      <a:endParaRPr sz="1500" u="none" strike="noStrike" cap="none"/>
                    </a:p>
                  </a:txBody>
                  <a:tcPr marL="91450" marR="91450" marT="45725" marB="45725" anchor="ctr"/>
                </a:tc>
                <a:extLst>
                  <a:ext uri="{0D108BD9-81ED-4DB2-BD59-A6C34878D82A}">
                    <a16:rowId xmlns:a16="http://schemas.microsoft.com/office/drawing/2014/main" val="10002"/>
                  </a:ext>
                </a:extLst>
              </a:tr>
              <a:tr h="497800">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30</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31</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2</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3</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4</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5</a:t>
                      </a:r>
                      <a:endParaRPr sz="1500" u="none" strike="noStrike" cap="none"/>
                    </a:p>
                  </a:txBody>
                  <a:tcPr marL="91450" marR="91450" marT="45725" marB="45725" anchor="ctr"/>
                </a:tc>
                <a:extLst>
                  <a:ext uri="{0D108BD9-81ED-4DB2-BD59-A6C34878D82A}">
                    <a16:rowId xmlns:a16="http://schemas.microsoft.com/office/drawing/2014/main" val="10003"/>
                  </a:ext>
                </a:extLst>
              </a:tr>
              <a:tr h="497800">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6</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7</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8</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9</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10</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11</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12</a:t>
                      </a:r>
                      <a:endParaRPr sz="1500" u="none" strike="noStrike" cap="none"/>
                    </a:p>
                  </a:txBody>
                  <a:tcPr marL="91450" marR="91450" marT="45725" marB="45725" anchor="ctr"/>
                </a:tc>
                <a:extLst>
                  <a:ext uri="{0D108BD9-81ED-4DB2-BD59-A6C34878D82A}">
                    <a16:rowId xmlns:a16="http://schemas.microsoft.com/office/drawing/2014/main" val="10004"/>
                  </a:ext>
                </a:extLst>
              </a:tr>
              <a:tr h="497800">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13</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14</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15</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16</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17</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18</a:t>
                      </a:r>
                      <a:endParaRPr sz="15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 sz="1500" u="none" strike="noStrike" cap="none"/>
                        <a:t>19</a:t>
                      </a:r>
                      <a:endParaRPr sz="1500" u="none" strike="noStrike" cap="none"/>
                    </a:p>
                  </a:txBody>
                  <a:tcPr marL="91450" marR="91450" marT="45725" marB="45725" anchor="ctr"/>
                </a:tc>
                <a:extLst>
                  <a:ext uri="{0D108BD9-81ED-4DB2-BD59-A6C34878D82A}">
                    <a16:rowId xmlns:a16="http://schemas.microsoft.com/office/drawing/2014/main" val="10005"/>
                  </a:ext>
                </a:extLst>
              </a:tr>
            </a:tbl>
          </a:graphicData>
        </a:graphic>
      </p:graphicFrame>
      <p:sp>
        <p:nvSpPr>
          <p:cNvPr id="136" name="Google Shape;136;p19"/>
          <p:cNvSpPr/>
          <p:nvPr/>
        </p:nvSpPr>
        <p:spPr>
          <a:xfrm>
            <a:off x="4434163" y="2380325"/>
            <a:ext cx="306300" cy="3063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7" name="Google Shape;137;p19"/>
          <p:cNvSpPr/>
          <p:nvPr/>
        </p:nvSpPr>
        <p:spPr>
          <a:xfrm>
            <a:off x="4434163" y="2877482"/>
            <a:ext cx="306300" cy="3063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8" name="Google Shape;138;p19"/>
          <p:cNvSpPr/>
          <p:nvPr/>
        </p:nvSpPr>
        <p:spPr>
          <a:xfrm>
            <a:off x="4434163" y="3374632"/>
            <a:ext cx="306300" cy="3063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39" name="Google Shape;139;p19"/>
          <p:cNvSpPr/>
          <p:nvPr/>
        </p:nvSpPr>
        <p:spPr>
          <a:xfrm>
            <a:off x="4434163" y="3878645"/>
            <a:ext cx="306300" cy="3063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0" name="Google Shape;140;p19"/>
          <p:cNvSpPr/>
          <p:nvPr/>
        </p:nvSpPr>
        <p:spPr>
          <a:xfrm>
            <a:off x="4434163" y="4379232"/>
            <a:ext cx="306300" cy="306300"/>
          </a:xfrm>
          <a:prstGeom prst="ellipse">
            <a:avLst/>
          </a:prstGeom>
          <a:no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141" name="Google Shape;141;p19"/>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42" name="Google Shape;142;p19"/>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7</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2" name="Google Shape;87;p15">
            <a:extLst>
              <a:ext uri="{FF2B5EF4-FFF2-40B4-BE49-F238E27FC236}">
                <a16:creationId xmlns:a16="http://schemas.microsoft.com/office/drawing/2014/main" id="{5FC6A829-8595-616A-9BDF-93BAA4A05C6E}"/>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47" name="Google Shape;147;p20"/>
          <p:cNvSpPr/>
          <p:nvPr/>
        </p:nvSpPr>
        <p:spPr>
          <a:xfrm>
            <a:off x="0" y="0"/>
            <a:ext cx="6115950"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p20"/>
          <p:cNvSpPr txBox="1">
            <a:spLocks noGrp="1"/>
          </p:cNvSpPr>
          <p:nvPr>
            <p:ph type="title"/>
          </p:nvPr>
        </p:nvSpPr>
        <p:spPr>
          <a:xfrm>
            <a:off x="0" y="31950"/>
            <a:ext cx="601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Purpose of the Home Language Survey</a:t>
            </a:r>
            <a:endParaRPr dirty="0"/>
          </a:p>
        </p:txBody>
      </p:sp>
      <p:sp>
        <p:nvSpPr>
          <p:cNvPr id="149" name="Google Shape;149;p20"/>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0"/>
          <p:cNvSpPr txBox="1">
            <a:spLocks noGrp="1"/>
          </p:cNvSpPr>
          <p:nvPr>
            <p:ph type="body" idx="1"/>
          </p:nvPr>
        </p:nvSpPr>
        <p:spPr>
          <a:xfrm>
            <a:off x="700825" y="781326"/>
            <a:ext cx="8275000" cy="3657031"/>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900" dirty="0">
                <a:solidFill>
                  <a:schemeClr val="dk1"/>
                </a:solidFill>
              </a:rPr>
              <a:t>Dear Parent or Guardian:</a:t>
            </a:r>
            <a:endParaRPr sz="1900" dirty="0">
              <a:solidFill>
                <a:schemeClr val="dk1"/>
              </a:solidFill>
            </a:endParaRPr>
          </a:p>
          <a:p>
            <a:pPr marL="0" lvl="0" indent="0" algn="l" rtl="0">
              <a:lnSpc>
                <a:spcPct val="100000"/>
              </a:lnSpc>
              <a:spcBef>
                <a:spcPts val="1200"/>
              </a:spcBef>
              <a:spcAft>
                <a:spcPts val="0"/>
              </a:spcAft>
              <a:buNone/>
            </a:pPr>
            <a:r>
              <a:rPr lang="en" sz="1900" dirty="0">
                <a:solidFill>
                  <a:schemeClr val="dk1"/>
                </a:solidFill>
              </a:rPr>
              <a:t>To determine if your child would benefit from Bilingual and/or English as a Second Language program services, please answer the three questions below.</a:t>
            </a:r>
            <a:endParaRPr sz="1900" dirty="0">
              <a:solidFill>
                <a:schemeClr val="dk1"/>
              </a:solidFill>
            </a:endParaRPr>
          </a:p>
          <a:p>
            <a:pPr marL="0" lvl="0" indent="0" algn="l" rtl="0">
              <a:lnSpc>
                <a:spcPct val="100000"/>
              </a:lnSpc>
              <a:spcBef>
                <a:spcPts val="1200"/>
              </a:spcBef>
              <a:spcAft>
                <a:spcPts val="1200"/>
              </a:spcAft>
              <a:buNone/>
            </a:pPr>
            <a:r>
              <a:rPr lang="en" sz="1900" dirty="0">
                <a:solidFill>
                  <a:schemeClr val="dk1"/>
                </a:solidFill>
              </a:rPr>
              <a:t>If either of your responses indicates the use of a language other than English, then the school district must conduct an assessment to determine how well your child communicates in English. This assessment information will be used to determine if Bilingual and/or English as a Second Language program services are appropriate and to inform instructional and program placement recommendations. </a:t>
            </a:r>
            <a:endParaRPr sz="1900" dirty="0">
              <a:solidFill>
                <a:schemeClr val="dk1"/>
              </a:solidFill>
            </a:endParaRPr>
          </a:p>
        </p:txBody>
      </p:sp>
      <p:sp>
        <p:nvSpPr>
          <p:cNvPr id="151" name="Google Shape;151;p20"/>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52" name="Google Shape;152;p20"/>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8</a:t>
            </a:fld>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2" name="Google Shape;87;p15">
            <a:extLst>
              <a:ext uri="{FF2B5EF4-FFF2-40B4-BE49-F238E27FC236}">
                <a16:creationId xmlns:a16="http://schemas.microsoft.com/office/drawing/2014/main" id="{B1B2C3C9-4F68-9373-0095-60E41954E8A0}"/>
              </a:ext>
            </a:extLst>
          </p:cNvPr>
          <p:cNvPicPr preferRelativeResize="0"/>
          <p:nvPr/>
        </p:nvPicPr>
        <p:blipFill rotWithShape="1">
          <a:blip r:embed="rId3">
            <a:alphaModFix/>
          </a:blip>
          <a:srcRect l="11801" t="87858" r="33153"/>
          <a:stretch/>
        </p:blipFill>
        <p:spPr>
          <a:xfrm rot="5400000">
            <a:off x="-2247250" y="2259649"/>
            <a:ext cx="5131099" cy="636601"/>
          </a:xfrm>
          <a:prstGeom prst="rect">
            <a:avLst/>
          </a:prstGeom>
          <a:noFill/>
          <a:ln>
            <a:noFill/>
          </a:ln>
        </p:spPr>
      </p:pic>
      <p:sp>
        <p:nvSpPr>
          <p:cNvPr id="157" name="Google Shape;157;p21"/>
          <p:cNvSpPr/>
          <p:nvPr/>
        </p:nvSpPr>
        <p:spPr>
          <a:xfrm>
            <a:off x="-1" y="0"/>
            <a:ext cx="6139543" cy="636600"/>
          </a:xfrm>
          <a:prstGeom prst="round2DiagRect">
            <a:avLst>
              <a:gd name="adj1" fmla="val 16667"/>
              <a:gd name="adj2" fmla="val 0"/>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21"/>
          <p:cNvSpPr txBox="1">
            <a:spLocks noGrp="1"/>
          </p:cNvSpPr>
          <p:nvPr>
            <p:ph type="title"/>
          </p:nvPr>
        </p:nvSpPr>
        <p:spPr>
          <a:xfrm>
            <a:off x="-2" y="31950"/>
            <a:ext cx="601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Purpose of the Home Language Survey</a:t>
            </a:r>
            <a:endParaRPr dirty="0"/>
          </a:p>
        </p:txBody>
      </p:sp>
      <p:sp>
        <p:nvSpPr>
          <p:cNvPr id="159" name="Google Shape;159;p21"/>
          <p:cNvSpPr/>
          <p:nvPr/>
        </p:nvSpPr>
        <p:spPr>
          <a:xfrm>
            <a:off x="-29850" y="4879800"/>
            <a:ext cx="9203700" cy="263700"/>
          </a:xfrm>
          <a:prstGeom prst="rect">
            <a:avLst/>
          </a:prstGeom>
          <a:solidFill>
            <a:srgbClr val="F89F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1"/>
          <p:cNvSpPr txBox="1">
            <a:spLocks noGrp="1"/>
          </p:cNvSpPr>
          <p:nvPr>
            <p:ph type="body" idx="1"/>
          </p:nvPr>
        </p:nvSpPr>
        <p:spPr>
          <a:xfrm>
            <a:off x="700825" y="792975"/>
            <a:ext cx="8275000" cy="3939775"/>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dirty="0">
                <a:solidFill>
                  <a:schemeClr val="dk1"/>
                </a:solidFill>
              </a:rPr>
              <a:t>If you have questions about the purpose and use of the </a:t>
            </a:r>
            <a:r>
              <a:rPr lang="en" sz="1900" u="sng" dirty="0">
                <a:solidFill>
                  <a:srgbClr val="0563C1"/>
                </a:solidFill>
                <a:hlinkClick r:id="rId4">
                  <a:extLst>
                    <a:ext uri="{A12FA001-AC4F-418D-AE19-62706E023703}">
                      <ahyp:hlinkClr xmlns:ahyp="http://schemas.microsoft.com/office/drawing/2018/hyperlinkcolor" val="tx"/>
                    </a:ext>
                  </a:extLst>
                </a:hlinkClick>
              </a:rPr>
              <a:t>standardized Home Language Survey</a:t>
            </a:r>
            <a:r>
              <a:rPr lang="en" sz="1900" dirty="0">
                <a:solidFill>
                  <a:schemeClr val="dk1"/>
                </a:solidFill>
              </a:rPr>
              <a:t>, or you would like assistance in completing the form, please contact your school/district personnel. </a:t>
            </a:r>
            <a:endParaRPr sz="1900" dirty="0">
              <a:solidFill>
                <a:schemeClr val="dk1"/>
              </a:solidFill>
            </a:endParaRPr>
          </a:p>
          <a:p>
            <a:pPr marL="0" lvl="0" indent="0" algn="l" rtl="0">
              <a:lnSpc>
                <a:spcPct val="100000"/>
              </a:lnSpc>
              <a:spcBef>
                <a:spcPts val="1200"/>
              </a:spcBef>
              <a:spcAft>
                <a:spcPts val="0"/>
              </a:spcAft>
              <a:buNone/>
            </a:pPr>
            <a:r>
              <a:rPr lang="en" sz="1900" dirty="0">
                <a:solidFill>
                  <a:schemeClr val="dk1"/>
                </a:solidFill>
              </a:rPr>
              <a:t>For more information on the process that must be followed, please review the following documents: </a:t>
            </a:r>
            <a:endParaRPr sz="1900" dirty="0">
              <a:solidFill>
                <a:schemeClr val="dk1"/>
              </a:solidFill>
            </a:endParaRPr>
          </a:p>
          <a:p>
            <a:pPr marL="342900">
              <a:spcBef>
                <a:spcPts val="1200"/>
              </a:spcBef>
              <a:spcAft>
                <a:spcPts val="1200"/>
              </a:spcAft>
            </a:pPr>
            <a:r>
              <a:rPr lang="en-US" sz="1700" u="sng" dirty="0">
                <a:solidFill>
                  <a:srgbClr val="0563C1"/>
                </a:solidFill>
                <a:hlinkClick r:id="rId5">
                  <a:extLst>
                    <a:ext uri="{A12FA001-AC4F-418D-AE19-62706E023703}">
                      <ahyp:hlinkClr xmlns:ahyp="http://schemas.microsoft.com/office/drawing/2018/hyperlinkcolor" val="tx"/>
                    </a:ext>
                  </a:extLst>
                </a:hlinkClick>
              </a:rPr>
              <a:t>https://tea.texas.gov/academics/special-student-populations/english-learner-support/ebflowchartforlpac.pdf</a:t>
            </a:r>
            <a:endParaRPr lang="en-US" sz="1700" u="sng" dirty="0">
              <a:solidFill>
                <a:srgbClr val="0563C1"/>
              </a:solidFill>
            </a:endParaRPr>
          </a:p>
          <a:p>
            <a:pPr marL="342900">
              <a:spcBef>
                <a:spcPts val="1200"/>
              </a:spcBef>
              <a:spcAft>
                <a:spcPts val="1200"/>
              </a:spcAft>
            </a:pPr>
            <a:r>
              <a:rPr lang="en-US" sz="1700" u="sng" dirty="0">
                <a:solidFill>
                  <a:srgbClr val="0563C1"/>
                </a:solidFill>
              </a:rPr>
              <a:t>https://www.txel.org/media/qothqqxu/eb-flowchart-english.pdf</a:t>
            </a:r>
            <a:endParaRPr sz="1700" dirty="0">
              <a:solidFill>
                <a:srgbClr val="0563C1"/>
              </a:solidFill>
            </a:endParaRPr>
          </a:p>
        </p:txBody>
      </p:sp>
      <p:sp>
        <p:nvSpPr>
          <p:cNvPr id="161" name="Google Shape;161;p21"/>
          <p:cNvSpPr txBox="1"/>
          <p:nvPr/>
        </p:nvSpPr>
        <p:spPr>
          <a:xfrm>
            <a:off x="7492750" y="4382025"/>
            <a:ext cx="1469700" cy="3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Open Sans"/>
                <a:ea typeface="Open Sans"/>
                <a:cs typeface="Open Sans"/>
                <a:sym typeface="Open Sans"/>
              </a:rPr>
              <a:t>§89.1215 </a:t>
            </a:r>
            <a:endParaRPr sz="1500">
              <a:solidFill>
                <a:schemeClr val="dk2"/>
              </a:solidFill>
              <a:latin typeface="Open Sans"/>
              <a:ea typeface="Open Sans"/>
              <a:cs typeface="Open Sans"/>
              <a:sym typeface="Open Sans"/>
            </a:endParaRPr>
          </a:p>
        </p:txBody>
      </p:sp>
      <p:sp>
        <p:nvSpPr>
          <p:cNvPr id="162" name="Google Shape;162;p21"/>
          <p:cNvSpPr txBox="1"/>
          <p:nvPr/>
        </p:nvSpPr>
        <p:spPr>
          <a:xfrm>
            <a:off x="0" y="4853129"/>
            <a:ext cx="3562500" cy="25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chemeClr val="dk1"/>
                </a:solidFill>
                <a:latin typeface="Open Sans"/>
                <a:ea typeface="Open Sans"/>
                <a:cs typeface="Open Sans"/>
                <a:sym typeface="Open Sans"/>
              </a:rPr>
              <a:t>Copyright © 2025. Texas Education Agency.</a:t>
            </a:r>
            <a:endParaRPr sz="600">
              <a:solidFill>
                <a:schemeClr val="dk1"/>
              </a:solidFill>
              <a:latin typeface="Open Sans"/>
              <a:ea typeface="Open Sans"/>
              <a:cs typeface="Open Sans"/>
              <a:sym typeface="Open Sans"/>
            </a:endParaRPr>
          </a:p>
        </p:txBody>
      </p:sp>
      <p:sp>
        <p:nvSpPr>
          <p:cNvPr id="163" name="Google Shape;163;p21"/>
          <p:cNvSpPr txBox="1">
            <a:spLocks noGrp="1"/>
          </p:cNvSpPr>
          <p:nvPr>
            <p:ph type="sldNum" idx="12"/>
          </p:nvPr>
        </p:nvSpPr>
        <p:spPr>
          <a:xfrm>
            <a:off x="8472458" y="4822190"/>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dk1"/>
                </a:solidFill>
              </a:rPr>
              <a:t>9</a:t>
            </a:fld>
            <a:endParaRPr>
              <a:solidFill>
                <a:schemeClr val="dk1"/>
              </a:solidFill>
            </a:endParaRPr>
          </a:p>
        </p:txBody>
      </p:sp>
    </p:spTree>
  </p:cSld>
  <p:clrMapOvr>
    <a:masterClrMapping/>
  </p:clrMapOvr>
</p:sld>
</file>

<file path=ppt/theme/theme1.xml><?xml version="1.0" encoding="utf-8"?>
<a:theme xmlns:a="http://schemas.openxmlformats.org/drawingml/2006/main" name="LPAC 2. Identific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4624</Words>
  <Application>Microsoft Office PowerPoint</Application>
  <PresentationFormat>On-screen Show (16:9)</PresentationFormat>
  <Paragraphs>345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Roboto</vt:lpstr>
      <vt:lpstr>Open Sans</vt:lpstr>
      <vt:lpstr>Open Sans SemiBold</vt:lpstr>
      <vt:lpstr>Arial</vt:lpstr>
      <vt:lpstr>LPAC 2. Identification</vt:lpstr>
      <vt:lpstr>Identification</vt:lpstr>
      <vt:lpstr>PowerPoint Presentation</vt:lpstr>
      <vt:lpstr>PowerPoint Presentation</vt:lpstr>
      <vt:lpstr>PowerPoint Presentation</vt:lpstr>
      <vt:lpstr>PowerPoint Presentation</vt:lpstr>
      <vt:lpstr>EB Identification, Placement, and Reclassification Timeline</vt:lpstr>
      <vt:lpstr>Best Practice Scenario</vt:lpstr>
      <vt:lpstr>Purpose of the Home Language Survey</vt:lpstr>
      <vt:lpstr>Purpose of the Home Language Survey</vt:lpstr>
      <vt:lpstr>Home Language Survey (HLS)</vt:lpstr>
      <vt:lpstr>Changes to the Home Language Survey (HLS)</vt:lpstr>
      <vt:lpstr>Testing and Classification of Students</vt:lpstr>
      <vt:lpstr>Testing and Classification</vt:lpstr>
      <vt:lpstr>Testing Administrator </vt:lpstr>
      <vt:lpstr>Determining Eligibility in PreK-1st Grade</vt:lpstr>
      <vt:lpstr>Determining Eligibility in PreK-1st Grade</vt:lpstr>
      <vt:lpstr>Prekindergarten Enrollment</vt:lpstr>
      <vt:lpstr>Prekindergarten Enrollment</vt:lpstr>
      <vt:lpstr>Prekindergarten Enrollment</vt:lpstr>
      <vt:lpstr>Prekindergarten Students and the HLS </vt:lpstr>
      <vt:lpstr>Determining Eligibility in Grades 2-12</vt:lpstr>
      <vt:lpstr>Students Transferring From Within Texas </vt:lpstr>
      <vt:lpstr>Students Transferring From Within Texas  </vt:lpstr>
      <vt:lpstr>Students Transferring From Outside of Texas</vt:lpstr>
      <vt:lpstr>Dually Identified Students</vt:lpstr>
      <vt:lpstr>Dually Identified Students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Sharon Santo</cp:lastModifiedBy>
  <cp:revision>3</cp:revision>
  <dcterms:modified xsi:type="dcterms:W3CDTF">2025-05-12T14:10:09Z</dcterms:modified>
</cp:coreProperties>
</file>