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46.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06" r:id="rId2"/>
    <p:sldMasterId id="2147483707" r:id="rId3"/>
    <p:sldMasterId id="2147483708" r:id="rId4"/>
    <p:sldMasterId id="2147483709"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6858000" type="screen4x3"/>
  <p:notesSz cx="6858000" cy="9144000"/>
  <p:embeddedFontLst>
    <p:embeddedFont>
      <p:font typeface="Arial Narrow" panose="020B060602020203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Open Sans"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9FFF29-8092-48E1-832F-467F1738B14D}">
  <a:tblStyle styleId="{439FFF29-8092-48E1-832F-467F1738B14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74" d="100"/>
          <a:sy n="74" d="100"/>
        </p:scale>
        <p:origin x="355" y="91"/>
      </p:cViewPr>
      <p:guideLst/>
    </p:cSldViewPr>
  </p:slideViewPr>
  <p:outlineViewPr>
    <p:cViewPr>
      <p:scale>
        <a:sx n="33" d="100"/>
        <a:sy n="33" d="100"/>
      </p:scale>
      <p:origin x="0" y="-1886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ea.texas.gov/academics/early-childhood-education/general-prekindergarten-faq#:~:text=A%20district%20may%20offer%20prekindergarten,%2Dyear%2Dold%20prekindergarten%20progra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ea.texas.gov/sites/default/files/LPAC%20ARD%20Collaboration%20Guidance%20and%20Process%20for%20Reclassification.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10</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In cases where a parent or guardian indicates more than one language in response to questions 1 and/or 2, it is the district’s responsibility to contact the parent or guardian, explain that the question is asking which language is used </a:t>
            </a:r>
            <a:r>
              <a:rPr lang="en-US" sz="1100" u="sng">
                <a:solidFill>
                  <a:schemeClr val="dk1"/>
                </a:solidFill>
                <a:latin typeface="Arial"/>
                <a:ea typeface="Arial"/>
                <a:cs typeface="Arial"/>
                <a:sym typeface="Arial"/>
              </a:rPr>
              <a:t>most</a:t>
            </a:r>
            <a:r>
              <a:rPr lang="en-US" sz="1100">
                <a:solidFill>
                  <a:schemeClr val="dk1"/>
                </a:solidFill>
                <a:latin typeface="Arial"/>
                <a:ea typeface="Arial"/>
                <a:cs typeface="Arial"/>
                <a:sym typeface="Arial"/>
              </a:rPr>
              <a:t> of the time, and seek parent or guardian clarification in a language the parent or guardian understands.</a:t>
            </a:r>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b="0" i="0" u="none" strike="noStrike">
                <a:solidFill>
                  <a:schemeClr val="dk1"/>
                </a:solidFill>
                <a:latin typeface="Arial"/>
                <a:ea typeface="Arial"/>
                <a:cs typeface="Arial"/>
                <a:sym typeface="Arial"/>
              </a:rPr>
              <a:t>If the parent or guardian is physically present, the parent or guardian can document the change on the HLS. If the parent or guardian is being contacted via a phone call, a school staff member can document the parent’s or guardian’s response on the HLS. This must occur </a:t>
            </a:r>
            <a:r>
              <a:rPr lang="en-US" sz="1100" b="1" i="0" u="none" strike="noStrike">
                <a:solidFill>
                  <a:schemeClr val="dk1"/>
                </a:solidFill>
                <a:latin typeface="Arial"/>
                <a:ea typeface="Arial"/>
                <a:cs typeface="Arial"/>
                <a:sym typeface="Arial"/>
              </a:rPr>
              <a:t>prior to assessing </a:t>
            </a:r>
            <a:r>
              <a:rPr lang="en-US" sz="1100" b="0" i="0" u="none" strike="noStrike">
                <a:solidFill>
                  <a:schemeClr val="dk1"/>
                </a:solidFill>
                <a:latin typeface="Arial"/>
                <a:ea typeface="Arial"/>
                <a:cs typeface="Arial"/>
                <a:sym typeface="Arial"/>
              </a:rPr>
              <a:t>the child for language proficiency.</a:t>
            </a: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498" name="Google Shape;498;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99" name="Google Shape;49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a:t>
            </a: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11</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This information is noted for the parent or guardian at the very bottom of the HLS document that provides guidance regarding corrections to be made if needed.</a:t>
            </a:r>
            <a:endParaRPr>
              <a:latin typeface="Arial"/>
              <a:ea typeface="Arial"/>
              <a:cs typeface="Arial"/>
              <a:sym typeface="Arial"/>
            </a:endParaRPr>
          </a:p>
        </p:txBody>
      </p:sp>
      <p:sp>
        <p:nvSpPr>
          <p:cNvPr id="508" name="Google Shape;508;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09" name="Google Shape;5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a:t>
            </a: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6" name="Google Shape;5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solidFill>
                  <a:schemeClr val="dk1"/>
                </a:solidFill>
                <a:latin typeface="Arial"/>
                <a:ea typeface="Arial"/>
                <a:cs typeface="Arial"/>
                <a:sym typeface="Arial"/>
              </a:rPr>
              <a:t>Slide 12</a:t>
            </a:r>
            <a:endParaRPr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i="0" strike="sngStrike">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i="0" strike="noStrike">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a:solidFill>
                <a:schemeClr val="dk1"/>
              </a:solidFill>
              <a:latin typeface="Arial"/>
              <a:ea typeface="Arial"/>
              <a:cs typeface="Arial"/>
              <a:sym typeface="Arial"/>
            </a:endParaRPr>
          </a:p>
        </p:txBody>
      </p:sp>
      <p:sp>
        <p:nvSpPr>
          <p:cNvPr id="517" name="Google Shape;517;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18" name="Google Shape;51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3:notes"/>
          <p:cNvSpPr>
            <a:spLocks noGrp="1" noRot="1" noChangeAspect="1"/>
          </p:cNvSpPr>
          <p:nvPr>
            <p:ph type="sldImg" idx="2"/>
          </p:nvPr>
        </p:nvSpPr>
        <p:spPr>
          <a:xfrm>
            <a:off x="1417638" y="114458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13:notes"/>
          <p:cNvSpPr txBox="1">
            <a:spLocks noGrp="1"/>
          </p:cNvSpPr>
          <p:nvPr>
            <p:ph type="body" idx="1"/>
          </p:nvPr>
        </p:nvSpPr>
        <p:spPr>
          <a:xfrm>
            <a:off x="702310" y="4480004"/>
            <a:ext cx="5618480" cy="44994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13</a:t>
            </a: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For more information on the single state-approved English language proficiency test for identification, visit the following webpage: https://laslinks.com/Texas/.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p>
        </p:txBody>
      </p:sp>
      <p:sp>
        <p:nvSpPr>
          <p:cNvPr id="526" name="Google Shape;526;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27" name="Google Shape;52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4" name="Google Shape;5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latin typeface="Arial"/>
                <a:ea typeface="Arial"/>
                <a:cs typeface="Arial"/>
                <a:sym typeface="Arial"/>
              </a:rPr>
              <a:t>Slide 14</a:t>
            </a:r>
            <a:endParaRPr sz="1100" b="1">
              <a:latin typeface="Arial"/>
              <a:ea typeface="Arial"/>
              <a:cs typeface="Arial"/>
              <a:sym typeface="Arial"/>
            </a:endParaRPr>
          </a:p>
          <a:p>
            <a:pPr marL="0" lvl="0" indent="0" algn="l" rtl="0">
              <a:lnSpc>
                <a:spcPct val="100000"/>
              </a:lnSpc>
              <a:spcBef>
                <a:spcPts val="0"/>
              </a:spcBef>
              <a:spcAft>
                <a:spcPts val="0"/>
              </a:spcAft>
              <a:buNone/>
            </a:pPr>
            <a:endParaRPr sz="1100" b="1">
              <a:latin typeface="Arial"/>
              <a:ea typeface="Arial"/>
              <a:cs typeface="Arial"/>
              <a:sym typeface="Arial"/>
            </a:endParaRPr>
          </a:p>
          <a:p>
            <a:pPr marL="0" marR="0" lvl="0" indent="0" algn="l" rtl="0">
              <a:lnSpc>
                <a:spcPct val="100000"/>
              </a:lnSpc>
              <a:spcBef>
                <a:spcPts val="0"/>
              </a:spcBef>
              <a:spcAft>
                <a:spcPts val="0"/>
              </a:spcAft>
              <a:buClr>
                <a:srgbClr val="323F4F"/>
              </a:buClr>
              <a:buSzPts val="1100"/>
              <a:buFont typeface="Arial"/>
              <a:buNone/>
            </a:pPr>
            <a:r>
              <a:rPr lang="en-US" sz="1100">
                <a:solidFill>
                  <a:srgbClr val="323F4F"/>
                </a:solidFill>
                <a:latin typeface="Arial"/>
                <a:ea typeface="Arial"/>
                <a:cs typeface="Arial"/>
                <a:sym typeface="Arial"/>
              </a:rPr>
              <a:t>Reminder: The LPAC makes the final determination based on factors in accordance with TEC 29.056 (c) for the identification of an English learner.</a:t>
            </a:r>
            <a:endParaRPr sz="1100">
              <a:solidFill>
                <a:srgbClr val="323F4F"/>
              </a:solidFill>
            </a:endParaRPr>
          </a:p>
          <a:p>
            <a:pPr marL="0" lvl="0" indent="0" algn="l" rtl="0">
              <a:lnSpc>
                <a:spcPct val="100000"/>
              </a:lnSpc>
              <a:spcBef>
                <a:spcPts val="0"/>
              </a:spcBef>
              <a:spcAft>
                <a:spcPts val="0"/>
              </a:spcAft>
              <a:buNone/>
            </a:pPr>
            <a:endParaRPr sz="1100" b="0">
              <a:latin typeface="Arial"/>
              <a:ea typeface="Arial"/>
              <a:cs typeface="Arial"/>
              <a:sym typeface="Arial"/>
            </a:endParaRPr>
          </a:p>
        </p:txBody>
      </p:sp>
      <p:sp>
        <p:nvSpPr>
          <p:cNvPr id="535" name="Google Shape;535;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36" name="Google Shape;53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3" name="Google Shape;54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latin typeface="Arial"/>
                <a:ea typeface="Arial"/>
                <a:cs typeface="Arial"/>
                <a:sym typeface="Arial"/>
              </a:rPr>
              <a:t>Slide 15</a:t>
            </a:r>
            <a:endParaRPr b="1">
              <a:latin typeface="Arial"/>
              <a:ea typeface="Arial"/>
              <a:cs typeface="Arial"/>
              <a:sym typeface="Arial"/>
            </a:endParaRPr>
          </a:p>
          <a:p>
            <a:pPr marL="0" lvl="0" indent="0" algn="l" rtl="0">
              <a:lnSpc>
                <a:spcPct val="100000"/>
              </a:lnSpc>
              <a:spcBef>
                <a:spcPts val="0"/>
              </a:spcBef>
              <a:spcAft>
                <a:spcPts val="0"/>
              </a:spcAft>
              <a:buNone/>
            </a:pPr>
            <a:endParaRPr b="1">
              <a:latin typeface="Arial"/>
              <a:ea typeface="Arial"/>
              <a:cs typeface="Arial"/>
              <a:sym typeface="Arial"/>
            </a:endParaRPr>
          </a:p>
          <a:p>
            <a:pPr marL="0" lvl="0" indent="0" algn="l" rtl="0">
              <a:lnSpc>
                <a:spcPct val="100000"/>
              </a:lnSpc>
              <a:spcBef>
                <a:spcPts val="0"/>
              </a:spcBef>
              <a:spcAft>
                <a:spcPts val="0"/>
              </a:spcAft>
              <a:buNone/>
            </a:pPr>
            <a:r>
              <a:rPr lang="en-US">
                <a:latin typeface="Arial"/>
                <a:ea typeface="Arial"/>
                <a:cs typeface="Arial"/>
                <a:sym typeface="Arial"/>
              </a:rPr>
              <a:t>If an LEA has a child who, as a result of the LPAC meeting, has been identified as </a:t>
            </a:r>
            <a:r>
              <a:rPr lang="en-US" b="1">
                <a:latin typeface="Arial"/>
                <a:ea typeface="Arial"/>
                <a:cs typeface="Arial"/>
                <a:sym typeface="Arial"/>
              </a:rPr>
              <a:t>an English learner (EL)</a:t>
            </a:r>
            <a:r>
              <a:rPr lang="en-US">
                <a:latin typeface="Arial"/>
                <a:ea typeface="Arial"/>
                <a:cs typeface="Arial"/>
                <a:sym typeface="Arial"/>
              </a:rPr>
              <a:t>, the rest of the guidance provided in this training </a:t>
            </a:r>
            <a:r>
              <a:rPr lang="en-US" b="1">
                <a:latin typeface="Arial"/>
                <a:ea typeface="Arial"/>
                <a:cs typeface="Arial"/>
                <a:sym typeface="Arial"/>
              </a:rPr>
              <a:t>applies</a:t>
            </a:r>
            <a:r>
              <a:rPr lang="en-US">
                <a:latin typeface="Arial"/>
                <a:ea typeface="Arial"/>
                <a:cs typeface="Arial"/>
                <a:sym typeface="Arial"/>
              </a:rPr>
              <a:t> to that child. </a:t>
            </a:r>
            <a:endParaRPr/>
          </a:p>
          <a:p>
            <a:pPr marL="0" lvl="0" indent="0" algn="l" rtl="0">
              <a:lnSpc>
                <a:spcPct val="100000"/>
              </a:lnSpc>
              <a:spcBef>
                <a:spcPts val="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None/>
            </a:pPr>
            <a:r>
              <a:rPr lang="en-US">
                <a:latin typeface="Arial"/>
                <a:ea typeface="Arial"/>
                <a:cs typeface="Arial"/>
                <a:sym typeface="Arial"/>
              </a:rPr>
              <a:t>If an LEA has a child who is identified as </a:t>
            </a:r>
            <a:r>
              <a:rPr lang="en-US" b="1">
                <a:latin typeface="Arial"/>
                <a:ea typeface="Arial"/>
                <a:cs typeface="Arial"/>
                <a:sym typeface="Arial"/>
              </a:rPr>
              <a:t>English proficient (EP) </a:t>
            </a:r>
            <a:r>
              <a:rPr lang="en-US">
                <a:latin typeface="Arial"/>
                <a:ea typeface="Arial"/>
                <a:cs typeface="Arial"/>
                <a:sym typeface="Arial"/>
              </a:rPr>
              <a:t>as a result of the LPAC meeting, the child would enter a general education classroom and the guidance provided throughout the rest of this training would </a:t>
            </a:r>
            <a:r>
              <a:rPr lang="en-US" b="1">
                <a:latin typeface="Arial"/>
                <a:ea typeface="Arial"/>
                <a:cs typeface="Arial"/>
                <a:sym typeface="Arial"/>
              </a:rPr>
              <a:t>not apply</a:t>
            </a:r>
            <a:r>
              <a:rPr lang="en-US">
                <a:latin typeface="Arial"/>
                <a:ea typeface="Arial"/>
                <a:cs typeface="Arial"/>
                <a:sym typeface="Arial"/>
              </a:rPr>
              <a:t>. English Proficient (EP) is the term used to replace the term “Non-LEP.”</a:t>
            </a:r>
            <a:endParaRPr>
              <a:latin typeface="Arial"/>
              <a:ea typeface="Arial"/>
              <a:cs typeface="Arial"/>
              <a:sym typeface="Arial"/>
            </a:endParaRPr>
          </a:p>
          <a:p>
            <a:pPr marL="0" lvl="0" indent="0" algn="l" rtl="0">
              <a:lnSpc>
                <a:spcPct val="100000"/>
              </a:lnSpc>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544" name="Google Shape;544;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45" name="Google Shape;54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3" name="Google Shape;553;p16:notes"/>
          <p:cNvSpPr txBox="1">
            <a:spLocks noGrp="1"/>
          </p:cNvSpPr>
          <p:nvPr>
            <p:ph type="body" idx="1"/>
          </p:nvPr>
        </p:nvSpPr>
        <p:spPr>
          <a:xfrm>
            <a:off x="702310" y="4480003"/>
            <a:ext cx="5618480" cy="41662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latin typeface="Arial"/>
                <a:ea typeface="Arial"/>
                <a:cs typeface="Arial"/>
                <a:sym typeface="Arial"/>
              </a:rPr>
              <a:t>Slide 16</a:t>
            </a:r>
            <a:endParaRPr sz="1100" b="1">
              <a:latin typeface="Arial"/>
              <a:ea typeface="Arial"/>
              <a:cs typeface="Arial"/>
              <a:sym typeface="Arial"/>
            </a:endParaRPr>
          </a:p>
          <a:p>
            <a:pPr marL="0" lvl="0" indent="0" algn="l" rtl="0">
              <a:lnSpc>
                <a:spcPct val="100000"/>
              </a:lnSpc>
              <a:spcBef>
                <a:spcPts val="0"/>
              </a:spcBef>
              <a:spcAft>
                <a:spcPts val="0"/>
              </a:spcAft>
              <a:buNone/>
            </a:pPr>
            <a:endParaRPr sz="1100">
              <a:latin typeface="Arial"/>
              <a:ea typeface="Arial"/>
              <a:cs typeface="Arial"/>
              <a:sym typeface="Arial"/>
            </a:endParaRPr>
          </a:p>
          <a:p>
            <a:pPr marL="0" lvl="0" indent="0" algn="l" rtl="0">
              <a:lnSpc>
                <a:spcPct val="100000"/>
              </a:lnSpc>
              <a:spcBef>
                <a:spcPts val="0"/>
              </a:spcBef>
              <a:spcAft>
                <a:spcPts val="0"/>
              </a:spcAft>
              <a:buNone/>
            </a:pPr>
            <a:r>
              <a:rPr lang="en-US" sz="1100">
                <a:latin typeface="Arial"/>
                <a:ea typeface="Arial"/>
                <a:cs typeface="Arial"/>
                <a:sym typeface="Arial"/>
              </a:rPr>
              <a:t>Remember that the student must be assessed in both English and the primary language </a:t>
            </a:r>
            <a:r>
              <a:rPr lang="en-US" sz="1100" b="1">
                <a:latin typeface="Arial"/>
                <a:ea typeface="Arial"/>
                <a:cs typeface="Arial"/>
                <a:sym typeface="Arial"/>
              </a:rPr>
              <a:t>if</a:t>
            </a:r>
            <a:r>
              <a:rPr lang="en-US" sz="1100">
                <a:latin typeface="Arial"/>
                <a:ea typeface="Arial"/>
                <a:cs typeface="Arial"/>
                <a:sym typeface="Arial"/>
              </a:rPr>
              <a:t> the district is required to provide a </a:t>
            </a:r>
            <a:r>
              <a:rPr lang="en-US" sz="1100" b="1">
                <a:latin typeface="Arial"/>
                <a:ea typeface="Arial"/>
                <a:cs typeface="Arial"/>
                <a:sym typeface="Arial"/>
              </a:rPr>
              <a:t>bilingual program</a:t>
            </a:r>
            <a:r>
              <a:rPr lang="en-US" sz="1100">
                <a:latin typeface="Arial"/>
                <a:ea typeface="Arial"/>
                <a:cs typeface="Arial"/>
                <a:sym typeface="Arial"/>
              </a:rPr>
              <a:t>. The purpose of the primary language assessment is to provide information for instructional purposes and placement</a:t>
            </a:r>
            <a:r>
              <a:rPr lang="en-US" sz="1100" i="1">
                <a:latin typeface="Arial"/>
                <a:ea typeface="Arial"/>
                <a:cs typeface="Arial"/>
                <a:sym typeface="Arial"/>
              </a:rPr>
              <a:t>.</a:t>
            </a:r>
            <a:endParaRPr/>
          </a:p>
          <a:p>
            <a:pPr marL="0" lvl="0" indent="0" algn="l" rtl="0">
              <a:lnSpc>
                <a:spcPct val="100000"/>
              </a:lnSpc>
              <a:spcBef>
                <a:spcPts val="0"/>
              </a:spcBef>
              <a:spcAft>
                <a:spcPts val="0"/>
              </a:spcAft>
              <a:buNone/>
            </a:pPr>
            <a:endParaRPr sz="1100" i="1">
              <a:latin typeface="Arial"/>
              <a:ea typeface="Arial"/>
              <a:cs typeface="Arial"/>
              <a:sym typeface="Arial"/>
            </a:endParaRPr>
          </a:p>
          <a:p>
            <a:pPr marL="0" lvl="0" indent="0" algn="l" rtl="0">
              <a:lnSpc>
                <a:spcPct val="100000"/>
              </a:lnSpc>
              <a:spcBef>
                <a:spcPts val="0"/>
              </a:spcBef>
              <a:spcAft>
                <a:spcPts val="0"/>
              </a:spcAft>
              <a:buNone/>
            </a:pPr>
            <a:r>
              <a:rPr lang="en-US" sz="1100">
                <a:latin typeface="Arial"/>
                <a:ea typeface="Arial"/>
                <a:cs typeface="Arial"/>
                <a:sym typeface="Arial"/>
              </a:rPr>
              <a:t>If the primary language is Spanish, the school district shall administer the Spanish state-approved language proficiency test (preLAS Español/LAS Links Español). If a state-approved language proficiency test is not available in the primary language of the student, the school district shall determine the student’s level of proficiency using informal oral language assessment measures.</a:t>
            </a:r>
            <a:endParaRPr/>
          </a:p>
          <a:p>
            <a:pPr marL="0" lvl="0" indent="0" algn="l" rtl="0">
              <a:lnSpc>
                <a:spcPct val="100000"/>
              </a:lnSpc>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 student shall be identified as an English learner if the student's ability in English is so limited that the English language proficiency assessment described in subsection (c) of this section (89.1226) cannot be administered (TAC 89.1226 (g)). Maintain documentation of the attempted exam documenting the name of test administrator, date, and question(s) asked.     </a:t>
            </a:r>
            <a:endParaRPr sz="1100">
              <a:latin typeface="Arial"/>
              <a:ea typeface="Arial"/>
              <a:cs typeface="Arial"/>
              <a:sym typeface="Arial"/>
            </a:endParaRPr>
          </a:p>
          <a:p>
            <a:pPr marL="0" lvl="0" indent="0" algn="l" rtl="0">
              <a:lnSpc>
                <a:spcPct val="100000"/>
              </a:lnSpc>
              <a:spcBef>
                <a:spcPts val="0"/>
              </a:spcBef>
              <a:spcAft>
                <a:spcPts val="0"/>
              </a:spcAft>
              <a:buNone/>
            </a:pPr>
            <a:endParaRPr sz="1100">
              <a:latin typeface="Arial"/>
              <a:ea typeface="Arial"/>
              <a:cs typeface="Arial"/>
              <a:sym typeface="Arial"/>
            </a:endParaRPr>
          </a:p>
        </p:txBody>
      </p:sp>
      <p:sp>
        <p:nvSpPr>
          <p:cNvPr id="554" name="Google Shape;554;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55" name="Google Shape;55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latin typeface="Arial"/>
                <a:ea typeface="Arial"/>
                <a:cs typeface="Arial"/>
                <a:sym typeface="Arial"/>
              </a:rPr>
              <a:t>Slide 17</a:t>
            </a:r>
            <a:endParaRPr sz="1100" b="1">
              <a:latin typeface="Arial"/>
              <a:ea typeface="Arial"/>
              <a:cs typeface="Arial"/>
              <a:sym typeface="Arial"/>
            </a:endParaRPr>
          </a:p>
          <a:p>
            <a:pPr marL="0" lvl="0" indent="0" algn="l" rtl="0">
              <a:lnSpc>
                <a:spcPct val="100000"/>
              </a:lnSpc>
              <a:spcBef>
                <a:spcPts val="0"/>
              </a:spcBef>
              <a:spcAft>
                <a:spcPts val="0"/>
              </a:spcAft>
              <a:buNone/>
            </a:pPr>
            <a:endParaRPr sz="1100" b="0" i="0" u="none" strike="noStrike">
              <a:solidFill>
                <a:srgbClr val="7F7F7F"/>
              </a:solidFill>
              <a:latin typeface="Calibri"/>
              <a:ea typeface="Calibri"/>
              <a:cs typeface="Calibri"/>
              <a:sym typeface="Calibri"/>
            </a:endParaRPr>
          </a:p>
          <a:p>
            <a:pPr marL="0" lvl="0" indent="0" algn="l" rtl="0">
              <a:lnSpc>
                <a:spcPct val="100000"/>
              </a:lnSpc>
              <a:spcBef>
                <a:spcPts val="0"/>
              </a:spcBef>
              <a:spcAft>
                <a:spcPts val="0"/>
              </a:spcAft>
              <a:buNone/>
            </a:pPr>
            <a:r>
              <a:rPr lang="en-US" sz="1100" b="0" strike="noStrike">
                <a:latin typeface="Arial"/>
                <a:ea typeface="Arial"/>
                <a:cs typeface="Arial"/>
                <a:sym typeface="Arial"/>
              </a:rPr>
              <a:t>Prek eligibility requirements:</a:t>
            </a:r>
            <a:endParaRPr/>
          </a:p>
          <a:p>
            <a:pPr marL="171450" lvl="0" indent="-171450" algn="l" rtl="0">
              <a:spcBef>
                <a:spcPts val="0"/>
              </a:spcBef>
              <a:spcAft>
                <a:spcPts val="0"/>
              </a:spcAft>
              <a:buClr>
                <a:schemeClr val="dk1"/>
              </a:buClr>
              <a:buSzPts val="1100"/>
              <a:buFont typeface="Arial"/>
              <a:buChar char="•"/>
            </a:pPr>
            <a:r>
              <a:rPr lang="en-US" sz="1100" b="1" i="0" u="none" strike="noStrike">
                <a:solidFill>
                  <a:schemeClr val="dk1"/>
                </a:solidFill>
                <a:latin typeface="Calibri"/>
                <a:ea typeface="Calibri"/>
                <a:cs typeface="Calibri"/>
                <a:sym typeface="Calibri"/>
              </a:rPr>
              <a:t>is unable to speak and comprehend the English language</a:t>
            </a:r>
            <a:r>
              <a:rPr lang="en-US" sz="1100" b="0" i="0" u="none" strike="noStrike">
                <a:solidFill>
                  <a:schemeClr val="dk1"/>
                </a:solidFill>
                <a:latin typeface="Calibri"/>
                <a:ea typeface="Calibri"/>
                <a:cs typeface="Calibri"/>
                <a:sym typeface="Calibri"/>
              </a:rPr>
              <a:t>; </a:t>
            </a:r>
            <a:r>
              <a:rPr lang="en-US" sz="1100" b="1" i="0" u="none" strike="noStrike">
                <a:solidFill>
                  <a:schemeClr val="dk1"/>
                </a:solidFill>
                <a:latin typeface="Calibri"/>
                <a:ea typeface="Calibri"/>
                <a:cs typeface="Calibri"/>
                <a:sym typeface="Calibri"/>
              </a:rPr>
              <a:t>or</a:t>
            </a:r>
            <a:endParaRPr sz="11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Font typeface="Arial"/>
              <a:buChar char="•"/>
            </a:pPr>
            <a:r>
              <a:rPr lang="en-US" sz="1100" b="0" i="0" u="none" strike="noStrike">
                <a:solidFill>
                  <a:schemeClr val="dk1"/>
                </a:solidFill>
                <a:latin typeface="Calibri"/>
                <a:ea typeface="Calibri"/>
                <a:cs typeface="Calibri"/>
                <a:sym typeface="Calibri"/>
              </a:rPr>
              <a:t>is educationally disadvantaged (which means a student eligible to participate in the </a:t>
            </a:r>
            <a:br>
              <a:rPr lang="en-US" sz="1100" b="0" i="0" u="none" strike="noStrike">
                <a:solidFill>
                  <a:schemeClr val="dk1"/>
                </a:solidFill>
                <a:latin typeface="Calibri"/>
                <a:ea typeface="Calibri"/>
                <a:cs typeface="Calibri"/>
                <a:sym typeface="Calibri"/>
              </a:rPr>
            </a:br>
            <a:r>
              <a:rPr lang="en-US" sz="1100" b="0" i="0" u="none" strike="noStrike">
                <a:solidFill>
                  <a:schemeClr val="dk1"/>
                </a:solidFill>
                <a:latin typeface="Calibri"/>
                <a:ea typeface="Calibri"/>
                <a:cs typeface="Calibri"/>
                <a:sym typeface="Calibri"/>
              </a:rPr>
              <a:t>national free or reduced-price lunch program... guidelines can be found here - </a:t>
            </a:r>
            <a:r>
              <a:rPr lang="en-US" u="sng">
                <a:solidFill>
                  <a:schemeClr val="hlink"/>
                </a:solidFill>
                <a:hlinkClick r:id="rId3"/>
              </a:rPr>
              <a:t>https://tea.texas.gov/academics/early-childhood-education/general-prekindergarten-faq#:~:text=A%20district%20may%20offer%20prekindergarten,%2Dyear%2Dold%20prekindergarten%20program.</a:t>
            </a:r>
            <a:r>
              <a:rPr lang="en-US" sz="1100" b="0" i="0" u="none" strike="noStrike">
                <a:solidFill>
                  <a:schemeClr val="dk1"/>
                </a:solidFill>
                <a:latin typeface="Calibri"/>
                <a:ea typeface="Calibri"/>
                <a:cs typeface="Calibri"/>
                <a:sym typeface="Calibri"/>
              </a:rPr>
              <a:t> - ); </a:t>
            </a:r>
            <a:r>
              <a:rPr lang="en-US" sz="1100" b="1" i="0" u="none" strike="noStrike">
                <a:solidFill>
                  <a:schemeClr val="dk1"/>
                </a:solidFill>
                <a:latin typeface="Calibri"/>
                <a:ea typeface="Calibri"/>
                <a:cs typeface="Calibri"/>
                <a:sym typeface="Calibri"/>
              </a:rPr>
              <a:t>or</a:t>
            </a:r>
            <a:endParaRPr sz="11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Font typeface="Arial"/>
              <a:buChar char="•"/>
            </a:pPr>
            <a:r>
              <a:rPr lang="en-US" sz="1100" b="0" i="0" u="none" strike="noStrike">
                <a:solidFill>
                  <a:schemeClr val="dk1"/>
                </a:solidFill>
                <a:latin typeface="Calibri"/>
                <a:ea typeface="Calibri"/>
                <a:cs typeface="Calibri"/>
                <a:sym typeface="Calibri"/>
              </a:rPr>
              <a:t>is homeless, as defined by 42 U.S.C. Section 1143a, regardless of the residence of the child, of either parent or guardian of the child, or of the child's guardian or other person having lawful control of the child; </a:t>
            </a:r>
            <a:r>
              <a:rPr lang="en-US" sz="1100" b="1" i="0" u="none" strike="noStrike">
                <a:solidFill>
                  <a:schemeClr val="dk1"/>
                </a:solidFill>
                <a:latin typeface="Calibri"/>
                <a:ea typeface="Calibri"/>
                <a:cs typeface="Calibri"/>
                <a:sym typeface="Calibri"/>
              </a:rPr>
              <a:t>or</a:t>
            </a:r>
            <a:endParaRPr sz="11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Font typeface="Arial"/>
              <a:buChar char="•"/>
            </a:pPr>
            <a:r>
              <a:rPr lang="en-US" sz="1100" b="0" i="0" u="none" strike="noStrike">
                <a:solidFill>
                  <a:schemeClr val="dk1"/>
                </a:solidFill>
                <a:latin typeface="Calibri"/>
                <a:ea typeface="Calibri"/>
                <a:cs typeface="Calibri"/>
                <a:sym typeface="Calibri"/>
              </a:rPr>
              <a:t>is the child of an active duty member of the armed forces of the United States, including the state military forces or a reserve component of the armed forces, who is ordered to active duty by proper authority; </a:t>
            </a:r>
            <a:r>
              <a:rPr lang="en-US" sz="1100" b="1" i="0" u="none" strike="noStrike">
                <a:solidFill>
                  <a:schemeClr val="dk1"/>
                </a:solidFill>
                <a:latin typeface="Calibri"/>
                <a:ea typeface="Calibri"/>
                <a:cs typeface="Calibri"/>
                <a:sym typeface="Calibri"/>
              </a:rPr>
              <a:t>or</a:t>
            </a:r>
            <a:endParaRPr sz="11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Font typeface="Arial"/>
              <a:buChar char="•"/>
            </a:pPr>
            <a:r>
              <a:rPr lang="en-US" sz="1100" b="0" i="0" u="none" strike="noStrike">
                <a:solidFill>
                  <a:schemeClr val="dk1"/>
                </a:solidFill>
                <a:latin typeface="Calibri"/>
                <a:ea typeface="Calibri"/>
                <a:cs typeface="Calibri"/>
                <a:sym typeface="Calibri"/>
              </a:rPr>
              <a:t>is the child of a member of the armed forces of the United States, including the state military forces or a reserve component of the armed forces, who was injured or killed while serving on active duty; </a:t>
            </a:r>
            <a:r>
              <a:rPr lang="en-US" sz="1100" b="1" i="0" u="none" strike="noStrike">
                <a:solidFill>
                  <a:schemeClr val="dk1"/>
                </a:solidFill>
                <a:latin typeface="Calibri"/>
                <a:ea typeface="Calibri"/>
                <a:cs typeface="Calibri"/>
                <a:sym typeface="Calibri"/>
              </a:rPr>
              <a:t>or</a:t>
            </a:r>
            <a:endParaRPr sz="11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Font typeface="Arial"/>
              <a:buChar char="•"/>
            </a:pPr>
            <a:r>
              <a:rPr lang="en-US" sz="1100" b="0" i="0" u="none" strike="noStrike">
                <a:solidFill>
                  <a:schemeClr val="dk1"/>
                </a:solidFill>
                <a:latin typeface="Calibri"/>
                <a:ea typeface="Calibri"/>
                <a:cs typeface="Calibri"/>
                <a:sym typeface="Calibri"/>
              </a:rPr>
              <a:t>is or ever has been in the conservatorship of the Department of Family and Protective Services </a:t>
            </a:r>
            <a:r>
              <a:rPr lang="en-US" sz="1100" b="0" i="1" u="none" strike="noStrike">
                <a:solidFill>
                  <a:schemeClr val="dk1"/>
                </a:solidFill>
                <a:latin typeface="Calibri"/>
                <a:ea typeface="Calibri"/>
                <a:cs typeface="Calibri"/>
                <a:sym typeface="Calibri"/>
              </a:rPr>
              <a:t>(foster care) </a:t>
            </a:r>
            <a:r>
              <a:rPr lang="en-US" sz="1100" b="0" i="0" u="none" strike="noStrike">
                <a:solidFill>
                  <a:schemeClr val="dk1"/>
                </a:solidFill>
                <a:latin typeface="Calibri"/>
                <a:ea typeface="Calibri"/>
                <a:cs typeface="Calibri"/>
                <a:sym typeface="Calibri"/>
              </a:rPr>
              <a:t>following an adversary hearing held as provided by Section 262.201, Family Code; </a:t>
            </a:r>
            <a:r>
              <a:rPr lang="en-US" sz="1100" b="1" i="0" u="none" strike="noStrike">
                <a:solidFill>
                  <a:schemeClr val="dk1"/>
                </a:solidFill>
                <a:latin typeface="Calibri"/>
                <a:ea typeface="Calibri"/>
                <a:cs typeface="Calibri"/>
                <a:sym typeface="Calibri"/>
              </a:rPr>
              <a:t>or</a:t>
            </a:r>
            <a:endParaRPr sz="11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100" b="0" i="0" u="none" strike="noStrike">
                <a:solidFill>
                  <a:schemeClr val="dk1"/>
                </a:solidFill>
                <a:latin typeface="Calibri"/>
                <a:ea typeface="Calibri"/>
                <a:cs typeface="Calibri"/>
                <a:sym typeface="Calibri"/>
              </a:rPr>
              <a:t>is the child of a person eligible for the Star of Texas Award as: a peace officer under Section 3106.002, Government Code; a firefighter under Section 3106.003, Government Code; or an emergency medical first responder under Section 3106.004, Government Code.</a:t>
            </a:r>
            <a:endParaRPr/>
          </a:p>
          <a:p>
            <a:pPr marL="0" lvl="0" indent="0" algn="l" rtl="0">
              <a:lnSpc>
                <a:spcPct val="100000"/>
              </a:lnSpc>
              <a:spcBef>
                <a:spcPts val="0"/>
              </a:spcBef>
              <a:spcAft>
                <a:spcPts val="0"/>
              </a:spcAft>
              <a:buNone/>
            </a:pPr>
            <a:endParaRPr sz="1100" b="1">
              <a:latin typeface="Arial"/>
              <a:ea typeface="Arial"/>
              <a:cs typeface="Arial"/>
              <a:sym typeface="Arial"/>
            </a:endParaRPr>
          </a:p>
          <a:p>
            <a:pPr marL="0" lvl="0" indent="0" algn="l" rtl="0">
              <a:lnSpc>
                <a:spcPct val="100000"/>
              </a:lnSpc>
              <a:spcBef>
                <a:spcPts val="0"/>
              </a:spcBef>
              <a:spcAft>
                <a:spcPts val="0"/>
              </a:spcAft>
              <a:buNone/>
            </a:pPr>
            <a:r>
              <a:rPr lang="en-US" sz="1100" b="0">
                <a:latin typeface="Arial"/>
                <a:ea typeface="Arial"/>
                <a:cs typeface="Arial"/>
                <a:sym typeface="Arial"/>
              </a:rPr>
              <a:t>For more information regarding Prekindergarten criteria please visit the following webpage:</a:t>
            </a:r>
            <a:endParaRPr/>
          </a:p>
          <a:p>
            <a:pPr marL="0" lvl="0" indent="0" algn="l" rtl="0">
              <a:lnSpc>
                <a:spcPct val="100000"/>
              </a:lnSpc>
              <a:spcBef>
                <a:spcPts val="0"/>
              </a:spcBef>
              <a:spcAft>
                <a:spcPts val="0"/>
              </a:spcAft>
              <a:buNone/>
            </a:pPr>
            <a:r>
              <a:rPr lang="en-US" sz="1100" b="0">
                <a:latin typeface="Arial"/>
                <a:ea typeface="Arial"/>
                <a:cs typeface="Arial"/>
                <a:sym typeface="Arial"/>
              </a:rPr>
              <a:t>https://tea.texas.gov/academics/early-childhood-education</a:t>
            </a:r>
            <a:endParaRPr/>
          </a:p>
          <a:p>
            <a:pPr marL="0" lvl="0" indent="0" algn="l" rtl="0">
              <a:lnSpc>
                <a:spcPct val="100000"/>
              </a:lnSpc>
              <a:spcBef>
                <a:spcPts val="0"/>
              </a:spcBef>
              <a:spcAft>
                <a:spcPts val="0"/>
              </a:spcAft>
              <a:buNone/>
            </a:pPr>
            <a:endParaRPr sz="1100" b="0">
              <a:latin typeface="Arial"/>
              <a:ea typeface="Arial"/>
              <a:cs typeface="Arial"/>
              <a:sym typeface="Arial"/>
            </a:endParaRPr>
          </a:p>
          <a:p>
            <a:pPr marL="0" lvl="0" indent="0" algn="l" rtl="0">
              <a:lnSpc>
                <a:spcPct val="100000"/>
              </a:lnSpc>
              <a:spcBef>
                <a:spcPts val="0"/>
              </a:spcBef>
              <a:spcAft>
                <a:spcPts val="0"/>
              </a:spcAft>
              <a:buNone/>
            </a:pPr>
            <a:endParaRPr sz="1100" b="0">
              <a:latin typeface="Arial"/>
              <a:ea typeface="Arial"/>
              <a:cs typeface="Arial"/>
              <a:sym typeface="Arial"/>
            </a:endParaRPr>
          </a:p>
        </p:txBody>
      </p:sp>
      <p:sp>
        <p:nvSpPr>
          <p:cNvPr id="563" name="Google Shape;563;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64" name="Google Shape;5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a:t>
            </a: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18:notes"/>
          <p:cNvSpPr txBox="1">
            <a:spLocks noGrp="1"/>
          </p:cNvSpPr>
          <p:nvPr>
            <p:ph type="body" idx="1"/>
          </p:nvPr>
        </p:nvSpPr>
        <p:spPr>
          <a:xfrm>
            <a:off x="702310" y="4480003"/>
            <a:ext cx="5618480" cy="384219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latin typeface="Arial"/>
                <a:ea typeface="Arial"/>
                <a:cs typeface="Arial"/>
                <a:sym typeface="Arial"/>
              </a:rPr>
              <a:t>Slide 18</a:t>
            </a:r>
            <a:endParaRPr sz="1100" b="1">
              <a:latin typeface="Arial"/>
              <a:ea typeface="Arial"/>
              <a:cs typeface="Arial"/>
              <a:sym typeface="Arial"/>
            </a:endParaRPr>
          </a:p>
          <a:p>
            <a:pPr marL="0" lvl="0" indent="0" algn="l" rtl="0">
              <a:lnSpc>
                <a:spcPct val="100000"/>
              </a:lnSpc>
              <a:spcBef>
                <a:spcPts val="0"/>
              </a:spcBef>
              <a:spcAft>
                <a:spcPts val="0"/>
              </a:spcAft>
              <a:buNone/>
            </a:pPr>
            <a:endParaRPr sz="1100" b="1">
              <a:latin typeface="Arial"/>
              <a:ea typeface="Arial"/>
              <a:cs typeface="Arial"/>
              <a:sym typeface="Arial"/>
            </a:endParaRPr>
          </a:p>
          <a:p>
            <a:pPr marL="0" lvl="0" indent="0" algn="l" rtl="0">
              <a:lnSpc>
                <a:spcPct val="100000"/>
              </a:lnSpc>
              <a:spcBef>
                <a:spcPts val="0"/>
              </a:spcBef>
              <a:spcAft>
                <a:spcPts val="0"/>
              </a:spcAft>
              <a:buNone/>
            </a:pPr>
            <a:r>
              <a:rPr lang="en-US" sz="1100">
                <a:latin typeface="Arial"/>
                <a:ea typeface="Arial"/>
                <a:cs typeface="Arial"/>
                <a:sym typeface="Arial"/>
              </a:rPr>
              <a:t>Emphasize that for </a:t>
            </a:r>
            <a:r>
              <a:rPr lang="en-US" sz="1100" u="sng">
                <a:latin typeface="Arial"/>
                <a:ea typeface="Arial"/>
                <a:cs typeface="Arial"/>
                <a:sym typeface="Arial"/>
              </a:rPr>
              <a:t>each student entering a 3- or 4-year-old program</a:t>
            </a:r>
            <a:r>
              <a:rPr lang="en-US" sz="1100">
                <a:latin typeface="Arial"/>
                <a:ea typeface="Arial"/>
                <a:cs typeface="Arial"/>
                <a:sym typeface="Arial"/>
              </a:rPr>
              <a:t>, a Home Language Survey (HLS) shall be administered and the state process followed for identification as an English learner (LEP/EL), as appropriate. This includes students with or without identified disabilities. </a:t>
            </a:r>
            <a:endParaRPr/>
          </a:p>
          <a:p>
            <a:pPr marL="0" lvl="0" indent="0" algn="l" rtl="0">
              <a:lnSpc>
                <a:spcPct val="100000"/>
              </a:lnSpc>
              <a:spcBef>
                <a:spcPts val="0"/>
              </a:spcBef>
              <a:spcAft>
                <a:spcPts val="0"/>
              </a:spcAft>
              <a:buNone/>
            </a:pPr>
            <a:endParaRPr sz="1100">
              <a:latin typeface="Arial"/>
              <a:ea typeface="Arial"/>
              <a:cs typeface="Arial"/>
              <a:sym typeface="Arial"/>
            </a:endParaRPr>
          </a:p>
          <a:p>
            <a:pPr marL="0" lvl="0" indent="0" algn="l" rtl="0">
              <a:lnSpc>
                <a:spcPct val="100000"/>
              </a:lnSpc>
              <a:spcBef>
                <a:spcPts val="0"/>
              </a:spcBef>
              <a:spcAft>
                <a:spcPts val="0"/>
              </a:spcAft>
              <a:buNone/>
            </a:pPr>
            <a:endParaRPr sz="1100">
              <a:latin typeface="Arial"/>
              <a:ea typeface="Arial"/>
              <a:cs typeface="Arial"/>
              <a:sym typeface="Arial"/>
            </a:endParaRPr>
          </a:p>
          <a:p>
            <a:pPr marL="0" lvl="0" indent="0" algn="l" rtl="0">
              <a:lnSpc>
                <a:spcPct val="100000"/>
              </a:lnSpc>
              <a:spcBef>
                <a:spcPts val="0"/>
              </a:spcBef>
              <a:spcAft>
                <a:spcPts val="0"/>
              </a:spcAft>
              <a:buNone/>
            </a:pPr>
            <a:r>
              <a:rPr lang="en-US" sz="1100">
                <a:latin typeface="Arial"/>
                <a:ea typeface="Arial"/>
                <a:cs typeface="Arial"/>
                <a:sym typeface="Arial"/>
              </a:rPr>
              <a:t>For more information, please visit the Bilingual/ESL webpage and look for the following document titled “ Guidance on Identification and Placement of English learners Prior to Kindergarten” under the program requirement resources heading. </a:t>
            </a:r>
            <a:endParaRPr/>
          </a:p>
          <a:p>
            <a:pPr marL="0" lvl="0" indent="0" algn="l" rtl="0">
              <a:lnSpc>
                <a:spcPct val="100000"/>
              </a:lnSpc>
              <a:spcBef>
                <a:spcPts val="0"/>
              </a:spcBef>
              <a:spcAft>
                <a:spcPts val="0"/>
              </a:spcAft>
              <a:buNone/>
            </a:pPr>
            <a:endParaRPr sz="1100">
              <a:latin typeface="Arial"/>
              <a:ea typeface="Arial"/>
              <a:cs typeface="Arial"/>
              <a:sym typeface="Arial"/>
            </a:endParaRPr>
          </a:p>
          <a:p>
            <a:pPr marL="457200" lvl="1" indent="0" algn="l" rtl="0">
              <a:spcBef>
                <a:spcPts val="0"/>
              </a:spcBef>
              <a:spcAft>
                <a:spcPts val="0"/>
              </a:spcAft>
              <a:buNone/>
            </a:pPr>
            <a:endParaRPr sz="1100">
              <a:solidFill>
                <a:schemeClr val="dk1"/>
              </a:solidFill>
              <a:latin typeface="Calibri"/>
              <a:ea typeface="Calibri"/>
              <a:cs typeface="Calibri"/>
              <a:sym typeface="Calibri"/>
            </a:endParaRPr>
          </a:p>
          <a:p>
            <a:pPr marL="457200" lvl="1"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72" name="Google Shape;572;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73" name="Google Shape;5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a:t>
            </a: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latin typeface="Arial"/>
                <a:ea typeface="Arial"/>
                <a:cs typeface="Arial"/>
                <a:sym typeface="Arial"/>
              </a:rPr>
              <a:t>Slide 19</a:t>
            </a:r>
            <a:endParaRPr sz="1100" b="1">
              <a:latin typeface="Arial"/>
              <a:ea typeface="Arial"/>
              <a:cs typeface="Arial"/>
              <a:sym typeface="Arial"/>
            </a:endParaRPr>
          </a:p>
          <a:p>
            <a:pPr marL="0" lvl="0" indent="0" algn="l" rtl="0">
              <a:lnSpc>
                <a:spcPct val="100000"/>
              </a:lnSpc>
              <a:spcBef>
                <a:spcPts val="0"/>
              </a:spcBef>
              <a:spcAft>
                <a:spcPts val="0"/>
              </a:spcAft>
              <a:buNone/>
            </a:pPr>
            <a:endParaRPr sz="1100" b="1">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For the purposes of the HLS, prekindergarten is an umbrella term for all program services provided to 3- and 4-year old children in Texas public schools. This includes the prekindergarten program children can become eligible for discussed on the previous slides and the EE program for special education services. </a:t>
            </a:r>
            <a:endParaRPr>
              <a:latin typeface="Arial"/>
              <a:ea typeface="Arial"/>
              <a:cs typeface="Arial"/>
              <a:sym typeface="Arial"/>
            </a:endParaRPr>
          </a:p>
          <a:p>
            <a:pPr marL="0" lvl="0" indent="0" algn="l" rtl="0">
              <a:lnSpc>
                <a:spcPct val="100000"/>
              </a:lnSpc>
              <a:spcBef>
                <a:spcPts val="0"/>
              </a:spcBef>
              <a:spcAft>
                <a:spcPts val="0"/>
              </a:spcAft>
              <a:buNone/>
            </a:pPr>
            <a:endParaRPr sz="1100">
              <a:latin typeface="Arial"/>
              <a:ea typeface="Arial"/>
              <a:cs typeface="Arial"/>
              <a:sym typeface="Arial"/>
            </a:endParaRPr>
          </a:p>
          <a:p>
            <a:pPr marL="457200" lvl="1"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81" name="Google Shape;581;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82" name="Google Shape;58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a:t>
            </a: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Slide 2</a:t>
            </a:r>
            <a:endParaRPr b="1"/>
          </a:p>
        </p:txBody>
      </p:sp>
      <p:sp>
        <p:nvSpPr>
          <p:cNvPr id="425" name="Google Shape;42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latin typeface="Arial"/>
                <a:ea typeface="Arial"/>
                <a:cs typeface="Arial"/>
                <a:sym typeface="Arial"/>
              </a:rPr>
              <a:t>Slide 20</a:t>
            </a:r>
            <a:endParaRPr sz="1100" b="1">
              <a:latin typeface="Arial"/>
              <a:ea typeface="Arial"/>
              <a:cs typeface="Arial"/>
              <a:sym typeface="Arial"/>
            </a:endParaRPr>
          </a:p>
          <a:p>
            <a:pPr marL="0" lvl="0" indent="0" algn="l" rtl="0">
              <a:lnSpc>
                <a:spcPct val="100000"/>
              </a:lnSpc>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 student shall be identified as an English learner if the student's ability in English is so limited that the English language proficiency assessment described in subsection (c) of this section (89.1226) cannot be administered (TAC 89.1226 (g)).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Maintain documentation of the attempted exam documenting the name of test administrator, date, and question(s) asked.     </a:t>
            </a:r>
            <a:endParaRPr/>
          </a:p>
          <a:p>
            <a:pPr marL="0" lvl="0" indent="0" algn="l" rtl="0">
              <a:spcBef>
                <a:spcPts val="0"/>
              </a:spcBef>
              <a:spcAft>
                <a:spcPts val="0"/>
              </a:spcAft>
              <a:buNone/>
            </a:pPr>
            <a:endParaRPr sz="1100">
              <a:latin typeface="Arial"/>
              <a:ea typeface="Arial"/>
              <a:cs typeface="Arial"/>
              <a:sym typeface="Arial"/>
            </a:endParaRPr>
          </a:p>
        </p:txBody>
      </p:sp>
      <p:sp>
        <p:nvSpPr>
          <p:cNvPr id="591" name="Google Shape;591;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92" name="Google Shape;59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9" name="Google Shape;599;p21:notes"/>
          <p:cNvSpPr txBox="1">
            <a:spLocks noGrp="1"/>
          </p:cNvSpPr>
          <p:nvPr>
            <p:ph type="body" idx="1"/>
          </p:nvPr>
        </p:nvSpPr>
        <p:spPr>
          <a:xfrm>
            <a:off x="702310" y="4480004"/>
            <a:ext cx="5618480" cy="40056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21</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a:solidFill>
                  <a:schemeClr val="dk1"/>
                </a:solidFill>
                <a:latin typeface="Arial"/>
                <a:ea typeface="Arial"/>
                <a:cs typeface="Arial"/>
                <a:sym typeface="Arial"/>
              </a:rPr>
              <a:t>School districts may check the TREx database, or other databases, for an uploaded version of the HLS, to obtain TELPAS history, and to request LPAC documentation.  </a:t>
            </a:r>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a:solidFill>
                  <a:schemeClr val="dk1"/>
                </a:solidFill>
                <a:latin typeface="Arial"/>
                <a:ea typeface="Arial"/>
                <a:cs typeface="Arial"/>
                <a:sym typeface="Arial"/>
              </a:rPr>
              <a:t>Review the withdrawal form, if available, to see if the student was being served in a program or identified as an English learner in PEIMS. PEIMS history may also assist in determining the number of years the student has been enrolled in US schools. </a:t>
            </a:r>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14000"/>
              </a:lnSpc>
              <a:spcBef>
                <a:spcPts val="0"/>
              </a:spcBef>
              <a:spcAft>
                <a:spcPts val="0"/>
              </a:spcAft>
              <a:buNone/>
            </a:pPr>
            <a:endParaRPr sz="1000" b="1">
              <a:latin typeface="Arial"/>
              <a:ea typeface="Arial"/>
              <a:cs typeface="Arial"/>
              <a:sym typeface="Arial"/>
            </a:endParaRPr>
          </a:p>
        </p:txBody>
      </p:sp>
      <p:sp>
        <p:nvSpPr>
          <p:cNvPr id="600" name="Google Shape;600;p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01" name="Google Shape;60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8" name="Google Shape;608;p22:notes"/>
          <p:cNvSpPr txBox="1">
            <a:spLocks noGrp="1"/>
          </p:cNvSpPr>
          <p:nvPr>
            <p:ph type="body" idx="1"/>
          </p:nvPr>
        </p:nvSpPr>
        <p:spPr>
          <a:xfrm>
            <a:off x="702310" y="4480004"/>
            <a:ext cx="5618480" cy="40056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200" b="1">
                <a:latin typeface="Arial"/>
                <a:ea typeface="Arial"/>
                <a:cs typeface="Arial"/>
                <a:sym typeface="Arial"/>
              </a:rPr>
              <a:t>Slide 22</a:t>
            </a:r>
            <a:endParaRPr sz="1200" b="1">
              <a:latin typeface="Arial"/>
              <a:ea typeface="Arial"/>
              <a:cs typeface="Arial"/>
              <a:sym typeface="Arial"/>
            </a:endParaRPr>
          </a:p>
          <a:p>
            <a:pPr marL="0" lvl="0" indent="0" algn="l" rtl="0">
              <a:lnSpc>
                <a:spcPct val="100000"/>
              </a:lnSpc>
              <a:spcBef>
                <a:spcPts val="0"/>
              </a:spcBef>
              <a:spcAft>
                <a:spcPts val="0"/>
              </a:spcAft>
              <a:buNone/>
            </a:pPr>
            <a:endParaRPr sz="1200" b="1">
              <a:latin typeface="Arial"/>
              <a:ea typeface="Arial"/>
              <a:cs typeface="Arial"/>
              <a:sym typeface="Arial"/>
            </a:endParaRPr>
          </a:p>
          <a:p>
            <a:pPr marL="0" lvl="0" indent="0" algn="l" rtl="0">
              <a:lnSpc>
                <a:spcPct val="100000"/>
              </a:lnSpc>
              <a:spcBef>
                <a:spcPts val="0"/>
              </a:spcBef>
              <a:spcAft>
                <a:spcPts val="0"/>
              </a:spcAft>
              <a:buNone/>
            </a:pPr>
            <a:r>
              <a:rPr lang="en-US" sz="1200">
                <a:latin typeface="Arial"/>
                <a:ea typeface="Arial"/>
                <a:cs typeface="Arial"/>
                <a:sym typeface="Arial"/>
              </a:rPr>
              <a:t>LPAC documentation used to determine previous English learner identification may include:</a:t>
            </a:r>
            <a:endParaRPr/>
          </a:p>
          <a:p>
            <a:pPr marL="285750" lvl="0" indent="-285750"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TELPAS score reports and other identification assessment documents</a:t>
            </a:r>
            <a:endParaRPr/>
          </a:p>
          <a:p>
            <a:pPr marL="285750" lvl="0" indent="-285750"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Parent or Guardian permission forms</a:t>
            </a:r>
            <a:endParaRPr/>
          </a:p>
          <a:p>
            <a:pPr marL="285750" lvl="0" indent="-285750"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Parent or Guardian Report on Student Progress forms</a:t>
            </a:r>
            <a:endParaRPr/>
          </a:p>
          <a:p>
            <a:pPr marL="285750" lvl="0" indent="-285750"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LPAC initial review or annual review documentation</a:t>
            </a:r>
            <a:endParaRPr/>
          </a:p>
          <a:p>
            <a:pPr marL="0" lvl="0" indent="0" algn="l" rtl="0">
              <a:lnSpc>
                <a:spcPct val="100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r>
              <a:rPr lang="en-US" sz="1200">
                <a:latin typeface="Arial"/>
                <a:ea typeface="Arial"/>
                <a:cs typeface="Arial"/>
                <a:sym typeface="Arial"/>
              </a:rPr>
              <a:t>The LPAC should identify (based on previous Texas district documentation) and place the student within </a:t>
            </a:r>
            <a:r>
              <a:rPr lang="en-US" sz="1200" b="1">
                <a:latin typeface="Arial"/>
                <a:ea typeface="Arial"/>
                <a:cs typeface="Arial"/>
                <a:sym typeface="Arial"/>
              </a:rPr>
              <a:t>four calendar weeks </a:t>
            </a:r>
            <a:r>
              <a:rPr lang="en-US" sz="1200">
                <a:latin typeface="Arial"/>
                <a:ea typeface="Arial"/>
                <a:cs typeface="Arial"/>
                <a:sym typeface="Arial"/>
              </a:rPr>
              <a:t>of the enrollment date. Ensure that all the necessary signed documents are placed in the student’s permanent record.</a:t>
            </a:r>
            <a:endParaRPr/>
          </a:p>
          <a:p>
            <a:pPr marL="0" lvl="0" indent="0" algn="l" rtl="0">
              <a:lnSpc>
                <a:spcPct val="100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r>
              <a:rPr lang="en-US" sz="1200">
                <a:latin typeface="Arial"/>
                <a:ea typeface="Arial"/>
                <a:cs typeface="Arial"/>
                <a:sym typeface="Arial"/>
              </a:rPr>
              <a:t>If there is documented evidence that the student was identified in the past in Texas as an English learner, but no home language survey has been obtained, the district shall document this in writing and retain this documentation in the student’s cumulative folder. The district does NOT administer a new home language survey in this case.</a:t>
            </a:r>
            <a:endParaRPr/>
          </a:p>
          <a:p>
            <a:pPr marL="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lnSpc>
                <a:spcPct val="114000"/>
              </a:lnSpc>
              <a:spcBef>
                <a:spcPts val="0"/>
              </a:spcBef>
              <a:spcAft>
                <a:spcPts val="0"/>
              </a:spcAft>
              <a:buNone/>
            </a:pPr>
            <a:endParaRPr sz="1000">
              <a:latin typeface="Arial"/>
              <a:ea typeface="Arial"/>
              <a:cs typeface="Arial"/>
              <a:sym typeface="Arial"/>
            </a:endParaRPr>
          </a:p>
          <a:p>
            <a:pPr marL="0" lvl="0" indent="0" algn="l" rtl="0">
              <a:lnSpc>
                <a:spcPct val="114000"/>
              </a:lnSpc>
              <a:spcBef>
                <a:spcPts val="0"/>
              </a:spcBef>
              <a:spcAft>
                <a:spcPts val="0"/>
              </a:spcAft>
              <a:buNone/>
            </a:pPr>
            <a:endParaRPr sz="1000" b="1">
              <a:latin typeface="Arial"/>
              <a:ea typeface="Arial"/>
              <a:cs typeface="Arial"/>
              <a:sym typeface="Arial"/>
            </a:endParaRPr>
          </a:p>
        </p:txBody>
      </p:sp>
      <p:sp>
        <p:nvSpPr>
          <p:cNvPr id="609" name="Google Shape;609;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10" name="Google Shape;61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7" name="Google Shape;6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solidFill>
                  <a:schemeClr val="dk1"/>
                </a:solidFill>
                <a:latin typeface="Arial"/>
                <a:ea typeface="Arial"/>
                <a:cs typeface="Arial"/>
                <a:sym typeface="Arial"/>
              </a:rPr>
              <a:t>Slide 23</a:t>
            </a:r>
            <a:endParaRPr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b="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a:solidFill>
                  <a:schemeClr val="dk1"/>
                </a:solidFill>
                <a:latin typeface="Arial"/>
                <a:ea typeface="Arial"/>
                <a:cs typeface="Arial"/>
                <a:sym typeface="Arial"/>
              </a:rPr>
              <a:t>Remember, this process is the same as identifying a new student from another country or another state within the United States.</a:t>
            </a:r>
            <a:endParaRPr/>
          </a:p>
          <a:p>
            <a:pPr marL="0" lvl="0" indent="0" algn="l" rtl="0">
              <a:lnSpc>
                <a:spcPct val="100000"/>
              </a:lnSpc>
              <a:spcBef>
                <a:spcPts val="0"/>
              </a:spcBef>
              <a:spcAft>
                <a:spcPts val="0"/>
              </a:spcAft>
              <a:buNone/>
            </a:pPr>
            <a:endParaRPr>
              <a:solidFill>
                <a:schemeClr val="dk1"/>
              </a:solidFill>
              <a:latin typeface="Arial"/>
              <a:ea typeface="Arial"/>
              <a:cs typeface="Arial"/>
              <a:sym typeface="Arial"/>
            </a:endParaRPr>
          </a:p>
          <a:p>
            <a:pPr marL="0" lvl="0" indent="0" algn="l" rtl="0">
              <a:lnSpc>
                <a:spcPct val="114000"/>
              </a:lnSpc>
              <a:spcBef>
                <a:spcPts val="0"/>
              </a:spcBef>
              <a:spcAft>
                <a:spcPts val="0"/>
              </a:spcAft>
              <a:buNone/>
            </a:pPr>
            <a:endParaRPr sz="1000">
              <a:latin typeface="Arial"/>
              <a:ea typeface="Arial"/>
              <a:cs typeface="Arial"/>
              <a:sym typeface="Arial"/>
            </a:endParaRPr>
          </a:p>
        </p:txBody>
      </p:sp>
      <p:sp>
        <p:nvSpPr>
          <p:cNvPr id="618" name="Google Shape;618;p2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19" name="Google Shape;61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6" name="Google Shape;626;p24:notes"/>
          <p:cNvSpPr txBox="1">
            <a:spLocks noGrp="1"/>
          </p:cNvSpPr>
          <p:nvPr>
            <p:ph type="body" idx="1"/>
          </p:nvPr>
        </p:nvSpPr>
        <p:spPr>
          <a:xfrm>
            <a:off x="719217" y="4502314"/>
            <a:ext cx="5753740" cy="36472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latin typeface="Arial"/>
                <a:ea typeface="Arial"/>
                <a:cs typeface="Arial"/>
                <a:sym typeface="Arial"/>
              </a:rPr>
              <a:t>Slide 24</a:t>
            </a:r>
            <a:endParaRPr sz="1100" b="1">
              <a:latin typeface="Arial"/>
              <a:ea typeface="Arial"/>
              <a:cs typeface="Arial"/>
              <a:sym typeface="Arial"/>
            </a:endParaRPr>
          </a:p>
          <a:p>
            <a:pPr marL="0" lvl="0" indent="0" algn="l" rtl="0">
              <a:lnSpc>
                <a:spcPct val="100000"/>
              </a:lnSpc>
              <a:spcBef>
                <a:spcPts val="0"/>
              </a:spcBef>
              <a:spcAft>
                <a:spcPts val="0"/>
              </a:spcAft>
              <a:buNone/>
            </a:pPr>
            <a:endParaRPr sz="1100" b="1">
              <a:latin typeface="Arial"/>
              <a:ea typeface="Arial"/>
              <a:cs typeface="Arial"/>
              <a:sym typeface="Arial"/>
            </a:endParaRPr>
          </a:p>
          <a:p>
            <a:pPr marL="0" lvl="0" indent="0" algn="l" rtl="0">
              <a:lnSpc>
                <a:spcPct val="100000"/>
              </a:lnSpc>
              <a:spcBef>
                <a:spcPts val="0"/>
              </a:spcBef>
              <a:spcAft>
                <a:spcPts val="0"/>
              </a:spcAft>
              <a:buNone/>
            </a:pPr>
            <a:endParaRPr sz="1100" b="1">
              <a:latin typeface="Arial"/>
              <a:ea typeface="Arial"/>
              <a:cs typeface="Arial"/>
              <a:sym typeface="Arial"/>
            </a:endParaRPr>
          </a:p>
        </p:txBody>
      </p:sp>
      <p:sp>
        <p:nvSpPr>
          <p:cNvPr id="627" name="Google Shape;627;p2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28" name="Google Shape;62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5" name="Google Shape;635;p25:notes"/>
          <p:cNvSpPr txBox="1">
            <a:spLocks noGrp="1"/>
          </p:cNvSpPr>
          <p:nvPr>
            <p:ph type="body" idx="1"/>
          </p:nvPr>
        </p:nvSpPr>
        <p:spPr>
          <a:xfrm>
            <a:off x="719217" y="4502314"/>
            <a:ext cx="5753740" cy="36472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latin typeface="Arial"/>
                <a:ea typeface="Arial"/>
                <a:cs typeface="Arial"/>
                <a:sym typeface="Arial"/>
              </a:rPr>
              <a:t>Slide 25</a:t>
            </a:r>
            <a:endParaRPr sz="1100" b="1">
              <a:latin typeface="Arial"/>
              <a:ea typeface="Arial"/>
              <a:cs typeface="Arial"/>
              <a:sym typeface="Arial"/>
            </a:endParaRPr>
          </a:p>
          <a:p>
            <a:pPr marL="0" lvl="0" indent="0" algn="l" rtl="0">
              <a:lnSpc>
                <a:spcPct val="100000"/>
              </a:lnSpc>
              <a:spcBef>
                <a:spcPts val="0"/>
              </a:spcBef>
              <a:spcAft>
                <a:spcPts val="0"/>
              </a:spcAft>
              <a:buNone/>
            </a:pPr>
            <a:endParaRPr sz="1100" b="1">
              <a:latin typeface="Arial"/>
              <a:ea typeface="Arial"/>
              <a:cs typeface="Arial"/>
              <a:sym typeface="Arial"/>
            </a:endParaRPr>
          </a:p>
          <a:p>
            <a:pPr marL="0" lvl="0" indent="0" algn="l" rtl="0">
              <a:lnSpc>
                <a:spcPct val="100000"/>
              </a:lnSpc>
              <a:spcBef>
                <a:spcPts val="0"/>
              </a:spcBef>
              <a:spcAft>
                <a:spcPts val="0"/>
              </a:spcAft>
              <a:buNone/>
            </a:pPr>
            <a:r>
              <a:rPr lang="en-US" sz="1100" b="0">
                <a:latin typeface="Arial"/>
                <a:ea typeface="Arial"/>
                <a:cs typeface="Arial"/>
                <a:sym typeface="Arial"/>
              </a:rPr>
              <a:t>For more information on LPAC/ARD collaboration, please visit the following webpage:</a:t>
            </a:r>
            <a:endParaRPr/>
          </a:p>
          <a:p>
            <a:pPr marL="0" lvl="0" indent="0" algn="l" rtl="0">
              <a:lnSpc>
                <a:spcPct val="100000"/>
              </a:lnSpc>
              <a:spcBef>
                <a:spcPts val="0"/>
              </a:spcBef>
              <a:spcAft>
                <a:spcPts val="0"/>
              </a:spcAft>
              <a:buNone/>
            </a:pPr>
            <a:r>
              <a:rPr lang="en-US" sz="1100" u="sng">
                <a:solidFill>
                  <a:schemeClr val="hlink"/>
                </a:solidFill>
                <a:hlinkClick r:id="rId3"/>
              </a:rPr>
              <a:t>https://tea.texas.gov/sites/default/files/LPAC%20ARD%20Collaboration%20Guidance%20and%20Process%20for%20Reclassification.pdf</a:t>
            </a:r>
            <a:endParaRPr sz="1100"/>
          </a:p>
          <a:p>
            <a:pPr marL="0" lvl="0" indent="0" algn="l" rtl="0">
              <a:lnSpc>
                <a:spcPct val="100000"/>
              </a:lnSpc>
              <a:spcBef>
                <a:spcPts val="0"/>
              </a:spcBef>
              <a:spcAft>
                <a:spcPts val="0"/>
              </a:spcAft>
              <a:buNone/>
            </a:pPr>
            <a:endParaRPr sz="1100" b="0">
              <a:latin typeface="Arial"/>
              <a:ea typeface="Arial"/>
              <a:cs typeface="Arial"/>
              <a:sym typeface="Arial"/>
            </a:endParaRPr>
          </a:p>
          <a:p>
            <a:pPr marL="0" lvl="0" indent="0" algn="l" rtl="0">
              <a:lnSpc>
                <a:spcPct val="100000"/>
              </a:lnSpc>
              <a:spcBef>
                <a:spcPts val="0"/>
              </a:spcBef>
              <a:spcAft>
                <a:spcPts val="0"/>
              </a:spcAft>
              <a:buNone/>
            </a:pPr>
            <a:endParaRPr sz="1100" b="0">
              <a:latin typeface="Arial"/>
              <a:ea typeface="Arial"/>
              <a:cs typeface="Arial"/>
              <a:sym typeface="Arial"/>
            </a:endParaRPr>
          </a:p>
        </p:txBody>
      </p:sp>
      <p:sp>
        <p:nvSpPr>
          <p:cNvPr id="636" name="Google Shape;636;p2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37" name="Google Shape;63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1">
                <a:solidFill>
                  <a:schemeClr val="dk1"/>
                </a:solidFill>
                <a:latin typeface="Arial"/>
                <a:ea typeface="Arial"/>
                <a:cs typeface="Arial"/>
                <a:sym typeface="Arial"/>
              </a:rPr>
              <a:t>Slide 3</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p:txBody>
      </p:sp>
      <p:sp>
        <p:nvSpPr>
          <p:cNvPr id="432" name="Google Shape;432;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33" name="Google Shape;4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4</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endParaRPr>
          </a:p>
        </p:txBody>
      </p:sp>
      <p:sp>
        <p:nvSpPr>
          <p:cNvPr id="441" name="Google Shape;441;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42" name="Google Shape;4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9" name="Google Shape;449;p5:notes"/>
          <p:cNvSpPr txBox="1">
            <a:spLocks noGrp="1"/>
          </p:cNvSpPr>
          <p:nvPr>
            <p:ph type="body" idx="1"/>
          </p:nvPr>
        </p:nvSpPr>
        <p:spPr>
          <a:xfrm>
            <a:off x="702310" y="4480005"/>
            <a:ext cx="5618480" cy="408106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5</a:t>
            </a:r>
            <a:endParaRPr sz="1100" i="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b="1" i="1">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strike="noStrike">
                <a:solidFill>
                  <a:schemeClr val="dk1"/>
                </a:solidFill>
                <a:latin typeface="Arial"/>
                <a:ea typeface="Arial"/>
                <a:cs typeface="Arial"/>
                <a:sym typeface="Arial"/>
              </a:rPr>
              <a:t>First, initial enrollment in Texas public schools is discussed. Later in this section, students transferring from other Texas public schools will be addressed. </a:t>
            </a:r>
            <a:endParaRPr sz="1100" strike="sngStrike">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p:txBody>
      </p:sp>
      <p:sp>
        <p:nvSpPr>
          <p:cNvPr id="450" name="Google Shape;450;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51" name="Google Shape;4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8" name="Google Shape;458;p6:notes"/>
          <p:cNvSpPr txBox="1">
            <a:spLocks noGrp="1"/>
          </p:cNvSpPr>
          <p:nvPr>
            <p:ph type="body" idx="1"/>
          </p:nvPr>
        </p:nvSpPr>
        <p:spPr>
          <a:xfrm>
            <a:off x="702310" y="4480005"/>
            <a:ext cx="5618480" cy="398108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6</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The LPAC conducts identification of students who are </a:t>
            </a:r>
            <a:r>
              <a:rPr lang="en-US" b="1">
                <a:solidFill>
                  <a:schemeClr val="dk1"/>
                </a:solidFill>
                <a:latin typeface="Arial"/>
                <a:ea typeface="Arial"/>
                <a:cs typeface="Arial"/>
                <a:sym typeface="Arial"/>
              </a:rPr>
              <a:t>new</a:t>
            </a:r>
            <a:r>
              <a:rPr lang="en-US">
                <a:solidFill>
                  <a:schemeClr val="dk1"/>
                </a:solidFill>
                <a:latin typeface="Arial"/>
                <a:ea typeface="Arial"/>
                <a:cs typeface="Arial"/>
                <a:sym typeface="Arial"/>
              </a:rPr>
              <a:t> to Texas public schools and reviews previous documentation of students who are </a:t>
            </a:r>
            <a:r>
              <a:rPr lang="en-US" b="1">
                <a:solidFill>
                  <a:schemeClr val="dk1"/>
                </a:solidFill>
                <a:latin typeface="Arial"/>
                <a:ea typeface="Arial"/>
                <a:cs typeface="Arial"/>
                <a:sym typeface="Arial"/>
              </a:rPr>
              <a:t>transferring</a:t>
            </a:r>
            <a:r>
              <a:rPr lang="en-US">
                <a:solidFill>
                  <a:schemeClr val="dk1"/>
                </a:solidFill>
                <a:latin typeface="Arial"/>
                <a:ea typeface="Arial"/>
                <a:cs typeface="Arial"/>
                <a:sym typeface="Arial"/>
              </a:rPr>
              <a:t> from other Texas public schools. </a:t>
            </a:r>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The </a:t>
            </a:r>
            <a:r>
              <a:rPr lang="en-US" sz="1100" b="1">
                <a:solidFill>
                  <a:schemeClr val="dk1"/>
                </a:solidFill>
                <a:latin typeface="Arial"/>
                <a:ea typeface="Arial"/>
                <a:cs typeface="Arial"/>
                <a:sym typeface="Arial"/>
              </a:rPr>
              <a:t>identification</a:t>
            </a:r>
            <a:r>
              <a:rPr lang="en-US" sz="1100">
                <a:solidFill>
                  <a:schemeClr val="dk1"/>
                </a:solidFill>
                <a:latin typeface="Arial"/>
                <a:ea typeface="Arial"/>
                <a:cs typeface="Arial"/>
                <a:sym typeface="Arial"/>
              </a:rPr>
              <a:t> and </a:t>
            </a:r>
            <a:r>
              <a:rPr lang="en-US" sz="1100" b="1">
                <a:solidFill>
                  <a:schemeClr val="dk1"/>
                </a:solidFill>
                <a:latin typeface="Arial"/>
                <a:ea typeface="Arial"/>
                <a:cs typeface="Arial"/>
                <a:sym typeface="Arial"/>
              </a:rPr>
              <a:t>placement</a:t>
            </a:r>
            <a:r>
              <a:rPr lang="en-US" sz="1100">
                <a:solidFill>
                  <a:schemeClr val="dk1"/>
                </a:solidFill>
                <a:latin typeface="Arial"/>
                <a:ea typeface="Arial"/>
                <a:cs typeface="Arial"/>
                <a:sym typeface="Arial"/>
              </a:rPr>
              <a:t> process must occur within the student’s first four calendar weeks of school enrollment. This means that the student must be tested, and the LPAC must convene to review the student’s documentation and determine if the student is eligible for classification as an English learner. If the student is eligible, the LPAC must make their recommendations for program placement and the parental approval must be sent.</a:t>
            </a:r>
            <a:r>
              <a:rPr lang="en-US">
                <a:solidFill>
                  <a:schemeClr val="dk1"/>
                </a:solidFill>
                <a:latin typeface="Arial"/>
                <a:ea typeface="Arial"/>
                <a:cs typeface="Arial"/>
                <a:sym typeface="Arial"/>
              </a:rPr>
              <a:t> Instructional linguistic accommodations may also be addressed at this time. </a:t>
            </a:r>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It is suggested that the signed parental approval form be received by the district within this time frame, as written parent or guardian approval is required in order for Bilingual Education Allotment (BEA) funds to be generated.</a:t>
            </a:r>
            <a:endParaRPr b="1">
              <a:latin typeface="Arial"/>
              <a:ea typeface="Arial"/>
              <a:cs typeface="Arial"/>
              <a:sym typeface="Arial"/>
            </a:endParaRPr>
          </a:p>
          <a:p>
            <a:pPr marL="1587" lvl="1"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171450" lvl="1" indent="-16986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ESSA requires assurances that students are identified as English learners (or English Proficient, as appropriate) within </a:t>
            </a:r>
            <a:r>
              <a:rPr lang="en-US" sz="1100" b="1">
                <a:solidFill>
                  <a:schemeClr val="dk1"/>
                </a:solidFill>
                <a:latin typeface="Arial"/>
                <a:ea typeface="Arial"/>
                <a:cs typeface="Arial"/>
                <a:sym typeface="Arial"/>
              </a:rPr>
              <a:t>30 days </a:t>
            </a:r>
            <a:r>
              <a:rPr lang="en-US" sz="1100">
                <a:solidFill>
                  <a:schemeClr val="dk1"/>
                </a:solidFill>
                <a:latin typeface="Arial"/>
                <a:ea typeface="Arial"/>
                <a:cs typeface="Arial"/>
                <a:sym typeface="Arial"/>
              </a:rPr>
              <a:t>of enrollment [​</a:t>
            </a:r>
            <a:r>
              <a:rPr lang="en-US">
                <a:solidFill>
                  <a:schemeClr val="dk1"/>
                </a:solidFill>
                <a:latin typeface="Arial"/>
                <a:ea typeface="Arial"/>
                <a:cs typeface="Arial"/>
                <a:sym typeface="Arial"/>
              </a:rPr>
              <a:t>Elementary and Secondary Education Act of 1965 Public Law 115-141, as amended by the Every Student Succeeds Act (ESSA)]. </a:t>
            </a:r>
            <a:endParaRPr sz="1100">
              <a:solidFill>
                <a:schemeClr val="dk1"/>
              </a:solidFill>
              <a:latin typeface="Arial"/>
              <a:ea typeface="Arial"/>
              <a:cs typeface="Arial"/>
              <a:sym typeface="Arial"/>
            </a:endParaRPr>
          </a:p>
          <a:p>
            <a:pPr marL="171450" lvl="1" indent="-16986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TEC 29.056 requires Texas school districts to identify English learners within </a:t>
            </a:r>
            <a:r>
              <a:rPr lang="en-US" sz="1100" b="1">
                <a:solidFill>
                  <a:schemeClr val="dk1"/>
                </a:solidFill>
                <a:latin typeface="Arial"/>
                <a:ea typeface="Arial"/>
                <a:cs typeface="Arial"/>
                <a:sym typeface="Arial"/>
              </a:rPr>
              <a:t>four calendar weeks</a:t>
            </a:r>
            <a:r>
              <a:rPr lang="en-US" sz="1100">
                <a:solidFill>
                  <a:schemeClr val="dk1"/>
                </a:solidFill>
                <a:latin typeface="Arial"/>
                <a:ea typeface="Arial"/>
                <a:cs typeface="Arial"/>
                <a:sym typeface="Arial"/>
              </a:rPr>
              <a:t> of enrollment, which also fulfills the federal requirement.​ Vacation days that occur during the school year (including Thanksgiving and Winter Break) are counted in the four-calendar week period. </a:t>
            </a: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p:txBody>
      </p:sp>
      <p:sp>
        <p:nvSpPr>
          <p:cNvPr id="459" name="Google Shape;459;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60" name="Google Shape;4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9" name="Google Shape;469;p7:notes"/>
          <p:cNvSpPr txBox="1">
            <a:spLocks noGrp="1"/>
          </p:cNvSpPr>
          <p:nvPr>
            <p:ph type="body" idx="1"/>
          </p:nvPr>
        </p:nvSpPr>
        <p:spPr>
          <a:xfrm>
            <a:off x="702310" y="4480005"/>
            <a:ext cx="5618480" cy="408106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7</a:t>
            </a:r>
            <a:r>
              <a:rPr lang="en-US" sz="1100" b="1" i="1">
                <a:solidFill>
                  <a:schemeClr val="dk1"/>
                </a:solidFill>
                <a:latin typeface="Arial"/>
                <a:ea typeface="Arial"/>
                <a:cs typeface="Arial"/>
                <a:sym typeface="Arial"/>
              </a:rPr>
              <a:t>                                                                      </a:t>
            </a:r>
            <a:endParaRPr sz="1100" b="1" i="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Calibri"/>
              <a:buNone/>
            </a:pPr>
            <a:endParaRPr sz="1100" b="0" i="0" u="none" strike="sngStrik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a:solidFill>
                  <a:schemeClr val="dk1"/>
                </a:solidFill>
                <a:latin typeface="Arial"/>
                <a:ea typeface="Arial"/>
                <a:cs typeface="Arial"/>
                <a:sym typeface="Arial"/>
              </a:rPr>
              <a:t>Example: </a:t>
            </a:r>
            <a:endParaRPr/>
          </a:p>
          <a:p>
            <a:pPr marL="0" marR="0" lvl="0" indent="0" algn="l" rtl="0">
              <a:lnSpc>
                <a:spcPct val="100000"/>
              </a:lnSpc>
              <a:spcBef>
                <a:spcPts val="0"/>
              </a:spcBef>
              <a:spcAft>
                <a:spcPts val="0"/>
              </a:spcAft>
              <a:buClr>
                <a:schemeClr val="dk1"/>
              </a:buClr>
              <a:buSzPts val="1100"/>
              <a:buFont typeface="Arial"/>
              <a:buNone/>
            </a:pPr>
            <a:r>
              <a:rPr lang="en-US" sz="1100" b="0" i="1" u="none" strike="noStrike">
                <a:solidFill>
                  <a:schemeClr val="dk1"/>
                </a:solidFill>
                <a:latin typeface="Arial"/>
                <a:ea typeface="Arial"/>
                <a:cs typeface="Arial"/>
                <a:sym typeface="Arial"/>
              </a:rPr>
              <a:t>Student A enrolls for the first time in Texas public schools on Wednesday, the 19</a:t>
            </a:r>
            <a:r>
              <a:rPr lang="en-US" sz="1100" b="0" i="1" u="none" strike="noStrike" baseline="30000">
                <a:solidFill>
                  <a:schemeClr val="dk1"/>
                </a:solidFill>
                <a:latin typeface="Arial"/>
                <a:ea typeface="Arial"/>
                <a:cs typeface="Arial"/>
                <a:sym typeface="Arial"/>
              </a:rPr>
              <a:t>th</a:t>
            </a:r>
            <a:r>
              <a:rPr lang="en-US" sz="1100" b="0" i="1" u="none" strike="noStrike">
                <a:solidFill>
                  <a:schemeClr val="dk1"/>
                </a:solidFill>
                <a:latin typeface="Arial"/>
                <a:ea typeface="Arial"/>
                <a:cs typeface="Arial"/>
                <a:sym typeface="Arial"/>
              </a:rPr>
              <a:t>. To calculate the four calendar week time frame, count ahead one week to the 26</a:t>
            </a:r>
            <a:r>
              <a:rPr lang="en-US" sz="1100" b="0" i="1" u="none" strike="noStrike" baseline="30000">
                <a:solidFill>
                  <a:schemeClr val="dk1"/>
                </a:solidFill>
                <a:latin typeface="Arial"/>
                <a:ea typeface="Arial"/>
                <a:cs typeface="Arial"/>
                <a:sym typeface="Arial"/>
              </a:rPr>
              <a:t>th</a:t>
            </a:r>
            <a:r>
              <a:rPr lang="en-US" sz="1100" b="0" i="1" u="none" strike="noStrike">
                <a:solidFill>
                  <a:schemeClr val="dk1"/>
                </a:solidFill>
                <a:latin typeface="Arial"/>
                <a:ea typeface="Arial"/>
                <a:cs typeface="Arial"/>
                <a:sym typeface="Arial"/>
              </a:rPr>
              <a:t>, then the second week to the 2</a:t>
            </a:r>
            <a:r>
              <a:rPr lang="en-US" sz="1100" b="0" i="1" u="none" strike="noStrike" baseline="30000">
                <a:solidFill>
                  <a:schemeClr val="dk1"/>
                </a:solidFill>
                <a:latin typeface="Arial"/>
                <a:ea typeface="Arial"/>
                <a:cs typeface="Arial"/>
                <a:sym typeface="Arial"/>
              </a:rPr>
              <a:t>nd</a:t>
            </a:r>
            <a:r>
              <a:rPr lang="en-US" sz="1100" b="0" i="1" u="none" strike="noStrike">
                <a:solidFill>
                  <a:schemeClr val="dk1"/>
                </a:solidFill>
                <a:latin typeface="Arial"/>
                <a:ea typeface="Arial"/>
                <a:cs typeface="Arial"/>
                <a:sym typeface="Arial"/>
              </a:rPr>
              <a:t>, the third week to the 9</a:t>
            </a:r>
            <a:r>
              <a:rPr lang="en-US" sz="1100" b="0" i="1" u="none" strike="noStrike" baseline="30000">
                <a:solidFill>
                  <a:schemeClr val="dk1"/>
                </a:solidFill>
                <a:latin typeface="Arial"/>
                <a:ea typeface="Arial"/>
                <a:cs typeface="Arial"/>
                <a:sym typeface="Arial"/>
              </a:rPr>
              <a:t>th</a:t>
            </a:r>
            <a:r>
              <a:rPr lang="en-US" sz="1100" b="0" i="1" u="none" strike="noStrike">
                <a:solidFill>
                  <a:schemeClr val="dk1"/>
                </a:solidFill>
                <a:latin typeface="Arial"/>
                <a:ea typeface="Arial"/>
                <a:cs typeface="Arial"/>
                <a:sym typeface="Arial"/>
              </a:rPr>
              <a:t>, and the fourth week to the 16</a:t>
            </a:r>
            <a:r>
              <a:rPr lang="en-US" sz="1100" b="0" i="1" u="none" strike="noStrike" baseline="30000">
                <a:solidFill>
                  <a:schemeClr val="dk1"/>
                </a:solidFill>
                <a:latin typeface="Arial"/>
                <a:ea typeface="Arial"/>
                <a:cs typeface="Arial"/>
                <a:sym typeface="Arial"/>
              </a:rPr>
              <a:t>th</a:t>
            </a:r>
            <a:r>
              <a:rPr lang="en-US" sz="1100" b="0" i="1" u="none" strike="noStrike">
                <a:solidFill>
                  <a:schemeClr val="dk1"/>
                </a:solidFill>
                <a:latin typeface="Arial"/>
                <a:ea typeface="Arial"/>
                <a:cs typeface="Arial"/>
                <a:sym typeface="Arial"/>
              </a:rPr>
              <a:t>. In this example, the LPAC shall identify and place Student A by the 16</a:t>
            </a:r>
            <a:r>
              <a:rPr lang="en-US" sz="1100" b="0" i="1" u="none" strike="noStrike" baseline="30000">
                <a:solidFill>
                  <a:schemeClr val="dk1"/>
                </a:solidFill>
                <a:latin typeface="Arial"/>
                <a:ea typeface="Arial"/>
                <a:cs typeface="Arial"/>
                <a:sym typeface="Arial"/>
              </a:rPr>
              <a:t>th</a:t>
            </a:r>
            <a:r>
              <a:rPr lang="en-US" sz="1100" b="0" i="1" u="none" strike="noStrike">
                <a:solidFill>
                  <a:schemeClr val="dk1"/>
                </a:solidFill>
                <a:latin typeface="Arial"/>
                <a:ea typeface="Arial"/>
                <a:cs typeface="Arial"/>
                <a:sym typeface="Arial"/>
              </a:rPr>
              <a:t>. </a:t>
            </a:r>
            <a:endParaRPr sz="1100" b="0" i="1"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Calibri"/>
              <a:buNone/>
            </a:pPr>
            <a:endParaRPr sz="1100" b="0" i="1"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a:solidFill>
                  <a:schemeClr val="dk1"/>
                </a:solidFill>
                <a:latin typeface="Arial"/>
                <a:ea typeface="Arial"/>
                <a:cs typeface="Arial"/>
                <a:sym typeface="Arial"/>
              </a:rPr>
              <a:t>Note that holidays do not affect the four-calendar week period. 	</a:t>
            </a:r>
            <a:endParaRPr sz="1100" i="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p:txBody>
      </p:sp>
      <p:sp>
        <p:nvSpPr>
          <p:cNvPr id="470" name="Google Shape;470;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71" name="Google Shape;4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9" name="Google Shape;479;p8:notes"/>
          <p:cNvSpPr txBox="1">
            <a:spLocks noGrp="1"/>
          </p:cNvSpPr>
          <p:nvPr>
            <p:ph type="body" idx="1"/>
          </p:nvPr>
        </p:nvSpPr>
        <p:spPr>
          <a:xfrm>
            <a:off x="702310" y="4480003"/>
            <a:ext cx="5618480" cy="39972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8</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a:solidFill>
                  <a:schemeClr val="dk1"/>
                </a:solidFill>
                <a:latin typeface="Arial"/>
                <a:ea typeface="Arial"/>
                <a:cs typeface="Arial"/>
                <a:sym typeface="Arial"/>
              </a:rPr>
              <a:t>Keep in mind: </a:t>
            </a:r>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176213" lvl="1" indent="-17621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HLS is available in multiple languages under “Suggested Forms”.</a:t>
            </a:r>
            <a:endParaRPr/>
          </a:p>
          <a:p>
            <a:pPr marL="176213" lvl="1" indent="-17621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original HLS should be retained with the student’s permanent record. </a:t>
            </a:r>
            <a:endParaRPr/>
          </a:p>
          <a:p>
            <a:pPr marL="176213" lvl="1" indent="-17621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HLS should be completed by the parents or guardians of students who are enrolling in a Texas school for the first time.</a:t>
            </a:r>
            <a:endParaRPr sz="1100">
              <a:solidFill>
                <a:schemeClr val="dk1"/>
              </a:solidFill>
              <a:latin typeface="Arial"/>
              <a:ea typeface="Arial"/>
              <a:cs typeface="Arial"/>
              <a:sym typeface="Arial"/>
            </a:endParaRPr>
          </a:p>
          <a:p>
            <a:pPr marL="176213" lvl="1" indent="-17621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Reminder: Districts may upload the original HLS into Texas Records Exchange (TREx).</a:t>
            </a:r>
            <a:endParaRPr/>
          </a:p>
          <a:p>
            <a:pPr marL="176837" lvl="0" indent="-106987"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480" name="Google Shape;480;p8:notes"/>
          <p:cNvSpPr txBox="1">
            <a:spLocks noGrp="1"/>
          </p:cNvSpPr>
          <p:nvPr>
            <p:ph type="ftr" idx="11"/>
          </p:nvPr>
        </p:nvSpPr>
        <p:spPr>
          <a:xfrm>
            <a:off x="153608" y="8987588"/>
            <a:ext cx="4363790" cy="21191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81" name="Google Shape;4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9</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The text within the box on the HLS (shown on the slide) is a brief note to the parent or guardian that </a:t>
            </a:r>
            <a:r>
              <a:rPr lang="en-US" sz="1100" b="1">
                <a:solidFill>
                  <a:schemeClr val="dk1"/>
                </a:solidFill>
                <a:latin typeface="Arial"/>
                <a:ea typeface="Arial"/>
                <a:cs typeface="Arial"/>
                <a:sym typeface="Arial"/>
              </a:rPr>
              <a:t>explains </a:t>
            </a:r>
            <a:r>
              <a:rPr lang="en-US" sz="1100" b="0">
                <a:solidFill>
                  <a:schemeClr val="dk1"/>
                </a:solidFill>
                <a:latin typeface="Arial"/>
                <a:ea typeface="Arial"/>
                <a:cs typeface="Arial"/>
                <a:sym typeface="Arial"/>
              </a:rPr>
              <a:t>the purpose </a:t>
            </a:r>
            <a:r>
              <a:rPr lang="en-US" sz="1100">
                <a:solidFill>
                  <a:schemeClr val="dk1"/>
                </a:solidFill>
                <a:latin typeface="Arial"/>
                <a:ea typeface="Arial"/>
                <a:cs typeface="Arial"/>
                <a:sym typeface="Arial"/>
              </a:rPr>
              <a:t>of the HLS. </a:t>
            </a:r>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b="0">
                <a:solidFill>
                  <a:schemeClr val="dk1"/>
                </a:solidFill>
                <a:latin typeface="Arial"/>
                <a:ea typeface="Arial"/>
                <a:cs typeface="Arial"/>
                <a:sym typeface="Arial"/>
              </a:rPr>
              <a:t>I</a:t>
            </a:r>
            <a:r>
              <a:rPr lang="en-US" sz="1100">
                <a:solidFill>
                  <a:schemeClr val="dk1"/>
                </a:solidFill>
                <a:latin typeface="Arial"/>
                <a:ea typeface="Arial"/>
                <a:cs typeface="Arial"/>
                <a:sym typeface="Arial"/>
              </a:rPr>
              <a:t>t is the district’s responsibility to not only inform parents or guardians of the purpose of the form but to ensure parents or guardians </a:t>
            </a:r>
            <a:r>
              <a:rPr lang="en-US" sz="1100" b="1">
                <a:solidFill>
                  <a:schemeClr val="dk1"/>
                </a:solidFill>
                <a:latin typeface="Arial"/>
                <a:ea typeface="Arial"/>
                <a:cs typeface="Arial"/>
                <a:sym typeface="Arial"/>
              </a:rPr>
              <a:t>understand</a:t>
            </a:r>
            <a:r>
              <a:rPr lang="en-US" sz="1100">
                <a:solidFill>
                  <a:schemeClr val="dk1"/>
                </a:solidFill>
                <a:latin typeface="Arial"/>
                <a:ea typeface="Arial"/>
                <a:cs typeface="Arial"/>
                <a:sym typeface="Arial"/>
              </a:rPr>
              <a:t> the purpose and the impact of their responses on their child’s education. This requirement that districts ensure that parents or guardians understand the purpose of the HLS is one that is strengthened and heavily emphasized under the Every Student Succeeds Act (ESSA), Title III, Part A section.</a:t>
            </a:r>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If school districts/campus(es) choose to develop their own HLS, it </a:t>
            </a:r>
            <a:r>
              <a:rPr lang="en-US" sz="1100" b="1">
                <a:solidFill>
                  <a:schemeClr val="dk1"/>
                </a:solidFill>
                <a:latin typeface="Arial"/>
                <a:ea typeface="Arial"/>
                <a:cs typeface="Arial"/>
                <a:sym typeface="Arial"/>
              </a:rPr>
              <a:t>MUST</a:t>
            </a:r>
            <a:r>
              <a:rPr lang="en-US" sz="1100">
                <a:solidFill>
                  <a:schemeClr val="dk1"/>
                </a:solidFill>
                <a:latin typeface="Arial"/>
                <a:ea typeface="Arial"/>
                <a:cs typeface="Arial"/>
                <a:sym typeface="Arial"/>
              </a:rPr>
              <a:t> contain the two questions as stated in TAC 89.1215 (b) and provide information clearly explaining the purpose of the HLS to parents or guardians.</a:t>
            </a:r>
            <a:endParaRPr sz="1100">
              <a:solidFill>
                <a:schemeClr val="dk1"/>
              </a:solidFill>
              <a:latin typeface="Arial"/>
              <a:ea typeface="Arial"/>
              <a:cs typeface="Arial"/>
              <a:sym typeface="Arial"/>
            </a:endParaRPr>
          </a:p>
          <a:p>
            <a:pPr marL="176837" lvl="0" indent="-106987"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489" name="Google Shape;489;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90" name="Google Shape;49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a:t>
            </a: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List">
  <p:cSld name="Bullet Lis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3"/>
          <p:cNvSpPr txBox="1">
            <a:spLocks noGrp="1"/>
          </p:cNvSpPr>
          <p:nvPr>
            <p:ph type="body" idx="1"/>
          </p:nvPr>
        </p:nvSpPr>
        <p:spPr>
          <a:xfrm>
            <a:off x="628650" y="1825626"/>
            <a:ext cx="7886699" cy="43024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b="1">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 List">
  <p:cSld name="Bullet List">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16"/>
          <p:cNvSpPr txBox="1">
            <a:spLocks noGrp="1"/>
          </p:cNvSpPr>
          <p:nvPr>
            <p:ph type="body" idx="1"/>
          </p:nvPr>
        </p:nvSpPr>
        <p:spPr>
          <a:xfrm>
            <a:off x="628650" y="1825626"/>
            <a:ext cx="7886699" cy="43024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b="1">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9" name="Google Shape;119;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5" name="Google Shape;125;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9"/>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9"/>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0"/>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20"/>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20"/>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0" name="Google Shape;140;p20"/>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
        <p:nvSpPr>
          <p:cNvPr id="150" name="Google Shape;150;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6" name="Google Shape;156;p2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7" name="Google Shape;157;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24"/>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3" name="Google Shape;163;p2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4" name="Google Shape;164;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2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6"/>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8"/>
        <p:cNvGrpSpPr/>
        <p:nvPr/>
      </p:nvGrpSpPr>
      <p:grpSpPr>
        <a:xfrm>
          <a:off x="0" y="0"/>
          <a:ext cx="0" cy="0"/>
          <a:chOff x="0" y="0"/>
          <a:chExt cx="0" cy="0"/>
        </a:xfrm>
      </p:grpSpPr>
      <p:sp>
        <p:nvSpPr>
          <p:cNvPr id="189" name="Google Shape;189;p2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1" name="Google Shape;191;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2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3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3" name="Google Shape;203;p3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1"/>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31"/>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2"/>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6" name="Google Shape;216;p32"/>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32"/>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8" name="Google Shape;218;p32"/>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3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7"/>
        <p:cNvGrpSpPr/>
        <p:nvPr/>
      </p:nvGrpSpPr>
      <p:grpSpPr>
        <a:xfrm>
          <a:off x="0" y="0"/>
          <a:ext cx="0" cy="0"/>
          <a:chOff x="0" y="0"/>
          <a:chExt cx="0" cy="0"/>
        </a:xfrm>
      </p:grpSpPr>
      <p:sp>
        <p:nvSpPr>
          <p:cNvPr id="228" name="Google Shape;228;p3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5"/>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34" name="Google Shape;234;p35"/>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5" name="Google Shape;235;p3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3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1" name="Google Shape;241;p3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2" name="Google Shape;242;p3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3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3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3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38"/>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3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3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6"/>
        <p:cNvGrpSpPr/>
        <p:nvPr/>
      </p:nvGrpSpPr>
      <p:grpSpPr>
        <a:xfrm>
          <a:off x="0" y="0"/>
          <a:ext cx="0" cy="0"/>
          <a:chOff x="0" y="0"/>
          <a:chExt cx="0" cy="0"/>
        </a:xfrm>
      </p:grpSpPr>
      <p:sp>
        <p:nvSpPr>
          <p:cNvPr id="267" name="Google Shape;267;p4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4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9" name="Google Shape;269;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2"/>
        <p:cNvGrpSpPr/>
        <p:nvPr/>
      </p:nvGrpSpPr>
      <p:grpSpPr>
        <a:xfrm>
          <a:off x="0" y="0"/>
          <a:ext cx="0" cy="0"/>
          <a:chOff x="0" y="0"/>
          <a:chExt cx="0" cy="0"/>
        </a:xfrm>
      </p:grpSpPr>
      <p:sp>
        <p:nvSpPr>
          <p:cNvPr id="273" name="Google Shape;273;p4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4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4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8"/>
        <p:cNvGrpSpPr/>
        <p:nvPr/>
      </p:nvGrpSpPr>
      <p:grpSpPr>
        <a:xfrm>
          <a:off x="0" y="0"/>
          <a:ext cx="0" cy="0"/>
          <a:chOff x="0" y="0"/>
          <a:chExt cx="0" cy="0"/>
        </a:xfrm>
      </p:grpSpPr>
      <p:sp>
        <p:nvSpPr>
          <p:cNvPr id="279" name="Google Shape;279;p4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4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1" name="Google Shape;281;p4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4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4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 name="Google Shape;286;p43"/>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43"/>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4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4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4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4" name="Google Shape;294;p4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4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6" name="Google Shape;296;p4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4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4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0"/>
        <p:cNvGrpSpPr/>
        <p:nvPr/>
      </p:nvGrpSpPr>
      <p:grpSpPr>
        <a:xfrm>
          <a:off x="0" y="0"/>
          <a:ext cx="0" cy="0"/>
          <a:chOff x="0" y="0"/>
          <a:chExt cx="0" cy="0"/>
        </a:xfrm>
      </p:grpSpPr>
      <p:sp>
        <p:nvSpPr>
          <p:cNvPr id="301" name="Google Shape;301;p4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4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4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
        <p:nvSpPr>
          <p:cNvPr id="306" name="Google Shape;306;p4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4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2" name="Google Shape;312;p4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3" name="Google Shape;313;p4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4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4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4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9" name="Google Shape;319;p4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0" name="Google Shape;320;p4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4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4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5" name="Google Shape;325;p4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4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4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4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9"/>
        <p:cNvGrpSpPr/>
        <p:nvPr/>
      </p:nvGrpSpPr>
      <p:grpSpPr>
        <a:xfrm>
          <a:off x="0" y="0"/>
          <a:ext cx="0" cy="0"/>
          <a:chOff x="0" y="0"/>
          <a:chExt cx="0" cy="0"/>
        </a:xfrm>
      </p:grpSpPr>
      <p:sp>
        <p:nvSpPr>
          <p:cNvPr id="330" name="Google Shape;330;p5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50"/>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5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5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5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4"/>
        <p:cNvGrpSpPr/>
        <p:nvPr/>
      </p:nvGrpSpPr>
      <p:grpSpPr>
        <a:xfrm>
          <a:off x="0" y="0"/>
          <a:ext cx="0" cy="0"/>
          <a:chOff x="0" y="0"/>
          <a:chExt cx="0" cy="0"/>
        </a:xfrm>
      </p:grpSpPr>
      <p:sp>
        <p:nvSpPr>
          <p:cNvPr id="345" name="Google Shape;345;p5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5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7" name="Google Shape;347;p5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5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5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0"/>
        <p:cNvGrpSpPr/>
        <p:nvPr/>
      </p:nvGrpSpPr>
      <p:grpSpPr>
        <a:xfrm>
          <a:off x="0" y="0"/>
          <a:ext cx="0" cy="0"/>
          <a:chOff x="0" y="0"/>
          <a:chExt cx="0" cy="0"/>
        </a:xfrm>
      </p:grpSpPr>
      <p:sp>
        <p:nvSpPr>
          <p:cNvPr id="351" name="Google Shape;351;p5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5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5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5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5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6"/>
        <p:cNvGrpSpPr/>
        <p:nvPr/>
      </p:nvGrpSpPr>
      <p:grpSpPr>
        <a:xfrm>
          <a:off x="0" y="0"/>
          <a:ext cx="0" cy="0"/>
          <a:chOff x="0" y="0"/>
          <a:chExt cx="0" cy="0"/>
        </a:xfrm>
      </p:grpSpPr>
      <p:sp>
        <p:nvSpPr>
          <p:cNvPr id="357" name="Google Shape;357;p5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5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9" name="Google Shape;359;p5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5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5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2"/>
        <p:cNvGrpSpPr/>
        <p:nvPr/>
      </p:nvGrpSpPr>
      <p:grpSpPr>
        <a:xfrm>
          <a:off x="0" y="0"/>
          <a:ext cx="0" cy="0"/>
          <a:chOff x="0" y="0"/>
          <a:chExt cx="0" cy="0"/>
        </a:xfrm>
      </p:grpSpPr>
      <p:sp>
        <p:nvSpPr>
          <p:cNvPr id="363" name="Google Shape;363;p5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55"/>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55"/>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5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5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8" name="Google Shape;368;p5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9"/>
        <p:cNvGrpSpPr/>
        <p:nvPr/>
      </p:nvGrpSpPr>
      <p:grpSpPr>
        <a:xfrm>
          <a:off x="0" y="0"/>
          <a:ext cx="0" cy="0"/>
          <a:chOff x="0" y="0"/>
          <a:chExt cx="0" cy="0"/>
        </a:xfrm>
      </p:grpSpPr>
      <p:sp>
        <p:nvSpPr>
          <p:cNvPr id="370" name="Google Shape;370;p56"/>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5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2" name="Google Shape;372;p5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5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4" name="Google Shape;374;p5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5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5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8"/>
        <p:cNvGrpSpPr/>
        <p:nvPr/>
      </p:nvGrpSpPr>
      <p:grpSpPr>
        <a:xfrm>
          <a:off x="0" y="0"/>
          <a:ext cx="0" cy="0"/>
          <a:chOff x="0" y="0"/>
          <a:chExt cx="0" cy="0"/>
        </a:xfrm>
      </p:grpSpPr>
      <p:sp>
        <p:nvSpPr>
          <p:cNvPr id="379" name="Google Shape;379;p5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5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5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5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3"/>
        <p:cNvGrpSpPr/>
        <p:nvPr/>
      </p:nvGrpSpPr>
      <p:grpSpPr>
        <a:xfrm>
          <a:off x="0" y="0"/>
          <a:ext cx="0" cy="0"/>
          <a:chOff x="0" y="0"/>
          <a:chExt cx="0" cy="0"/>
        </a:xfrm>
      </p:grpSpPr>
      <p:sp>
        <p:nvSpPr>
          <p:cNvPr id="384" name="Google Shape;384;p5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5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5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7"/>
        <p:cNvGrpSpPr/>
        <p:nvPr/>
      </p:nvGrpSpPr>
      <p:grpSpPr>
        <a:xfrm>
          <a:off x="0" y="0"/>
          <a:ext cx="0" cy="0"/>
          <a:chOff x="0" y="0"/>
          <a:chExt cx="0" cy="0"/>
        </a:xfrm>
      </p:grpSpPr>
      <p:sp>
        <p:nvSpPr>
          <p:cNvPr id="388" name="Google Shape;388;p5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9" name="Google Shape;389;p5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90" name="Google Shape;390;p5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1" name="Google Shape;391;p5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5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5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4"/>
        <p:cNvGrpSpPr/>
        <p:nvPr/>
      </p:nvGrpSpPr>
      <p:grpSpPr>
        <a:xfrm>
          <a:off x="0" y="0"/>
          <a:ext cx="0" cy="0"/>
          <a:chOff x="0" y="0"/>
          <a:chExt cx="0" cy="0"/>
        </a:xfrm>
      </p:grpSpPr>
      <p:sp>
        <p:nvSpPr>
          <p:cNvPr id="395" name="Google Shape;395;p6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60"/>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97" name="Google Shape;397;p6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8" name="Google Shape;398;p6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6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6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1"/>
        <p:cNvGrpSpPr/>
        <p:nvPr/>
      </p:nvGrpSpPr>
      <p:grpSpPr>
        <a:xfrm>
          <a:off x="0" y="0"/>
          <a:ext cx="0" cy="0"/>
          <a:chOff x="0" y="0"/>
          <a:chExt cx="0" cy="0"/>
        </a:xfrm>
      </p:grpSpPr>
      <p:sp>
        <p:nvSpPr>
          <p:cNvPr id="402" name="Google Shape;402;p6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6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4" name="Google Shape;404;p6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6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6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7"/>
        <p:cNvGrpSpPr/>
        <p:nvPr/>
      </p:nvGrpSpPr>
      <p:grpSpPr>
        <a:xfrm>
          <a:off x="0" y="0"/>
          <a:ext cx="0" cy="0"/>
          <a:chOff x="0" y="0"/>
          <a:chExt cx="0" cy="0"/>
        </a:xfrm>
      </p:grpSpPr>
      <p:sp>
        <p:nvSpPr>
          <p:cNvPr id="408" name="Google Shape;408;p6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9" name="Google Shape;409;p62"/>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6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1" name="Google Shape;411;p6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2" name="Google Shape;412;p6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descr="A picture containing white&#10;&#10;Description automatically generated"/>
          <p:cNvPicPr preferRelativeResize="0"/>
          <p:nvPr/>
        </p:nvPicPr>
        <p:blipFill rotWithShape="1">
          <a:blip r:embed="rId14">
            <a:alphaModFix/>
          </a:blip>
          <a:srcRect/>
          <a:stretch/>
        </p:blipFill>
        <p:spPr>
          <a:xfrm>
            <a:off x="0" y="0"/>
            <a:ext cx="9144000" cy="6858000"/>
          </a:xfrm>
          <a:prstGeom prst="rect">
            <a:avLst/>
          </a:prstGeom>
          <a:noFill/>
          <a:ln>
            <a:noFill/>
          </a:ln>
        </p:spPr>
      </p:pic>
      <p:sp>
        <p:nvSpPr>
          <p:cNvPr id="16" name="Google Shape;16;p1"/>
          <p:cNvSpPr/>
          <p:nvPr/>
        </p:nvSpPr>
        <p:spPr>
          <a:xfrm>
            <a:off x="0" y="0"/>
            <a:ext cx="9144000" cy="451556"/>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a:off x="0" y="6406444"/>
            <a:ext cx="9144000" cy="451556"/>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14" descr="A picture containing white&#10;&#10;Description automatically generated"/>
          <p:cNvPicPr preferRelativeResize="0"/>
          <p:nvPr/>
        </p:nvPicPr>
        <p:blipFill rotWithShape="1">
          <a:blip r:embed="rId14">
            <a:alphaModFix/>
          </a:blip>
          <a:srcRect/>
          <a:stretch/>
        </p:blipFill>
        <p:spPr>
          <a:xfrm>
            <a:off x="0" y="0"/>
            <a:ext cx="9144000" cy="6858000"/>
          </a:xfrm>
          <a:prstGeom prst="rect">
            <a:avLst/>
          </a:prstGeom>
          <a:noFill/>
          <a:ln>
            <a:noFill/>
          </a:ln>
        </p:spPr>
      </p:pic>
      <p:sp>
        <p:nvSpPr>
          <p:cNvPr id="100" name="Google Shape;100;p14"/>
          <p:cNvSpPr/>
          <p:nvPr/>
        </p:nvSpPr>
        <p:spPr>
          <a:xfrm>
            <a:off x="-11289" y="340321"/>
            <a:ext cx="7405511" cy="999595"/>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486E"/>
              </a:solidFill>
              <a:latin typeface="Calibri"/>
              <a:ea typeface="Calibri"/>
              <a:cs typeface="Calibri"/>
              <a:sym typeface="Calibri"/>
            </a:endParaRPr>
          </a:p>
        </p:txBody>
      </p:sp>
      <p:sp>
        <p:nvSpPr>
          <p:cNvPr id="101" name="Google Shape;101;p14"/>
          <p:cNvSpPr/>
          <p:nvPr/>
        </p:nvSpPr>
        <p:spPr>
          <a:xfrm>
            <a:off x="0" y="6406444"/>
            <a:ext cx="9144000" cy="451556"/>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4" descr="A close up of a sign&#10;&#10;Description automatically generated"/>
          <p:cNvPicPr preferRelativeResize="0"/>
          <p:nvPr/>
        </p:nvPicPr>
        <p:blipFill rotWithShape="1">
          <a:blip r:embed="rId15">
            <a:alphaModFix/>
          </a:blip>
          <a:srcRect/>
          <a:stretch/>
        </p:blipFill>
        <p:spPr>
          <a:xfrm>
            <a:off x="7745766" y="102576"/>
            <a:ext cx="1007945" cy="997335"/>
          </a:xfrm>
          <a:prstGeom prst="rect">
            <a:avLst/>
          </a:prstGeom>
          <a:noFill/>
          <a:ln>
            <a:noFill/>
          </a:ln>
        </p:spPr>
      </p:pic>
      <p:pic>
        <p:nvPicPr>
          <p:cNvPr id="103" name="Google Shape;103;p14" descr="A picture containing food, drawing&#10;&#10;Description automatically generated"/>
          <p:cNvPicPr preferRelativeResize="0"/>
          <p:nvPr/>
        </p:nvPicPr>
        <p:blipFill rotWithShape="1">
          <a:blip r:embed="rId16">
            <a:alphaModFix/>
          </a:blip>
          <a:srcRect/>
          <a:stretch/>
        </p:blipFill>
        <p:spPr>
          <a:xfrm>
            <a:off x="7357916" y="805016"/>
            <a:ext cx="1783644" cy="1148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2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5" name="Google Shape;185;p27"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86" name="Google Shape;186;p27"/>
          <p:cNvSpPr/>
          <p:nvPr/>
        </p:nvSpPr>
        <p:spPr>
          <a:xfrm>
            <a:off x="0" y="0"/>
            <a:ext cx="9144000" cy="451556"/>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7"/>
          <p:cNvSpPr/>
          <p:nvPr/>
        </p:nvSpPr>
        <p:spPr>
          <a:xfrm>
            <a:off x="0" y="6406444"/>
            <a:ext cx="9144000" cy="451556"/>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9" name="Google Shape;259;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3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3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3" name="Google Shape;263;p39"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264" name="Google Shape;264;p39"/>
          <p:cNvSpPr/>
          <p:nvPr/>
        </p:nvSpPr>
        <p:spPr>
          <a:xfrm>
            <a:off x="0" y="0"/>
            <a:ext cx="9144000" cy="451556"/>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39"/>
          <p:cNvSpPr/>
          <p:nvPr/>
        </p:nvSpPr>
        <p:spPr>
          <a:xfrm>
            <a:off x="0" y="6413500"/>
            <a:ext cx="9144000" cy="451556"/>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5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7" name="Google Shape;337;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8" name="Google Shape;338;p5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9" name="Google Shape;339;p5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0" name="Google Shape;340;p5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1" name="Google Shape;341;p51"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342" name="Google Shape;342;p51"/>
          <p:cNvSpPr/>
          <p:nvPr/>
        </p:nvSpPr>
        <p:spPr>
          <a:xfrm>
            <a:off x="0" y="0"/>
            <a:ext cx="9144000" cy="451556"/>
          </a:xfrm>
          <a:prstGeom prst="rect">
            <a:avLst/>
          </a:prstGeom>
          <a:solidFill>
            <a:srgbClr val="048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51"/>
          <p:cNvSpPr/>
          <p:nvPr/>
        </p:nvSpPr>
        <p:spPr>
          <a:xfrm>
            <a:off x="0" y="6406444"/>
            <a:ext cx="9144000" cy="451556"/>
          </a:xfrm>
          <a:prstGeom prst="rect">
            <a:avLst/>
          </a:prstGeom>
          <a:solidFill>
            <a:srgbClr val="048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laslinks.com/Texa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txel.org/media/iufjinqt/english-learner-identification-reclassification-flowchart-1.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 name="Title 1" hidden="1">
            <a:extLst>
              <a:ext uri="{FF2B5EF4-FFF2-40B4-BE49-F238E27FC236}">
                <a16:creationId xmlns:a16="http://schemas.microsoft.com/office/drawing/2014/main" id="{94683D60-7D1A-464F-95ED-9354BE328B00}"/>
              </a:ext>
            </a:extLst>
          </p:cNvPr>
          <p:cNvSpPr>
            <a:spLocks noGrp="1"/>
          </p:cNvSpPr>
          <p:nvPr>
            <p:ph type="ctrTitle"/>
          </p:nvPr>
        </p:nvSpPr>
        <p:spPr/>
        <p:txBody>
          <a:bodyPr/>
          <a:lstStyle/>
          <a:p>
            <a:r>
              <a:rPr lang="en-US" dirty="0"/>
              <a:t>Identification</a:t>
            </a:r>
          </a:p>
        </p:txBody>
      </p:sp>
      <p:pic>
        <p:nvPicPr>
          <p:cNvPr id="418" name="Google Shape;418;p63" descr="LPAC Logo "/>
          <p:cNvPicPr preferRelativeResize="0"/>
          <p:nvPr/>
        </p:nvPicPr>
        <p:blipFill rotWithShape="1">
          <a:blip r:embed="rId3">
            <a:alphaModFix/>
          </a:blip>
          <a:srcRect/>
          <a:stretch/>
        </p:blipFill>
        <p:spPr>
          <a:xfrm>
            <a:off x="134392" y="380939"/>
            <a:ext cx="8844741" cy="3565419"/>
          </a:xfrm>
          <a:prstGeom prst="rect">
            <a:avLst/>
          </a:prstGeom>
          <a:noFill/>
          <a:ln>
            <a:noFill/>
          </a:ln>
        </p:spPr>
      </p:pic>
      <p:sp>
        <p:nvSpPr>
          <p:cNvPr id="421" name="Google Shape;421;p63"/>
          <p:cNvSpPr txBox="1">
            <a:spLocks noGrp="1"/>
          </p:cNvSpPr>
          <p:nvPr>
            <p:ph type="subTitle" idx="1"/>
          </p:nvPr>
        </p:nvSpPr>
        <p:spPr>
          <a:xfrm>
            <a:off x="0" y="3655260"/>
            <a:ext cx="6677526" cy="3803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486E"/>
              </a:buClr>
              <a:buSzPts val="2000"/>
              <a:buNone/>
            </a:pPr>
            <a:r>
              <a:rPr lang="en-US" sz="2000" b="1">
                <a:solidFill>
                  <a:srgbClr val="00486E"/>
                </a:solidFill>
                <a:latin typeface="Open Sans"/>
                <a:ea typeface="Open Sans"/>
                <a:cs typeface="Open Sans"/>
                <a:sym typeface="Open Sans"/>
              </a:rPr>
              <a:t>FRAMEWORK</a:t>
            </a:r>
            <a:endParaRPr sz="2000" b="1">
              <a:solidFill>
                <a:srgbClr val="00486E"/>
              </a:solidFill>
              <a:latin typeface="Open Sans"/>
              <a:ea typeface="Open Sans"/>
              <a:cs typeface="Open Sans"/>
              <a:sym typeface="Open Sans"/>
            </a:endParaRPr>
          </a:p>
        </p:txBody>
      </p:sp>
      <p:sp>
        <p:nvSpPr>
          <p:cNvPr id="419" name="Google Shape;419;p63"/>
          <p:cNvSpPr txBox="1"/>
          <p:nvPr/>
        </p:nvSpPr>
        <p:spPr>
          <a:xfrm>
            <a:off x="0" y="4730412"/>
            <a:ext cx="9144001" cy="5293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486E"/>
              </a:buClr>
              <a:buSzPts val="3600"/>
              <a:buFont typeface="Arial"/>
              <a:buNone/>
            </a:pPr>
            <a:r>
              <a:rPr lang="en-US" sz="3600" b="1" i="0" u="none" strike="noStrike" cap="none">
                <a:solidFill>
                  <a:srgbClr val="00486E"/>
                </a:solidFill>
                <a:latin typeface="Calibri"/>
                <a:ea typeface="Calibri"/>
                <a:cs typeface="Calibri"/>
                <a:sym typeface="Calibri"/>
              </a:rPr>
              <a:t>Identification</a:t>
            </a:r>
            <a:endParaRPr/>
          </a:p>
        </p:txBody>
      </p:sp>
      <p:sp>
        <p:nvSpPr>
          <p:cNvPr id="420" name="Google Shape;420;p63">
            <a:extLst>
              <a:ext uri="{C183D7F6-B498-43B3-948B-1728B52AA6E4}">
                <adec:decorative xmlns:adec="http://schemas.microsoft.com/office/drawing/2017/decorative" val="1"/>
              </a:ext>
            </a:extLst>
          </p:cNvPr>
          <p:cNvSpPr/>
          <p:nvPr/>
        </p:nvSpPr>
        <p:spPr>
          <a:xfrm>
            <a:off x="2934924" y="4656221"/>
            <a:ext cx="3274151" cy="711868"/>
          </a:xfrm>
          <a:prstGeom prst="rect">
            <a:avLst/>
          </a:prstGeom>
          <a:noFill/>
          <a:ln w="50800" cap="flat" cmpd="sng">
            <a:solidFill>
              <a:srgbClr val="F89F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17" name="Google Shape;417;p63" descr="Texas Education Agency"/>
          <p:cNvPicPr preferRelativeResize="0"/>
          <p:nvPr/>
        </p:nvPicPr>
        <p:blipFill rotWithShape="1">
          <a:blip r:embed="rId4">
            <a:alphaModFix/>
          </a:blip>
          <a:srcRect/>
          <a:stretch/>
        </p:blipFill>
        <p:spPr>
          <a:xfrm>
            <a:off x="7304664" y="5570620"/>
            <a:ext cx="1333500" cy="63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2" name="Title 1" hidden="1">
            <a:extLst>
              <a:ext uri="{FF2B5EF4-FFF2-40B4-BE49-F238E27FC236}">
                <a16:creationId xmlns:a16="http://schemas.microsoft.com/office/drawing/2014/main" id="{DE653F22-7DC4-45A2-8B63-337D76846AAD}"/>
              </a:ext>
            </a:extLst>
          </p:cNvPr>
          <p:cNvSpPr>
            <a:spLocks noGrp="1"/>
          </p:cNvSpPr>
          <p:nvPr>
            <p:ph type="title"/>
          </p:nvPr>
        </p:nvSpPr>
        <p:spPr/>
        <p:txBody>
          <a:bodyPr/>
          <a:lstStyle/>
          <a:p>
            <a:r>
              <a:rPr lang="en-US" dirty="0"/>
              <a:t>Changes to HLS</a:t>
            </a:r>
          </a:p>
        </p:txBody>
      </p:sp>
      <p:sp>
        <p:nvSpPr>
          <p:cNvPr id="502" name="Google Shape;502;p72"/>
          <p:cNvSpPr txBox="1"/>
          <p:nvPr/>
        </p:nvSpPr>
        <p:spPr>
          <a:xfrm>
            <a:off x="116358" y="452222"/>
            <a:ext cx="7887077"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Changes to the HLS</a:t>
            </a:r>
            <a:endParaRPr/>
          </a:p>
        </p:txBody>
      </p:sp>
      <p:pic>
        <p:nvPicPr>
          <p:cNvPr id="503" name="Google Shape;503;p72" descr="Note please indicate only one language per response."/>
          <p:cNvPicPr preferRelativeResize="0"/>
          <p:nvPr/>
        </p:nvPicPr>
        <p:blipFill rotWithShape="1">
          <a:blip r:embed="rId3">
            <a:alphaModFix/>
          </a:blip>
          <a:srcRect t="-1" b="70953"/>
          <a:stretch/>
        </p:blipFill>
        <p:spPr>
          <a:xfrm>
            <a:off x="293379" y="2687412"/>
            <a:ext cx="8026460" cy="337142"/>
          </a:xfrm>
          <a:prstGeom prst="rect">
            <a:avLst/>
          </a:prstGeom>
          <a:noFill/>
          <a:ln>
            <a:noFill/>
          </a:ln>
        </p:spPr>
      </p:pic>
      <p:sp>
        <p:nvSpPr>
          <p:cNvPr id="504" name="Google Shape;504;p72"/>
          <p:cNvSpPr txBox="1"/>
          <p:nvPr/>
        </p:nvSpPr>
        <p:spPr>
          <a:xfrm>
            <a:off x="293379" y="3021787"/>
            <a:ext cx="8660121" cy="138499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What language is used in the child’s home </a:t>
            </a:r>
            <a:r>
              <a:rPr lang="en-US" sz="2800" b="1">
                <a:solidFill>
                  <a:schemeClr val="dk1"/>
                </a:solidFill>
                <a:latin typeface="Calibri"/>
                <a:ea typeface="Calibri"/>
                <a:cs typeface="Calibri"/>
                <a:sym typeface="Calibri"/>
              </a:rPr>
              <a:t>most of the time</a:t>
            </a:r>
            <a:r>
              <a:rPr lang="en-US" sz="2800">
                <a:solidFill>
                  <a:schemeClr val="dk1"/>
                </a:solidFill>
                <a:latin typeface="Calibri"/>
                <a:ea typeface="Calibri"/>
                <a:cs typeface="Calibri"/>
                <a:sym typeface="Calibri"/>
              </a:rPr>
              <a:t>? </a:t>
            </a:r>
            <a:endParaRPr/>
          </a:p>
          <a:p>
            <a:pPr marL="342900" marR="0" lvl="0" indent="-342900" algn="l"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What language does the child use </a:t>
            </a:r>
            <a:r>
              <a:rPr lang="en-US" sz="2800" b="1">
                <a:solidFill>
                  <a:schemeClr val="dk1"/>
                </a:solidFill>
                <a:latin typeface="Calibri"/>
                <a:ea typeface="Calibri"/>
                <a:cs typeface="Calibri"/>
                <a:sym typeface="Calibri"/>
              </a:rPr>
              <a:t>most of the time</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
        <p:nvSpPr>
          <p:cNvPr id="501" name="Google Shape;501;p7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3"/>
          <p:cNvSpPr txBox="1">
            <a:spLocks noGrp="1"/>
          </p:cNvSpPr>
          <p:nvPr>
            <p:ph type="title"/>
          </p:nvPr>
        </p:nvSpPr>
        <p:spPr>
          <a:xfrm>
            <a:off x="115931" y="438924"/>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Changes to the HLS</a:t>
            </a:r>
            <a:endParaRPr dirty="0"/>
          </a:p>
        </p:txBody>
      </p:sp>
      <p:sp>
        <p:nvSpPr>
          <p:cNvPr id="512" name="Google Shape;512;p73"/>
          <p:cNvSpPr txBox="1">
            <a:spLocks noGrp="1"/>
          </p:cNvSpPr>
          <p:nvPr>
            <p:ph type="body" idx="1"/>
          </p:nvPr>
        </p:nvSpPr>
        <p:spPr>
          <a:xfrm>
            <a:off x="345989" y="1825625"/>
            <a:ext cx="8169361"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3200"/>
              <a:buNone/>
            </a:pPr>
            <a:r>
              <a:rPr lang="en-US" sz="3200">
                <a:solidFill>
                  <a:srgbClr val="323F4F"/>
                </a:solidFill>
                <a:latin typeface="Arial"/>
                <a:ea typeface="Arial"/>
                <a:cs typeface="Arial"/>
                <a:sym typeface="Arial"/>
              </a:rPr>
              <a:t>Parents or guardians may request a correction on the HLS only if</a:t>
            </a:r>
            <a:endParaRPr/>
          </a:p>
          <a:p>
            <a:pPr marL="514350" lvl="0" indent="-514350" algn="l" rtl="0">
              <a:lnSpc>
                <a:spcPct val="90000"/>
              </a:lnSpc>
              <a:spcBef>
                <a:spcPts val="1000"/>
              </a:spcBef>
              <a:spcAft>
                <a:spcPts val="0"/>
              </a:spcAft>
              <a:buClr>
                <a:srgbClr val="323F4F"/>
              </a:buClr>
              <a:buSzPts val="3200"/>
              <a:buAutoNum type="arabicParenR"/>
            </a:pPr>
            <a:r>
              <a:rPr lang="en-US" sz="3200">
                <a:solidFill>
                  <a:srgbClr val="323F4F"/>
                </a:solidFill>
                <a:latin typeface="Arial"/>
                <a:ea typeface="Arial"/>
                <a:cs typeface="Arial"/>
                <a:sym typeface="Arial"/>
              </a:rPr>
              <a:t>the child has not yet been assessed for English proficiency; </a:t>
            </a:r>
            <a:r>
              <a:rPr lang="en-US" sz="3200" b="1">
                <a:solidFill>
                  <a:srgbClr val="323F4F"/>
                </a:solidFill>
                <a:latin typeface="Arial"/>
                <a:ea typeface="Arial"/>
                <a:cs typeface="Arial"/>
                <a:sym typeface="Arial"/>
              </a:rPr>
              <a:t>and</a:t>
            </a:r>
            <a:endParaRPr/>
          </a:p>
          <a:p>
            <a:pPr marL="514350" lvl="0" indent="-514350" algn="l" rtl="0">
              <a:lnSpc>
                <a:spcPct val="90000"/>
              </a:lnSpc>
              <a:spcBef>
                <a:spcPts val="1000"/>
              </a:spcBef>
              <a:spcAft>
                <a:spcPts val="0"/>
              </a:spcAft>
              <a:buClr>
                <a:srgbClr val="323F4F"/>
              </a:buClr>
              <a:buSzPts val="3200"/>
              <a:buAutoNum type="arabicParenR"/>
            </a:pPr>
            <a:r>
              <a:rPr lang="en-US" sz="3200">
                <a:solidFill>
                  <a:srgbClr val="323F4F"/>
                </a:solidFill>
                <a:latin typeface="Arial"/>
                <a:ea typeface="Arial"/>
                <a:cs typeface="Arial"/>
                <a:sym typeface="Arial"/>
              </a:rPr>
              <a:t>corrections are made within two calendar weeks of the child’s enrollment date.</a:t>
            </a:r>
            <a:endParaRPr/>
          </a:p>
        </p:txBody>
      </p:sp>
      <p:sp>
        <p:nvSpPr>
          <p:cNvPr id="513" name="Google Shape;513;p7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11</a:t>
            </a:fld>
            <a:endParaRPr>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4"/>
          <p:cNvSpPr txBox="1">
            <a:spLocks noGrp="1"/>
          </p:cNvSpPr>
          <p:nvPr>
            <p:ph type="title"/>
          </p:nvPr>
        </p:nvSpPr>
        <p:spPr>
          <a:xfrm>
            <a:off x="140645" y="463638"/>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Identification Assessment</a:t>
            </a:r>
            <a:endParaRPr dirty="0"/>
          </a:p>
        </p:txBody>
      </p:sp>
      <p:pic>
        <p:nvPicPr>
          <p:cNvPr id="522" name="Google Shape;522;p74" descr="All Students start with Home Language Survey. If Language spoken at home and by student is English then student is English Proficient. If Language spoken at home and by student is English and any other language or is languages other than English, then test with state approved English language proficiency test for identification. "/>
          <p:cNvPicPr preferRelativeResize="0"/>
          <p:nvPr/>
        </p:nvPicPr>
        <p:blipFill rotWithShape="1">
          <a:blip r:embed="rId3">
            <a:alphaModFix/>
          </a:blip>
          <a:srcRect l="1363"/>
          <a:stretch/>
        </p:blipFill>
        <p:spPr>
          <a:xfrm>
            <a:off x="44253" y="1961535"/>
            <a:ext cx="9037940" cy="3257703"/>
          </a:xfrm>
          <a:prstGeom prst="rect">
            <a:avLst/>
          </a:prstGeom>
          <a:noFill/>
          <a:ln>
            <a:noFill/>
          </a:ln>
        </p:spPr>
      </p:pic>
      <p:sp>
        <p:nvSpPr>
          <p:cNvPr id="521" name="Google Shape;521;p7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5"/>
          <p:cNvSpPr txBox="1">
            <a:spLocks noGrp="1"/>
          </p:cNvSpPr>
          <p:nvPr>
            <p:ph type="title"/>
          </p:nvPr>
        </p:nvSpPr>
        <p:spPr>
          <a:xfrm>
            <a:off x="140645" y="438924"/>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Testing and Classification</a:t>
            </a:r>
            <a:endParaRPr dirty="0"/>
          </a:p>
        </p:txBody>
      </p:sp>
      <p:sp>
        <p:nvSpPr>
          <p:cNvPr id="530" name="Google Shape;530;p75"/>
          <p:cNvSpPr txBox="1">
            <a:spLocks noGrp="1"/>
          </p:cNvSpPr>
          <p:nvPr>
            <p:ph type="body" idx="1"/>
          </p:nvPr>
        </p:nvSpPr>
        <p:spPr>
          <a:xfrm>
            <a:off x="214786" y="1715050"/>
            <a:ext cx="8607938" cy="451239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For identifying English learners, school districts shall administer to each student who has a language other than English identified on the home language survey:</a:t>
            </a:r>
            <a:endParaRPr/>
          </a:p>
          <a:p>
            <a:pPr marL="349250" lvl="0" indent="-349250" algn="l" rtl="0">
              <a:lnSpc>
                <a:spcPct val="90000"/>
              </a:lnSpc>
              <a:spcBef>
                <a:spcPts val="1200"/>
              </a:spcBef>
              <a:spcAft>
                <a:spcPts val="0"/>
              </a:spcAft>
              <a:buClr>
                <a:srgbClr val="323F4F"/>
              </a:buClr>
              <a:buSzPts val="2800"/>
              <a:buNone/>
            </a:pPr>
            <a:r>
              <a:rPr lang="en-US">
                <a:solidFill>
                  <a:srgbClr val="323F4F"/>
                </a:solidFill>
                <a:latin typeface="Arial"/>
                <a:ea typeface="Arial"/>
                <a:cs typeface="Arial"/>
                <a:sym typeface="Arial"/>
              </a:rPr>
              <a:t>(1) in preK3,preK4, Kindergarten, an oral language proficiency assessment (preLAS)</a:t>
            </a:r>
            <a:endParaRPr/>
          </a:p>
          <a:p>
            <a:pPr marL="228600" lvl="0" indent="-228600" algn="l" rtl="0">
              <a:lnSpc>
                <a:spcPct val="90000"/>
              </a:lnSpc>
              <a:spcBef>
                <a:spcPts val="1200"/>
              </a:spcBef>
              <a:spcAft>
                <a:spcPts val="0"/>
              </a:spcAft>
              <a:buClr>
                <a:srgbClr val="323F4F"/>
              </a:buClr>
              <a:buSzPts val="2800"/>
              <a:buNone/>
            </a:pPr>
            <a:r>
              <a:rPr lang="en-US">
                <a:solidFill>
                  <a:srgbClr val="323F4F"/>
                </a:solidFill>
                <a:latin typeface="Arial"/>
                <a:ea typeface="Arial"/>
                <a:cs typeface="Arial"/>
                <a:sym typeface="Arial"/>
              </a:rPr>
              <a:t>(2) In Grade 1, the listening, speaking proficiency assessment (LAS Links)</a:t>
            </a:r>
            <a:endParaRPr/>
          </a:p>
          <a:p>
            <a:pPr marL="228600" lvl="0" indent="-228600" algn="l" rtl="0">
              <a:lnSpc>
                <a:spcPct val="90000"/>
              </a:lnSpc>
              <a:spcBef>
                <a:spcPts val="1200"/>
              </a:spcBef>
              <a:spcAft>
                <a:spcPts val="0"/>
              </a:spcAft>
              <a:buClr>
                <a:srgbClr val="323F4F"/>
              </a:buClr>
              <a:buSzPts val="2800"/>
              <a:buNone/>
            </a:pPr>
            <a:r>
              <a:rPr lang="en-US">
                <a:solidFill>
                  <a:srgbClr val="323F4F"/>
                </a:solidFill>
                <a:latin typeface="Arial"/>
                <a:ea typeface="Arial"/>
                <a:cs typeface="Arial"/>
                <a:sym typeface="Arial"/>
              </a:rPr>
              <a:t>(3) In Grades 2-12, the listening, speaking, reading, and writing proficiency assessment (LAS Links</a:t>
            </a:r>
            <a:r>
              <a:rPr lang="en-US">
                <a:latin typeface="Arial"/>
                <a:ea typeface="Arial"/>
                <a:cs typeface="Arial"/>
                <a:sym typeface="Arial"/>
              </a:rPr>
              <a:t>)</a:t>
            </a:r>
            <a:endParaRPr/>
          </a:p>
          <a:p>
            <a:pPr marL="228600" lvl="0" indent="-228600" algn="l" rtl="0">
              <a:lnSpc>
                <a:spcPct val="90000"/>
              </a:lnSpc>
              <a:spcBef>
                <a:spcPts val="1200"/>
              </a:spcBef>
              <a:spcAft>
                <a:spcPts val="0"/>
              </a:spcAft>
              <a:buClr>
                <a:schemeClr val="dk1"/>
              </a:buClr>
              <a:buSzPts val="2800"/>
              <a:buNone/>
            </a:pPr>
            <a:endParaRPr b="1">
              <a:solidFill>
                <a:srgbClr val="323F4F"/>
              </a:solidFill>
              <a:latin typeface="Arial"/>
              <a:ea typeface="Arial"/>
              <a:cs typeface="Arial"/>
              <a:sym typeface="Arial"/>
            </a:endParaRPr>
          </a:p>
        </p:txBody>
      </p:sp>
      <p:sp>
        <p:nvSpPr>
          <p:cNvPr id="531" name="Google Shape;531;p7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6"/>
          <p:cNvSpPr txBox="1">
            <a:spLocks noGrp="1"/>
          </p:cNvSpPr>
          <p:nvPr>
            <p:ph type="title"/>
          </p:nvPr>
        </p:nvSpPr>
        <p:spPr>
          <a:xfrm>
            <a:off x="165359" y="438924"/>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Testing Administrator</a:t>
            </a:r>
            <a:endParaRPr dirty="0"/>
          </a:p>
        </p:txBody>
      </p:sp>
      <p:sp>
        <p:nvSpPr>
          <p:cNvPr id="539" name="Google Shape;539;p76"/>
          <p:cNvSpPr txBox="1">
            <a:spLocks noGrp="1"/>
          </p:cNvSpPr>
          <p:nvPr>
            <p:ph type="body" idx="1"/>
          </p:nvPr>
        </p:nvSpPr>
        <p:spPr>
          <a:xfrm>
            <a:off x="313644" y="1715050"/>
            <a:ext cx="8323728" cy="33759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3200"/>
              <a:buChar char="•"/>
            </a:pPr>
            <a:r>
              <a:rPr lang="en-US" sz="3200">
                <a:solidFill>
                  <a:srgbClr val="323F4F"/>
                </a:solidFill>
                <a:latin typeface="Arial"/>
                <a:ea typeface="Arial"/>
                <a:cs typeface="Arial"/>
                <a:sym typeface="Arial"/>
              </a:rPr>
              <a:t>All of the language proficiency testing shall be administered by professionals or paraprofessionals who are proficient in the language of the test and </a:t>
            </a:r>
            <a:r>
              <a:rPr lang="en-US" sz="3200" b="1">
                <a:solidFill>
                  <a:srgbClr val="323F4F"/>
                </a:solidFill>
                <a:latin typeface="Arial"/>
                <a:ea typeface="Arial"/>
                <a:cs typeface="Arial"/>
                <a:sym typeface="Arial"/>
              </a:rPr>
              <a:t>trained</a:t>
            </a:r>
            <a:r>
              <a:rPr lang="en-US" sz="3200">
                <a:solidFill>
                  <a:srgbClr val="323F4F"/>
                </a:solidFill>
                <a:latin typeface="Arial"/>
                <a:ea typeface="Arial"/>
                <a:cs typeface="Arial"/>
                <a:sym typeface="Arial"/>
              </a:rPr>
              <a:t> in the language proficiency testing requirements of the test publisher.</a:t>
            </a:r>
            <a:endParaRPr/>
          </a:p>
          <a:p>
            <a:pPr marL="228600" lvl="0" indent="-228600" algn="l" rtl="0">
              <a:lnSpc>
                <a:spcPct val="90000"/>
              </a:lnSpc>
              <a:spcBef>
                <a:spcPts val="1200"/>
              </a:spcBef>
              <a:spcAft>
                <a:spcPts val="0"/>
              </a:spcAft>
              <a:buClr>
                <a:srgbClr val="323F4F"/>
              </a:buClr>
              <a:buSzPts val="3200"/>
              <a:buChar char="•"/>
            </a:pPr>
            <a:r>
              <a:rPr lang="en-US" sz="3200">
                <a:solidFill>
                  <a:srgbClr val="323F4F"/>
                </a:solidFill>
                <a:latin typeface="Arial"/>
                <a:ea typeface="Arial"/>
                <a:cs typeface="Arial"/>
                <a:sym typeface="Arial"/>
              </a:rPr>
              <a:t>The LPAC, not the test administrator, must meet and review </a:t>
            </a:r>
            <a:r>
              <a:rPr lang="en-US" sz="3200" b="1" i="1">
                <a:solidFill>
                  <a:srgbClr val="323F4F"/>
                </a:solidFill>
                <a:latin typeface="Arial"/>
                <a:ea typeface="Arial"/>
                <a:cs typeface="Arial"/>
                <a:sym typeface="Arial"/>
              </a:rPr>
              <a:t>assessment </a:t>
            </a:r>
            <a:r>
              <a:rPr lang="en-US" sz="3200">
                <a:solidFill>
                  <a:srgbClr val="323F4F"/>
                </a:solidFill>
                <a:latin typeface="Arial"/>
                <a:ea typeface="Arial"/>
                <a:cs typeface="Arial"/>
                <a:sym typeface="Arial"/>
              </a:rPr>
              <a:t>results to determine English learner status.</a:t>
            </a:r>
            <a:endParaRPr/>
          </a:p>
        </p:txBody>
      </p:sp>
      <p:sp>
        <p:nvSpPr>
          <p:cNvPr id="540" name="Google Shape;540;p7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14</a:t>
            </a:fld>
            <a:endParaRPr>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7"/>
          <p:cNvSpPr txBox="1">
            <a:spLocks noGrp="1"/>
          </p:cNvSpPr>
          <p:nvPr>
            <p:ph type="title"/>
          </p:nvPr>
        </p:nvSpPr>
        <p:spPr>
          <a:xfrm>
            <a:off x="77770" y="441104"/>
            <a:ext cx="7900524"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Meeting for Identification</a:t>
            </a:r>
            <a:endParaRPr dirty="0"/>
          </a:p>
        </p:txBody>
      </p:sp>
      <p:pic>
        <p:nvPicPr>
          <p:cNvPr id="549" name="Google Shape;549;p77" descr="Language Proficiency Assessment Committee meeting determines if English learner or English proficient. English proficient students enter the general education classroom."/>
          <p:cNvPicPr preferRelativeResize="0"/>
          <p:nvPr/>
        </p:nvPicPr>
        <p:blipFill rotWithShape="1">
          <a:blip r:embed="rId3">
            <a:alphaModFix/>
          </a:blip>
          <a:srcRect/>
          <a:stretch/>
        </p:blipFill>
        <p:spPr>
          <a:xfrm>
            <a:off x="184354" y="2344994"/>
            <a:ext cx="8801405" cy="1760281"/>
          </a:xfrm>
          <a:prstGeom prst="rect">
            <a:avLst/>
          </a:prstGeom>
          <a:noFill/>
          <a:ln>
            <a:noFill/>
          </a:ln>
        </p:spPr>
      </p:pic>
      <p:sp>
        <p:nvSpPr>
          <p:cNvPr id="548" name="Google Shape;548;p7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8"/>
          <p:cNvSpPr txBox="1">
            <a:spLocks noGrp="1"/>
          </p:cNvSpPr>
          <p:nvPr>
            <p:ph type="title"/>
          </p:nvPr>
        </p:nvSpPr>
        <p:spPr>
          <a:xfrm>
            <a:off x="140645" y="467998"/>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Determining Eligibility in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PreK-1</a:t>
            </a:r>
            <a:r>
              <a:rPr lang="en-US" sz="3600" b="1" baseline="30000" dirty="0">
                <a:solidFill>
                  <a:schemeClr val="lt1"/>
                </a:solidFill>
                <a:latin typeface="Arial"/>
                <a:ea typeface="Arial"/>
                <a:cs typeface="Arial"/>
                <a:sym typeface="Arial"/>
              </a:rPr>
              <a:t>st</a:t>
            </a:r>
            <a:r>
              <a:rPr lang="en-US" sz="3600" b="1" dirty="0">
                <a:solidFill>
                  <a:schemeClr val="lt1"/>
                </a:solidFill>
                <a:latin typeface="Arial"/>
                <a:ea typeface="Arial"/>
                <a:cs typeface="Arial"/>
                <a:sym typeface="Arial"/>
              </a:rPr>
              <a:t> Grade</a:t>
            </a:r>
            <a:endParaRPr dirty="0"/>
          </a:p>
        </p:txBody>
      </p:sp>
      <p:sp>
        <p:nvSpPr>
          <p:cNvPr id="558" name="Google Shape;558;p78"/>
          <p:cNvSpPr txBox="1">
            <a:spLocks noGrp="1"/>
          </p:cNvSpPr>
          <p:nvPr>
            <p:ph type="body" idx="1"/>
          </p:nvPr>
        </p:nvSpPr>
        <p:spPr>
          <a:xfrm>
            <a:off x="363071" y="1690336"/>
            <a:ext cx="8323729" cy="4290338"/>
          </a:xfrm>
          <a:prstGeom prst="rect">
            <a:avLst/>
          </a:prstGeom>
          <a:noFill/>
          <a:ln>
            <a:noFill/>
          </a:ln>
        </p:spPr>
        <p:txBody>
          <a:bodyPr spcFirstLastPara="1" wrap="square" lIns="91425" tIns="45700" rIns="91425" bIns="45700" anchor="t" anchorCtr="0">
            <a:noAutofit/>
          </a:bodyPr>
          <a:lstStyle/>
          <a:p>
            <a:pPr marL="1588" lvl="0" indent="-1588" algn="l" rtl="0">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A student is to be classified as an English learner if: </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In PreK3, PreK4, Kindergarten the student receives a 1, 2 or a 3 oral language proficiency level in the preLAS assessment</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 In Grade 1 the student receives a 1, 2, or 3 proficiency level in either speaking and/or listening assessment of LAS Links.</a:t>
            </a:r>
            <a:endParaRPr/>
          </a:p>
          <a:p>
            <a:pPr marL="1588" lvl="0" indent="-1588" algn="l" rtl="0">
              <a:lnSpc>
                <a:spcPct val="90000"/>
              </a:lnSpc>
              <a:spcBef>
                <a:spcPts val="1200"/>
              </a:spcBef>
              <a:spcAft>
                <a:spcPts val="0"/>
              </a:spcAft>
              <a:buClr>
                <a:srgbClr val="323F4F"/>
              </a:buClr>
              <a:buSzPts val="2400"/>
              <a:buNone/>
            </a:pPr>
            <a:r>
              <a:rPr lang="en-US" sz="2400">
                <a:solidFill>
                  <a:srgbClr val="323F4F"/>
                </a:solidFill>
                <a:latin typeface="Arial"/>
                <a:ea typeface="Arial"/>
                <a:cs typeface="Arial"/>
                <a:sym typeface="Arial"/>
              </a:rPr>
              <a:t>School districts that provide a bilingual education program at the elementary grades </a:t>
            </a:r>
            <a:r>
              <a:rPr lang="en-US" sz="2400" b="1">
                <a:solidFill>
                  <a:srgbClr val="323F4F"/>
                </a:solidFill>
                <a:latin typeface="Arial"/>
                <a:ea typeface="Arial"/>
                <a:cs typeface="Arial"/>
                <a:sym typeface="Arial"/>
              </a:rPr>
              <a:t>shall </a:t>
            </a:r>
            <a:r>
              <a:rPr lang="en-US" sz="2400">
                <a:solidFill>
                  <a:srgbClr val="323F4F"/>
                </a:solidFill>
                <a:latin typeface="Arial"/>
                <a:ea typeface="Arial"/>
                <a:cs typeface="Arial"/>
                <a:sym typeface="Arial"/>
              </a:rPr>
              <a:t>administer a language proficiency test in the </a:t>
            </a:r>
            <a:r>
              <a:rPr lang="en-US" sz="2400" b="1" u="sng">
                <a:solidFill>
                  <a:srgbClr val="323F4F"/>
                </a:solidFill>
                <a:latin typeface="Arial"/>
                <a:ea typeface="Arial"/>
                <a:cs typeface="Arial"/>
                <a:sym typeface="Arial"/>
              </a:rPr>
              <a:t>primary language</a:t>
            </a:r>
            <a:r>
              <a:rPr lang="en-US" sz="2400" b="1">
                <a:solidFill>
                  <a:srgbClr val="323F4F"/>
                </a:solidFill>
                <a:latin typeface="Arial"/>
                <a:ea typeface="Arial"/>
                <a:cs typeface="Arial"/>
                <a:sym typeface="Arial"/>
              </a:rPr>
              <a:t> </a:t>
            </a:r>
            <a:r>
              <a:rPr lang="en-US" sz="2400">
                <a:solidFill>
                  <a:srgbClr val="323F4F"/>
                </a:solidFill>
                <a:latin typeface="Arial"/>
                <a:ea typeface="Arial"/>
                <a:cs typeface="Arial"/>
                <a:sym typeface="Arial"/>
              </a:rPr>
              <a:t>of the student who is eligible to be served in the bilingual education program. </a:t>
            </a:r>
            <a:endParaRPr/>
          </a:p>
          <a:p>
            <a:pPr marL="1588" lvl="0" indent="-1588" algn="l" rtl="0">
              <a:lnSpc>
                <a:spcPct val="90000"/>
              </a:lnSpc>
              <a:spcBef>
                <a:spcPts val="1200"/>
              </a:spcBef>
              <a:spcAft>
                <a:spcPts val="0"/>
              </a:spcAft>
              <a:buClr>
                <a:schemeClr val="dk1"/>
              </a:buClr>
              <a:buSzPts val="2800"/>
              <a:buNone/>
            </a:pPr>
            <a:endParaRPr>
              <a:solidFill>
                <a:srgbClr val="323F4F"/>
              </a:solidFill>
              <a:latin typeface="Arial"/>
              <a:ea typeface="Arial"/>
              <a:cs typeface="Arial"/>
              <a:sym typeface="Arial"/>
            </a:endParaRPr>
          </a:p>
          <a:p>
            <a:pPr marL="115888" lvl="1" indent="0" algn="l" rtl="0">
              <a:lnSpc>
                <a:spcPct val="90000"/>
              </a:lnSpc>
              <a:spcBef>
                <a:spcPts val="1200"/>
              </a:spcBef>
              <a:spcAft>
                <a:spcPts val="0"/>
              </a:spcAft>
              <a:buClr>
                <a:srgbClr val="323F4F"/>
              </a:buClr>
              <a:buSzPts val="2400"/>
              <a:buNone/>
            </a:pPr>
            <a:br>
              <a:rPr lang="en-US">
                <a:solidFill>
                  <a:srgbClr val="323F4F"/>
                </a:solidFill>
                <a:latin typeface="Arial"/>
                <a:ea typeface="Arial"/>
                <a:cs typeface="Arial"/>
                <a:sym typeface="Arial"/>
              </a:rPr>
            </a:br>
            <a:r>
              <a:rPr lang="en-US">
                <a:solidFill>
                  <a:srgbClr val="323F4F"/>
                </a:solidFill>
                <a:latin typeface="Arial"/>
                <a:ea typeface="Arial"/>
                <a:cs typeface="Arial"/>
                <a:sym typeface="Arial"/>
              </a:rPr>
              <a:t> </a:t>
            </a:r>
            <a:br>
              <a:rPr lang="en-US">
                <a:solidFill>
                  <a:srgbClr val="323F4F"/>
                </a:solidFill>
                <a:latin typeface="Arial"/>
                <a:ea typeface="Arial"/>
                <a:cs typeface="Arial"/>
                <a:sym typeface="Arial"/>
              </a:rPr>
            </a:br>
            <a:endParaRPr>
              <a:solidFill>
                <a:srgbClr val="323F4F"/>
              </a:solidFill>
            </a:endParaRPr>
          </a:p>
        </p:txBody>
      </p:sp>
      <p:sp>
        <p:nvSpPr>
          <p:cNvPr id="559" name="Google Shape;559;p7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16</a:t>
            </a:fld>
            <a:endParaRPr>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9"/>
          <p:cNvSpPr txBox="1">
            <a:spLocks noGrp="1"/>
          </p:cNvSpPr>
          <p:nvPr>
            <p:ph type="title"/>
          </p:nvPr>
        </p:nvSpPr>
        <p:spPr>
          <a:xfrm>
            <a:off x="104385" y="269724"/>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Prekindergarten Enrollment</a:t>
            </a:r>
            <a:endParaRPr dirty="0"/>
          </a:p>
        </p:txBody>
      </p:sp>
      <p:sp>
        <p:nvSpPr>
          <p:cNvPr id="568" name="Google Shape;568;p79"/>
          <p:cNvSpPr txBox="1">
            <a:spLocks noGrp="1"/>
          </p:cNvSpPr>
          <p:nvPr>
            <p:ph type="body" idx="1"/>
          </p:nvPr>
        </p:nvSpPr>
        <p:spPr>
          <a:xfrm>
            <a:off x="227956" y="1641746"/>
            <a:ext cx="8410964" cy="45357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Children enrolling in a prekindergarten (PK) program</a:t>
            </a:r>
            <a:endParaRPr/>
          </a:p>
          <a:p>
            <a:pPr marL="342900" lvl="0" indent="-342900" algn="l" rtl="0">
              <a:lnSpc>
                <a:spcPct val="90000"/>
              </a:lnSpc>
              <a:spcBef>
                <a:spcPts val="1000"/>
              </a:spcBef>
              <a:spcAft>
                <a:spcPts val="0"/>
              </a:spcAft>
              <a:buClr>
                <a:srgbClr val="323F4F"/>
              </a:buClr>
              <a:buSzPts val="2400"/>
              <a:buFont typeface="Arial"/>
              <a:buChar char="•"/>
            </a:pPr>
            <a:r>
              <a:rPr lang="en-US" sz="2400" b="0">
                <a:solidFill>
                  <a:srgbClr val="323F4F"/>
                </a:solidFill>
                <a:latin typeface="Arial"/>
                <a:ea typeface="Arial"/>
                <a:cs typeface="Arial"/>
                <a:sym typeface="Arial"/>
              </a:rPr>
              <a:t>Children aged 3 and 4 must meet established eligibility criteria in order to enroll in a PK program.</a:t>
            </a:r>
            <a:endParaRPr/>
          </a:p>
          <a:p>
            <a:pPr marL="342900" lvl="0" indent="-342900" algn="l" rtl="0">
              <a:lnSpc>
                <a:spcPct val="90000"/>
              </a:lnSpc>
              <a:spcBef>
                <a:spcPts val="1000"/>
              </a:spcBef>
              <a:spcAft>
                <a:spcPts val="0"/>
              </a:spcAft>
              <a:buClr>
                <a:srgbClr val="323F4F"/>
              </a:buClr>
              <a:buSzPts val="2400"/>
              <a:buFont typeface="Arial"/>
              <a:buChar char="•"/>
            </a:pPr>
            <a:r>
              <a:rPr lang="en-US" sz="2400" b="0">
                <a:solidFill>
                  <a:srgbClr val="323F4F"/>
                </a:solidFill>
                <a:latin typeface="Arial"/>
                <a:ea typeface="Arial"/>
                <a:cs typeface="Arial"/>
                <a:sym typeface="Arial"/>
              </a:rPr>
              <a:t>Children must have demonstrated eligibility for PK services prior to school enrollment.</a:t>
            </a:r>
            <a:endParaRPr/>
          </a:p>
          <a:p>
            <a:pPr marL="342900" lvl="0" indent="-342900" algn="l" rtl="0">
              <a:lnSpc>
                <a:spcPct val="90000"/>
              </a:lnSpc>
              <a:spcBef>
                <a:spcPts val="1000"/>
              </a:spcBef>
              <a:spcAft>
                <a:spcPts val="0"/>
              </a:spcAft>
              <a:buClr>
                <a:srgbClr val="323F4F"/>
              </a:buClr>
              <a:buSzPts val="2400"/>
              <a:buFont typeface="Arial"/>
              <a:buChar char="•"/>
            </a:pPr>
            <a:r>
              <a:rPr lang="en-US" sz="2400" b="0">
                <a:solidFill>
                  <a:srgbClr val="323F4F"/>
                </a:solidFill>
                <a:latin typeface="Arial"/>
                <a:ea typeface="Arial"/>
                <a:cs typeface="Arial"/>
                <a:sym typeface="Arial"/>
              </a:rPr>
              <a:t>3- to 4-year-olds may be identified as eligible for PK services beginning on April 1 of the school year prior to enrollment and up to the time of enrollment.</a:t>
            </a:r>
            <a:endParaRPr/>
          </a:p>
          <a:p>
            <a:pPr marL="342900" lvl="0" indent="-342900" algn="l" rtl="0">
              <a:lnSpc>
                <a:spcPct val="90000"/>
              </a:lnSpc>
              <a:spcBef>
                <a:spcPts val="1000"/>
              </a:spcBef>
              <a:spcAft>
                <a:spcPts val="0"/>
              </a:spcAft>
              <a:buClr>
                <a:srgbClr val="323F4F"/>
              </a:buClr>
              <a:buSzPts val="2400"/>
              <a:buFont typeface="Arial"/>
              <a:buChar char="•"/>
            </a:pPr>
            <a:r>
              <a:rPr lang="en-US" sz="2400" b="0">
                <a:solidFill>
                  <a:srgbClr val="323F4F"/>
                </a:solidFill>
                <a:latin typeface="Arial"/>
                <a:ea typeface="Arial"/>
                <a:cs typeface="Arial"/>
                <a:sym typeface="Arial"/>
              </a:rPr>
              <a:t>Identification as an English learner (LEP/EL), following state process for identification, is one way a child demonstrates eligibility for PK; the child must be identified prior to school enrollment in PK.</a:t>
            </a:r>
            <a:endParaRPr/>
          </a:p>
        </p:txBody>
      </p:sp>
      <p:sp>
        <p:nvSpPr>
          <p:cNvPr id="567" name="Google Shape;567;p7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Arial"/>
                <a:ea typeface="Arial"/>
                <a:cs typeface="Arial"/>
                <a:sym typeface="Arial"/>
              </a:rPr>
              <a:t>17</a:t>
            </a:fld>
            <a:endParaRPr>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0"/>
          <p:cNvSpPr txBox="1">
            <a:spLocks noGrp="1"/>
          </p:cNvSpPr>
          <p:nvPr>
            <p:ph type="title"/>
          </p:nvPr>
        </p:nvSpPr>
        <p:spPr>
          <a:xfrm>
            <a:off x="129099" y="269724"/>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Prekindergarten and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Early Education Enrollment</a:t>
            </a:r>
            <a:endParaRPr dirty="0"/>
          </a:p>
        </p:txBody>
      </p:sp>
      <p:sp>
        <p:nvSpPr>
          <p:cNvPr id="577" name="Google Shape;577;p80"/>
          <p:cNvSpPr txBox="1">
            <a:spLocks noGrp="1"/>
          </p:cNvSpPr>
          <p:nvPr>
            <p:ph type="body" idx="1"/>
          </p:nvPr>
        </p:nvSpPr>
        <p:spPr>
          <a:xfrm>
            <a:off x="172991" y="1608253"/>
            <a:ext cx="8723870" cy="39522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Children </a:t>
            </a:r>
            <a:r>
              <a:rPr lang="en-US" sz="2400" u="sng">
                <a:solidFill>
                  <a:srgbClr val="323F4F"/>
                </a:solidFill>
                <a:latin typeface="Arial"/>
                <a:ea typeface="Arial"/>
                <a:cs typeface="Arial"/>
                <a:sym typeface="Arial"/>
              </a:rPr>
              <a:t>with identified special needs </a:t>
            </a:r>
            <a:r>
              <a:rPr lang="en-US" sz="2400">
                <a:solidFill>
                  <a:srgbClr val="323F4F"/>
                </a:solidFill>
                <a:latin typeface="Arial"/>
                <a:ea typeface="Arial"/>
                <a:cs typeface="Arial"/>
                <a:sym typeface="Arial"/>
              </a:rPr>
              <a:t>enrolling in school at age 3 or 4</a:t>
            </a:r>
            <a:endParaRPr/>
          </a:p>
          <a:p>
            <a:pPr marL="342900" lvl="0" indent="-342900" algn="l" rtl="0">
              <a:lnSpc>
                <a:spcPct val="90000"/>
              </a:lnSpc>
              <a:spcBef>
                <a:spcPts val="1000"/>
              </a:spcBef>
              <a:spcAft>
                <a:spcPts val="0"/>
              </a:spcAft>
              <a:buClr>
                <a:srgbClr val="323F4F"/>
              </a:buClr>
              <a:buSzPts val="2300"/>
              <a:buFont typeface="Arial"/>
              <a:buChar char="•"/>
            </a:pPr>
            <a:r>
              <a:rPr lang="en-US" sz="2300" b="0">
                <a:solidFill>
                  <a:srgbClr val="323F4F"/>
                </a:solidFill>
                <a:latin typeface="Arial"/>
                <a:ea typeface="Arial"/>
                <a:cs typeface="Arial"/>
                <a:sym typeface="Arial"/>
              </a:rPr>
              <a:t>These children are eligible for program services through special education due to disability.</a:t>
            </a:r>
            <a:endParaRPr/>
          </a:p>
          <a:p>
            <a:pPr marL="342900" lvl="0" indent="-342900" algn="l" rtl="0">
              <a:lnSpc>
                <a:spcPct val="90000"/>
              </a:lnSpc>
              <a:spcBef>
                <a:spcPts val="1000"/>
              </a:spcBef>
              <a:spcAft>
                <a:spcPts val="0"/>
              </a:spcAft>
              <a:buClr>
                <a:srgbClr val="323F4F"/>
              </a:buClr>
              <a:buSzPts val="2300"/>
              <a:buFont typeface="Arial"/>
              <a:buChar char="•"/>
            </a:pPr>
            <a:r>
              <a:rPr lang="en-US" sz="2300" b="0">
                <a:solidFill>
                  <a:srgbClr val="323F4F"/>
                </a:solidFill>
                <a:latin typeface="Arial"/>
                <a:ea typeface="Arial"/>
                <a:cs typeface="Arial"/>
                <a:sym typeface="Arial"/>
              </a:rPr>
              <a:t>Within four calendar weeks of initial enrollment, the LPAC completes the state process for EL identification as necessary and meets with the ARD committee to determine EL identification and appropriate programming placement to ensure both special education and language program services. </a:t>
            </a:r>
            <a:endParaRPr/>
          </a:p>
          <a:p>
            <a:pPr marL="342900" lvl="0" indent="-342900" algn="l" rtl="0">
              <a:lnSpc>
                <a:spcPct val="90000"/>
              </a:lnSpc>
              <a:spcBef>
                <a:spcPts val="1000"/>
              </a:spcBef>
              <a:spcAft>
                <a:spcPts val="0"/>
              </a:spcAft>
              <a:buClr>
                <a:srgbClr val="323F4F"/>
              </a:buClr>
              <a:buSzPts val="2300"/>
              <a:buFont typeface="Arial"/>
              <a:buChar char="•"/>
            </a:pPr>
            <a:r>
              <a:rPr lang="en-US" sz="2300" b="0">
                <a:solidFill>
                  <a:srgbClr val="323F4F"/>
                </a:solidFill>
                <a:latin typeface="Arial"/>
                <a:ea typeface="Arial"/>
                <a:cs typeface="Arial"/>
                <a:sym typeface="Arial"/>
              </a:rPr>
              <a:t>English learners qualify for prekindergarten (PK); however, ELs may be coded as Early Education (EE) based on special education services in conjunction with their language program services. </a:t>
            </a:r>
            <a:endParaRPr/>
          </a:p>
        </p:txBody>
      </p:sp>
      <p:sp>
        <p:nvSpPr>
          <p:cNvPr id="576" name="Google Shape;576;p80"/>
          <p:cNvSpPr txBox="1">
            <a:spLocks noGrp="1"/>
          </p:cNvSpPr>
          <p:nvPr>
            <p:ph type="sldNum" idx="12"/>
          </p:nvPr>
        </p:nvSpPr>
        <p:spPr>
          <a:xfrm>
            <a:off x="6457950" y="637109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Arial"/>
                <a:ea typeface="Arial"/>
                <a:cs typeface="Arial"/>
                <a:sym typeface="Arial"/>
              </a:rPr>
              <a:t>18</a:t>
            </a:fld>
            <a:endParaRPr>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1"/>
          <p:cNvSpPr txBox="1">
            <a:spLocks noGrp="1"/>
          </p:cNvSpPr>
          <p:nvPr>
            <p:ph type="title"/>
          </p:nvPr>
        </p:nvSpPr>
        <p:spPr>
          <a:xfrm>
            <a:off x="153813" y="269724"/>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Prekindergarten Students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and the HLS</a:t>
            </a:r>
            <a:endParaRPr dirty="0"/>
          </a:p>
        </p:txBody>
      </p:sp>
      <p:sp>
        <p:nvSpPr>
          <p:cNvPr id="587" name="Google Shape;587;p81"/>
          <p:cNvSpPr txBox="1"/>
          <p:nvPr/>
        </p:nvSpPr>
        <p:spPr>
          <a:xfrm>
            <a:off x="1439130" y="1778619"/>
            <a:ext cx="6453963" cy="1323439"/>
          </a:xfrm>
          <a:prstGeom prst="rect">
            <a:avLst/>
          </a:prstGeom>
          <a:solidFill>
            <a:srgbClr val="FFF2CC"/>
          </a:solidFill>
          <a:ln w="28575" cap="rnd" cmpd="sng">
            <a:solidFill>
              <a:srgbClr val="BF9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3F3F3F"/>
                </a:solidFill>
                <a:latin typeface="Calibri"/>
                <a:ea typeface="Calibri"/>
                <a:cs typeface="Calibri"/>
                <a:sym typeface="Calibri"/>
              </a:rPr>
              <a:t>Note: Pre-Kindergarten, for the purposes of the HLS, is defined as early childhood services for a student, aged 3 or 4, enrolling for the first time in a Texas school.  This includes all students, with or without identified special needs.</a:t>
            </a:r>
            <a:endParaRPr sz="2000">
              <a:solidFill>
                <a:srgbClr val="3F3F3F"/>
              </a:solidFill>
              <a:latin typeface="Calibri"/>
              <a:ea typeface="Calibri"/>
              <a:cs typeface="Calibri"/>
              <a:sym typeface="Calibri"/>
            </a:endParaRPr>
          </a:p>
        </p:txBody>
      </p:sp>
      <p:sp>
        <p:nvSpPr>
          <p:cNvPr id="586" name="Google Shape;586;p81"/>
          <p:cNvSpPr txBox="1"/>
          <p:nvPr/>
        </p:nvSpPr>
        <p:spPr>
          <a:xfrm>
            <a:off x="0" y="3446741"/>
            <a:ext cx="9144000" cy="1785104"/>
          </a:xfrm>
          <a:prstGeom prst="rect">
            <a:avLst/>
          </a:prstGeom>
          <a:noFill/>
          <a:ln>
            <a:noFill/>
          </a:ln>
        </p:spPr>
        <p:txBody>
          <a:bodyPr spcFirstLastPara="1" wrap="square" lIns="91425" tIns="45700" rIns="91425" bIns="45700" anchor="t" anchorCtr="0">
            <a:noAutofit/>
          </a:bodyPr>
          <a:lstStyle/>
          <a:p>
            <a:pPr marL="266065" marR="0" lvl="0" indent="0" algn="ctr" rtl="0">
              <a:spcBef>
                <a:spcPts val="0"/>
              </a:spcBef>
              <a:spcAft>
                <a:spcPts val="0"/>
              </a:spcAft>
              <a:buNone/>
            </a:pPr>
            <a:r>
              <a:rPr lang="en-US" sz="1600" b="1">
                <a:solidFill>
                  <a:schemeClr val="dk1"/>
                </a:solidFill>
                <a:latin typeface="Arial"/>
                <a:ea typeface="Arial"/>
                <a:cs typeface="Arial"/>
                <a:sym typeface="Arial"/>
              </a:rPr>
              <a:t>HOME LANGUAGE SURVEY-19 TAC Chapter 89, Subchapter BB, §89.1215</a:t>
            </a:r>
            <a:endParaRPr sz="1600">
              <a:solidFill>
                <a:schemeClr val="dk1"/>
              </a:solidFill>
              <a:latin typeface="Arial"/>
              <a:ea typeface="Arial"/>
              <a:cs typeface="Arial"/>
              <a:sym typeface="Arial"/>
            </a:endParaRPr>
          </a:p>
          <a:p>
            <a:pPr marL="294640" marR="0" lvl="0" indent="0" algn="ctr" rtl="0">
              <a:spcBef>
                <a:spcPts val="0"/>
              </a:spcBef>
              <a:spcAft>
                <a:spcPts val="0"/>
              </a:spcAft>
              <a:buNone/>
            </a:pPr>
            <a:r>
              <a:rPr lang="en-US" sz="1200" b="1">
                <a:solidFill>
                  <a:schemeClr val="dk1"/>
                </a:solidFill>
                <a:latin typeface="Arial"/>
                <a:ea typeface="Arial"/>
                <a:cs typeface="Arial"/>
                <a:sym typeface="Arial"/>
              </a:rPr>
              <a:t>(Home Language Survey applicable ONLY if administered for students enrolling in pre-kindergarten through grade 12)</a:t>
            </a:r>
            <a:endParaRPr sz="1200">
              <a:solidFill>
                <a:schemeClr val="dk1"/>
              </a:solidFill>
              <a:latin typeface="Arial"/>
              <a:ea typeface="Arial"/>
              <a:cs typeface="Arial"/>
              <a:sym typeface="Arial"/>
            </a:endParaRPr>
          </a:p>
          <a:p>
            <a:pPr marL="0" marR="0" lvl="0" indent="0" algn="l" rtl="0">
              <a:spcBef>
                <a:spcPts val="30"/>
              </a:spcBef>
              <a:spcAft>
                <a:spcPts val="0"/>
              </a:spcAft>
              <a:buNone/>
            </a:pPr>
            <a:r>
              <a:rPr lang="en-US" sz="1200" b="1">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a:p>
            <a:pPr marL="266700" marR="0" lvl="0" indent="0" algn="l" rtl="0">
              <a:spcBef>
                <a:spcPts val="0"/>
              </a:spcBef>
              <a:spcAft>
                <a:spcPts val="0"/>
              </a:spcAft>
              <a:buNone/>
            </a:pPr>
            <a:r>
              <a:rPr lang="en-US" sz="1400" b="1">
                <a:solidFill>
                  <a:schemeClr val="dk1"/>
                </a:solidFill>
                <a:latin typeface="Arial"/>
                <a:ea typeface="Arial"/>
                <a:cs typeface="Arial"/>
                <a:sym typeface="Arial"/>
              </a:rPr>
              <a:t>TO BE COMPLETED BY PARENT OR GUARDIAN FOR STUDENTS ENROLLING IN PREKINDERGARTEN THROUGH GRADE 8 (OR BY STUDENT IN GRADES 9-12):  </a:t>
            </a:r>
            <a:r>
              <a:rPr lang="en-US" sz="1400">
                <a:solidFill>
                  <a:schemeClr val="dk1"/>
                </a:solidFill>
                <a:latin typeface="Arial"/>
                <a:ea typeface="Arial"/>
                <a:cs typeface="Arial"/>
                <a:sym typeface="Arial"/>
              </a:rPr>
              <a:t>The state of Texas requires that the following information be completed for each student who enrolls in a Texas public school for the first time. It is the responsibility of the parent or guardian, not the school, to provide the language information requested by the questions below.</a:t>
            </a:r>
            <a:endParaRPr sz="1400">
              <a:solidFill>
                <a:schemeClr val="dk1"/>
              </a:solidFill>
              <a:latin typeface="Arial"/>
              <a:ea typeface="Arial"/>
              <a:cs typeface="Arial"/>
              <a:sym typeface="Arial"/>
            </a:endParaRPr>
          </a:p>
        </p:txBody>
      </p:sp>
      <p:sp>
        <p:nvSpPr>
          <p:cNvPr id="585" name="Google Shape;585;p8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latin typeface="Arial"/>
                <a:ea typeface="Arial"/>
                <a:cs typeface="Arial"/>
                <a:sym typeface="Arial"/>
              </a:rPr>
              <a:t>19</a:t>
            </a:fld>
            <a:endParaRPr>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4"/>
          <p:cNvSpPr txBox="1">
            <a:spLocks noGrp="1"/>
          </p:cNvSpPr>
          <p:nvPr>
            <p:ph type="title"/>
          </p:nvPr>
        </p:nvSpPr>
        <p:spPr>
          <a:xfrm>
            <a:off x="115696" y="365126"/>
            <a:ext cx="7886700" cy="101762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Copyright © Notice</a:t>
            </a:r>
            <a:endParaRPr dirty="0"/>
          </a:p>
        </p:txBody>
      </p:sp>
      <p:sp>
        <p:nvSpPr>
          <p:cNvPr id="428" name="Google Shape;428;p64"/>
          <p:cNvSpPr txBox="1">
            <a:spLocks noGrp="1"/>
          </p:cNvSpPr>
          <p:nvPr>
            <p:ph type="body" idx="1"/>
          </p:nvPr>
        </p:nvSpPr>
        <p:spPr>
          <a:xfrm>
            <a:off x="182602" y="1825625"/>
            <a:ext cx="880528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23F4F"/>
              </a:buClr>
              <a:buSzPts val="2200"/>
              <a:buNone/>
            </a:pPr>
            <a:r>
              <a:rPr lang="en-US" sz="2200">
                <a:solidFill>
                  <a:srgbClr val="323F4F"/>
                </a:solidFill>
                <a:latin typeface="Arial"/>
                <a:ea typeface="Arial"/>
                <a:cs typeface="Arial"/>
                <a:sym typeface="Arial"/>
              </a:rPr>
              <a:t>Copyright © 2020. Texas Education Agency.</a:t>
            </a:r>
            <a:endParaRPr/>
          </a:p>
          <a:p>
            <a:pPr marL="0" lvl="0" indent="0" algn="l" rtl="0">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All Rights Reserved.</a:t>
            </a:r>
            <a:endParaRPr/>
          </a:p>
          <a:p>
            <a:pPr marL="0" lvl="0" indent="0" algn="l" rtl="0">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Notwithstanding the foregoing, the right to reproduce the copyrighted work is granted to Texas public school districts, Texas charter schools, and Texas education service centers for non-profit educational use within the state of Texas, and to residents of the state of Texas for their own personal, non-profit educational use, and provided further that no charge is made for such reproduced materials other than to cover the out-of-pocket cost of reproduction and distribution. No other rights, express or implied, are granted hereby.</a:t>
            </a:r>
            <a:endParaRPr/>
          </a:p>
          <a:p>
            <a:pPr marL="0" lvl="0" indent="0" algn="l" rtl="0">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For more information, please contact: copyrights@tea.texas.gov</a:t>
            </a:r>
            <a:endParaRPr/>
          </a:p>
          <a:p>
            <a:pPr marL="0" lvl="0" indent="0" algn="l" rtl="0">
              <a:lnSpc>
                <a:spcPct val="90000"/>
              </a:lnSpc>
              <a:spcBef>
                <a:spcPts val="1000"/>
              </a:spcBef>
              <a:spcAft>
                <a:spcPts val="0"/>
              </a:spcAft>
              <a:buClr>
                <a:schemeClr val="dk1"/>
              </a:buClr>
              <a:buSzPts val="2200"/>
              <a:buNone/>
            </a:pPr>
            <a:endParaRPr sz="2200">
              <a:solidFill>
                <a:srgbClr val="323F4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2"/>
          <p:cNvSpPr txBox="1">
            <a:spLocks noGrp="1"/>
          </p:cNvSpPr>
          <p:nvPr>
            <p:ph type="title"/>
          </p:nvPr>
        </p:nvSpPr>
        <p:spPr>
          <a:xfrm>
            <a:off x="115931" y="456166"/>
            <a:ext cx="8441883"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Determining Eligibility in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Grades 2-12</a:t>
            </a:r>
            <a:endParaRPr dirty="0"/>
          </a:p>
        </p:txBody>
      </p:sp>
      <p:sp>
        <p:nvSpPr>
          <p:cNvPr id="595" name="Google Shape;595;p82"/>
          <p:cNvSpPr txBox="1">
            <a:spLocks noGrp="1"/>
          </p:cNvSpPr>
          <p:nvPr>
            <p:ph type="body" idx="1"/>
          </p:nvPr>
        </p:nvSpPr>
        <p:spPr>
          <a:xfrm>
            <a:off x="363070" y="1665622"/>
            <a:ext cx="8323729" cy="34747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A student is to be classified as an English learner in grades 2-12.</a:t>
            </a:r>
            <a:r>
              <a:rPr lang="en-US">
                <a:solidFill>
                  <a:srgbClr val="FF0000"/>
                </a:solidFill>
                <a:latin typeface="Arial"/>
                <a:ea typeface="Arial"/>
                <a:cs typeface="Arial"/>
                <a:sym typeface="Arial"/>
              </a:rPr>
              <a:t> </a:t>
            </a:r>
            <a:r>
              <a:rPr lang="en-US">
                <a:solidFill>
                  <a:srgbClr val="323F4F"/>
                </a:solidFill>
                <a:latin typeface="Arial"/>
                <a:ea typeface="Arial"/>
                <a:cs typeface="Arial"/>
                <a:sym typeface="Arial"/>
              </a:rPr>
              <a:t>If a student receives a 1, 2, or 3 proficiency level in ANY domain: listening, speaking, reading, and writing of the LAS Links assessment. </a:t>
            </a:r>
            <a:endParaRPr/>
          </a:p>
          <a:p>
            <a:pPr marL="0" lvl="0" indent="0" algn="l" rtl="0">
              <a:lnSpc>
                <a:spcPct val="90000"/>
              </a:lnSpc>
              <a:spcBef>
                <a:spcPts val="1200"/>
              </a:spcBef>
              <a:spcAft>
                <a:spcPts val="0"/>
              </a:spcAft>
              <a:buClr>
                <a:schemeClr val="dk1"/>
              </a:buClr>
              <a:buSzPts val="2800"/>
              <a:buNone/>
            </a:pPr>
            <a:endParaRPr>
              <a:solidFill>
                <a:srgbClr val="323F4F"/>
              </a:solidFill>
              <a:latin typeface="Arial"/>
              <a:ea typeface="Arial"/>
              <a:cs typeface="Arial"/>
              <a:sym typeface="Arial"/>
            </a:endParaRPr>
          </a:p>
          <a:p>
            <a:pPr marL="0" lvl="0" indent="0" algn="l" rtl="0">
              <a:lnSpc>
                <a:spcPct val="90000"/>
              </a:lnSpc>
              <a:spcBef>
                <a:spcPts val="1200"/>
              </a:spcBef>
              <a:spcAft>
                <a:spcPts val="0"/>
              </a:spcAft>
              <a:buClr>
                <a:srgbClr val="323F4F"/>
              </a:buClr>
              <a:buSzPts val="2800"/>
              <a:buNone/>
            </a:pPr>
            <a:r>
              <a:rPr lang="en-US">
                <a:solidFill>
                  <a:srgbClr val="323F4F"/>
                </a:solidFill>
                <a:latin typeface="Arial"/>
                <a:ea typeface="Arial"/>
                <a:cs typeface="Arial"/>
                <a:sym typeface="Arial"/>
              </a:rPr>
              <a:t>At any grade level, a student shall be identified as an English learner if the student's ability in English is so limited that the English language proficiency assessment described in subsection (c) of this section cannot be administered.</a:t>
            </a:r>
            <a:endParaRPr sz="2400">
              <a:solidFill>
                <a:srgbClr val="323F4F"/>
              </a:solidFill>
            </a:endParaRPr>
          </a:p>
        </p:txBody>
      </p:sp>
      <p:sp>
        <p:nvSpPr>
          <p:cNvPr id="596" name="Google Shape;596;p8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83"/>
          <p:cNvSpPr txBox="1">
            <a:spLocks noGrp="1"/>
          </p:cNvSpPr>
          <p:nvPr>
            <p:ph type="title"/>
          </p:nvPr>
        </p:nvSpPr>
        <p:spPr>
          <a:xfrm>
            <a:off x="115931" y="463638"/>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Students Transferring From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Within Texas</a:t>
            </a:r>
            <a:endParaRPr dirty="0"/>
          </a:p>
        </p:txBody>
      </p:sp>
      <p:sp>
        <p:nvSpPr>
          <p:cNvPr id="604" name="Google Shape;604;p83"/>
          <p:cNvSpPr txBox="1">
            <a:spLocks noGrp="1"/>
          </p:cNvSpPr>
          <p:nvPr>
            <p:ph type="body" idx="1"/>
          </p:nvPr>
        </p:nvSpPr>
        <p:spPr>
          <a:xfrm>
            <a:off x="214788" y="1767024"/>
            <a:ext cx="8509082" cy="37935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For students </a:t>
            </a:r>
            <a:r>
              <a:rPr lang="en-US" b="1">
                <a:solidFill>
                  <a:srgbClr val="323F4F"/>
                </a:solidFill>
                <a:latin typeface="Arial"/>
                <a:ea typeface="Arial"/>
                <a:cs typeface="Arial"/>
                <a:sym typeface="Arial"/>
              </a:rPr>
              <a:t>previously</a:t>
            </a:r>
            <a:r>
              <a:rPr lang="en-US">
                <a:solidFill>
                  <a:srgbClr val="323F4F"/>
                </a:solidFill>
                <a:latin typeface="Arial"/>
                <a:ea typeface="Arial"/>
                <a:cs typeface="Arial"/>
                <a:sym typeface="Arial"/>
              </a:rPr>
              <a:t> enrolled in a Texas public school:</a:t>
            </a:r>
            <a:endParaRPr/>
          </a:p>
          <a:p>
            <a:pPr marL="228600"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The receiving district shall:</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request and secure the student records, including the home language survey and all LPAC documentation. </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make multiple attempts to obtain the student’s home language survey and other LPAC documentation. </a:t>
            </a:r>
            <a:endParaRPr/>
          </a:p>
          <a:p>
            <a:pPr marL="685800" lvl="1" indent="-228600" algn="l" rtl="0">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document in writing all attempts to contact the sending district to request records.</a:t>
            </a:r>
            <a:endParaRPr/>
          </a:p>
          <a:p>
            <a:pPr marL="0" lvl="0" indent="0" algn="l" rtl="0">
              <a:lnSpc>
                <a:spcPct val="90000"/>
              </a:lnSpc>
              <a:spcBef>
                <a:spcPts val="1200"/>
              </a:spcBef>
              <a:spcAft>
                <a:spcPts val="0"/>
              </a:spcAft>
              <a:buClr>
                <a:schemeClr val="dk1"/>
              </a:buClr>
              <a:buSzPts val="2800"/>
              <a:buNone/>
            </a:pPr>
            <a:endParaRPr>
              <a:solidFill>
                <a:srgbClr val="323F4F"/>
              </a:solidFill>
              <a:latin typeface="Arial"/>
              <a:ea typeface="Arial"/>
              <a:cs typeface="Arial"/>
              <a:sym typeface="Arial"/>
            </a:endParaRPr>
          </a:p>
          <a:p>
            <a:pPr marL="0" lvl="0" indent="0" algn="l" rtl="0">
              <a:lnSpc>
                <a:spcPct val="90000"/>
              </a:lnSpc>
              <a:spcBef>
                <a:spcPts val="1200"/>
              </a:spcBef>
              <a:spcAft>
                <a:spcPts val="0"/>
              </a:spcAft>
              <a:buClr>
                <a:schemeClr val="dk1"/>
              </a:buClr>
              <a:buSzPts val="2800"/>
              <a:buNone/>
            </a:pPr>
            <a:endParaRPr>
              <a:solidFill>
                <a:srgbClr val="323F4F"/>
              </a:solidFill>
              <a:latin typeface="Arial"/>
              <a:ea typeface="Arial"/>
              <a:cs typeface="Arial"/>
              <a:sym typeface="Arial"/>
            </a:endParaRPr>
          </a:p>
        </p:txBody>
      </p:sp>
      <p:sp>
        <p:nvSpPr>
          <p:cNvPr id="605" name="Google Shape;605;p8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4"/>
          <p:cNvSpPr txBox="1">
            <a:spLocks noGrp="1"/>
          </p:cNvSpPr>
          <p:nvPr>
            <p:ph type="title"/>
          </p:nvPr>
        </p:nvSpPr>
        <p:spPr>
          <a:xfrm>
            <a:off x="115931" y="463638"/>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Students Transferring From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Within Texas</a:t>
            </a:r>
            <a:endParaRPr dirty="0"/>
          </a:p>
        </p:txBody>
      </p:sp>
      <p:sp>
        <p:nvSpPr>
          <p:cNvPr id="613" name="Google Shape;613;p84"/>
          <p:cNvSpPr txBox="1">
            <a:spLocks noGrp="1"/>
          </p:cNvSpPr>
          <p:nvPr>
            <p:ph type="body" idx="1"/>
          </p:nvPr>
        </p:nvSpPr>
        <p:spPr>
          <a:xfrm>
            <a:off x="264216" y="1668168"/>
            <a:ext cx="8682076" cy="49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Once LPAC documentation has been received from the previous Texas district, </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Determine if evidence indicates that the student was previously identified as an English learner in Texas.</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If the student was previously identified as an English learner in Texas, the district does not proceed with a new identification process. The receiving district, </a:t>
            </a:r>
            <a:endParaRPr/>
          </a:p>
          <a:p>
            <a:pPr marL="685800" lvl="1" indent="-228600" algn="l" rtl="0">
              <a:lnSpc>
                <a:spcPct val="90000"/>
              </a:lnSpc>
              <a:spcBef>
                <a:spcPts val="1200"/>
              </a:spcBef>
              <a:spcAft>
                <a:spcPts val="0"/>
              </a:spcAft>
              <a:buClr>
                <a:srgbClr val="323F4F"/>
              </a:buClr>
              <a:buSzPts val="2000"/>
              <a:buChar char="•"/>
            </a:pPr>
            <a:r>
              <a:rPr lang="en-US" sz="2000">
                <a:solidFill>
                  <a:srgbClr val="323F4F"/>
                </a:solidFill>
                <a:latin typeface="Arial"/>
                <a:ea typeface="Arial"/>
                <a:cs typeface="Arial"/>
                <a:sym typeface="Arial"/>
              </a:rPr>
              <a:t>honors the original identification as an English learner, </a:t>
            </a:r>
            <a:endParaRPr/>
          </a:p>
          <a:p>
            <a:pPr marL="685800" lvl="1" indent="-228600" algn="l" rtl="0">
              <a:lnSpc>
                <a:spcPct val="90000"/>
              </a:lnSpc>
              <a:spcBef>
                <a:spcPts val="1200"/>
              </a:spcBef>
              <a:spcAft>
                <a:spcPts val="0"/>
              </a:spcAft>
              <a:buClr>
                <a:srgbClr val="323F4F"/>
              </a:buClr>
              <a:buSzPts val="2000"/>
              <a:buChar char="•"/>
            </a:pPr>
            <a:r>
              <a:rPr lang="en-US" sz="2000">
                <a:solidFill>
                  <a:srgbClr val="323F4F"/>
                </a:solidFill>
                <a:latin typeface="Arial"/>
                <a:ea typeface="Arial"/>
                <a:cs typeface="Arial"/>
                <a:sym typeface="Arial"/>
              </a:rPr>
              <a:t>documents the evidence found in the LPAC paperwork,</a:t>
            </a:r>
            <a:endParaRPr/>
          </a:p>
          <a:p>
            <a:pPr marL="685800" lvl="1" indent="-228600" algn="l" rtl="0">
              <a:lnSpc>
                <a:spcPct val="90000"/>
              </a:lnSpc>
              <a:spcBef>
                <a:spcPts val="1200"/>
              </a:spcBef>
              <a:spcAft>
                <a:spcPts val="0"/>
              </a:spcAft>
              <a:buClr>
                <a:srgbClr val="323F4F"/>
              </a:buClr>
              <a:buSzPts val="2000"/>
              <a:buChar char="•"/>
            </a:pPr>
            <a:r>
              <a:rPr lang="en-US" sz="2000">
                <a:solidFill>
                  <a:srgbClr val="323F4F"/>
                </a:solidFill>
                <a:latin typeface="Arial"/>
                <a:ea typeface="Arial"/>
                <a:cs typeface="Arial"/>
                <a:sym typeface="Arial"/>
              </a:rPr>
              <a:t>provides the continuation of services (bilingual or ESL), and </a:t>
            </a:r>
            <a:endParaRPr/>
          </a:p>
          <a:p>
            <a:pPr marL="685800" lvl="1" indent="-228600" algn="l" rtl="0">
              <a:lnSpc>
                <a:spcPct val="90000"/>
              </a:lnSpc>
              <a:spcBef>
                <a:spcPts val="1200"/>
              </a:spcBef>
              <a:spcAft>
                <a:spcPts val="0"/>
              </a:spcAft>
              <a:buClr>
                <a:srgbClr val="323F4F"/>
              </a:buClr>
              <a:buSzPts val="2000"/>
              <a:buChar char="•"/>
            </a:pPr>
            <a:r>
              <a:rPr lang="en-US" sz="2000">
                <a:solidFill>
                  <a:srgbClr val="323F4F"/>
                </a:solidFill>
                <a:latin typeface="Arial"/>
                <a:ea typeface="Arial"/>
                <a:cs typeface="Arial"/>
                <a:sym typeface="Arial"/>
              </a:rPr>
              <a:t>communicates continuation of services with the parent or guardian. </a:t>
            </a:r>
            <a:endParaRPr sz="2400">
              <a:solidFill>
                <a:srgbClr val="323F4F"/>
              </a:solidFill>
              <a:latin typeface="Arial"/>
              <a:ea typeface="Arial"/>
              <a:cs typeface="Arial"/>
              <a:sym typeface="Arial"/>
            </a:endParaRPr>
          </a:p>
        </p:txBody>
      </p:sp>
      <p:sp>
        <p:nvSpPr>
          <p:cNvPr id="614" name="Google Shape;614;p8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5"/>
          <p:cNvSpPr txBox="1">
            <a:spLocks noGrp="1"/>
          </p:cNvSpPr>
          <p:nvPr>
            <p:ph type="title"/>
          </p:nvPr>
        </p:nvSpPr>
        <p:spPr>
          <a:xfrm>
            <a:off x="104664" y="463638"/>
            <a:ext cx="7873630"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Students Transferring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From Outside of Texas</a:t>
            </a:r>
            <a:endParaRPr dirty="0"/>
          </a:p>
        </p:txBody>
      </p:sp>
      <p:sp>
        <p:nvSpPr>
          <p:cNvPr id="622" name="Google Shape;622;p85"/>
          <p:cNvSpPr txBox="1">
            <a:spLocks noGrp="1"/>
          </p:cNvSpPr>
          <p:nvPr>
            <p:ph type="body" idx="1"/>
          </p:nvPr>
        </p:nvSpPr>
        <p:spPr>
          <a:xfrm>
            <a:off x="178805" y="1519886"/>
            <a:ext cx="8520347" cy="4952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If a student transfers from a school </a:t>
            </a:r>
            <a:r>
              <a:rPr lang="en-US" sz="2400" b="1" u="sng">
                <a:solidFill>
                  <a:srgbClr val="323F4F"/>
                </a:solidFill>
                <a:latin typeface="Arial"/>
                <a:ea typeface="Arial"/>
                <a:cs typeface="Arial"/>
                <a:sym typeface="Arial"/>
              </a:rPr>
              <a:t>outside</a:t>
            </a:r>
            <a:r>
              <a:rPr lang="en-US" sz="2400">
                <a:solidFill>
                  <a:srgbClr val="323F4F"/>
                </a:solidFill>
                <a:latin typeface="Arial"/>
                <a:ea typeface="Arial"/>
                <a:cs typeface="Arial"/>
                <a:sym typeface="Arial"/>
              </a:rPr>
              <a:t> </a:t>
            </a:r>
            <a:br>
              <a:rPr lang="en-US" sz="2400">
                <a:solidFill>
                  <a:srgbClr val="323F4F"/>
                </a:solidFill>
                <a:latin typeface="Arial"/>
                <a:ea typeface="Arial"/>
                <a:cs typeface="Arial"/>
                <a:sym typeface="Arial"/>
              </a:rPr>
            </a:br>
            <a:r>
              <a:rPr lang="en-US" sz="2400">
                <a:solidFill>
                  <a:srgbClr val="323F4F"/>
                </a:solidFill>
                <a:latin typeface="Arial"/>
                <a:ea typeface="Arial"/>
                <a:cs typeface="Arial"/>
                <a:sym typeface="Arial"/>
              </a:rPr>
              <a:t>of Texas, the school district shall do the following:</a:t>
            </a:r>
            <a:endParaRPr/>
          </a:p>
          <a:p>
            <a:pPr marL="228600" lvl="0" indent="-228600" algn="l" rtl="0">
              <a:lnSpc>
                <a:spcPct val="90000"/>
              </a:lnSpc>
              <a:spcBef>
                <a:spcPts val="1200"/>
              </a:spcBef>
              <a:spcAft>
                <a:spcPts val="0"/>
              </a:spcAft>
              <a:buClr>
                <a:srgbClr val="323F4F"/>
              </a:buClr>
              <a:buSzPts val="2400"/>
              <a:buFont typeface="Arial"/>
              <a:buChar char="•"/>
            </a:pPr>
            <a:r>
              <a:rPr lang="en-US" sz="2400">
                <a:solidFill>
                  <a:srgbClr val="323F4F"/>
                </a:solidFill>
                <a:latin typeface="Arial"/>
                <a:ea typeface="Arial"/>
                <a:cs typeface="Arial"/>
                <a:sym typeface="Arial"/>
              </a:rPr>
              <a:t>Review any documentation brought in by </a:t>
            </a:r>
            <a:br>
              <a:rPr lang="en-US" sz="2400">
                <a:solidFill>
                  <a:srgbClr val="323F4F"/>
                </a:solidFill>
                <a:latin typeface="Arial"/>
                <a:ea typeface="Arial"/>
                <a:cs typeface="Arial"/>
                <a:sym typeface="Arial"/>
              </a:rPr>
            </a:br>
            <a:r>
              <a:rPr lang="en-US" sz="2400">
                <a:solidFill>
                  <a:srgbClr val="323F4F"/>
                </a:solidFill>
                <a:latin typeface="Arial"/>
                <a:ea typeface="Arial"/>
                <a:cs typeface="Arial"/>
                <a:sym typeface="Arial"/>
              </a:rPr>
              <a:t>the student.</a:t>
            </a:r>
            <a:endParaRPr/>
          </a:p>
          <a:p>
            <a:pPr marL="228600" lvl="0" indent="-228600" algn="l" rtl="0">
              <a:lnSpc>
                <a:spcPct val="90000"/>
              </a:lnSpc>
              <a:spcBef>
                <a:spcPts val="1200"/>
              </a:spcBef>
              <a:spcAft>
                <a:spcPts val="0"/>
              </a:spcAft>
              <a:buClr>
                <a:srgbClr val="323F4F"/>
              </a:buClr>
              <a:buSzPts val="2400"/>
              <a:buFont typeface="Arial"/>
              <a:buChar char="•"/>
            </a:pPr>
            <a:r>
              <a:rPr lang="en-US" sz="2400">
                <a:solidFill>
                  <a:srgbClr val="323F4F"/>
                </a:solidFill>
                <a:latin typeface="Arial"/>
                <a:ea typeface="Arial"/>
                <a:cs typeface="Arial"/>
                <a:sym typeface="Arial"/>
              </a:rPr>
              <a:t>Determine if evidence indicates that the student was previously enrolled in a Texas school.</a:t>
            </a:r>
            <a:endParaRPr/>
          </a:p>
          <a:p>
            <a:pPr marL="685800" lvl="1" indent="-228600" algn="l" rtl="0">
              <a:lnSpc>
                <a:spcPct val="90000"/>
              </a:lnSpc>
              <a:spcBef>
                <a:spcPts val="1200"/>
              </a:spcBef>
              <a:spcAft>
                <a:spcPts val="0"/>
              </a:spcAft>
              <a:buClr>
                <a:srgbClr val="323F4F"/>
              </a:buClr>
              <a:buSzPts val="2000"/>
              <a:buFont typeface="Arial"/>
              <a:buChar char="•"/>
            </a:pPr>
            <a:r>
              <a:rPr lang="en-US" sz="2000">
                <a:solidFill>
                  <a:srgbClr val="323F4F"/>
                </a:solidFill>
                <a:latin typeface="Arial"/>
                <a:ea typeface="Arial"/>
                <a:cs typeface="Arial"/>
                <a:sym typeface="Arial"/>
              </a:rPr>
              <a:t>If evidence indicates the student was identified as an English learner in Texas, follow procedure on previous slide.</a:t>
            </a:r>
            <a:endParaRPr/>
          </a:p>
          <a:p>
            <a:pPr marL="685800" lvl="1" indent="-228600" algn="l" rtl="0">
              <a:lnSpc>
                <a:spcPct val="90000"/>
              </a:lnSpc>
              <a:spcBef>
                <a:spcPts val="1200"/>
              </a:spcBef>
              <a:spcAft>
                <a:spcPts val="0"/>
              </a:spcAft>
              <a:buClr>
                <a:srgbClr val="323F4F"/>
              </a:buClr>
              <a:buSzPts val="2000"/>
              <a:buFont typeface="Arial"/>
              <a:buChar char="•"/>
            </a:pPr>
            <a:r>
              <a:rPr lang="en-US" sz="2000">
                <a:solidFill>
                  <a:srgbClr val="323F4F"/>
                </a:solidFill>
                <a:latin typeface="Arial"/>
                <a:ea typeface="Arial"/>
                <a:cs typeface="Arial"/>
                <a:sym typeface="Arial"/>
              </a:rPr>
              <a:t>If there is no evidence that the student was identified as an English learner in Texas, proceed with Texas identification process, including  administration of the HLS for identification, as outlined for students new to Texas public schools who have   never been enrolled previously. </a:t>
            </a:r>
            <a:endParaRPr/>
          </a:p>
        </p:txBody>
      </p:sp>
      <p:sp>
        <p:nvSpPr>
          <p:cNvPr id="623" name="Google Shape;623;p8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23</a:t>
            </a:fld>
            <a:endParaRPr>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6"/>
          <p:cNvSpPr txBox="1">
            <a:spLocks noGrp="1"/>
          </p:cNvSpPr>
          <p:nvPr>
            <p:ph type="title"/>
          </p:nvPr>
        </p:nvSpPr>
        <p:spPr>
          <a:xfrm>
            <a:off x="140645" y="454966"/>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Dual-Identified Students</a:t>
            </a:r>
            <a:endParaRPr dirty="0"/>
          </a:p>
        </p:txBody>
      </p:sp>
      <p:sp>
        <p:nvSpPr>
          <p:cNvPr id="631" name="Google Shape;631;p86"/>
          <p:cNvSpPr txBox="1">
            <a:spLocks noGrp="1"/>
          </p:cNvSpPr>
          <p:nvPr>
            <p:ph type="body" idx="1"/>
          </p:nvPr>
        </p:nvSpPr>
        <p:spPr>
          <a:xfrm>
            <a:off x="264215" y="1764476"/>
            <a:ext cx="8323729" cy="30031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3200"/>
              <a:buNone/>
            </a:pPr>
            <a:r>
              <a:rPr lang="en-US" sz="3200">
                <a:solidFill>
                  <a:srgbClr val="323F4F"/>
                </a:solidFill>
                <a:latin typeface="Arial"/>
                <a:ea typeface="Arial"/>
                <a:cs typeface="Arial"/>
                <a:sym typeface="Arial"/>
              </a:rPr>
              <a:t>When identifying an English learner who is also served through special education:</a:t>
            </a:r>
            <a:endParaRPr/>
          </a:p>
          <a:p>
            <a:pPr marL="228600" lvl="0" indent="-228600" algn="l" rtl="0">
              <a:lnSpc>
                <a:spcPct val="90000"/>
              </a:lnSpc>
              <a:spcBef>
                <a:spcPts val="1200"/>
              </a:spcBef>
              <a:spcAft>
                <a:spcPts val="0"/>
              </a:spcAft>
              <a:buClr>
                <a:srgbClr val="323F4F"/>
              </a:buClr>
              <a:buSzPts val="3200"/>
              <a:buFont typeface="Arial"/>
              <a:buChar char="•"/>
            </a:pPr>
            <a:r>
              <a:rPr lang="en-US" sz="3200">
                <a:solidFill>
                  <a:srgbClr val="323F4F"/>
                </a:solidFill>
                <a:latin typeface="Arial"/>
                <a:ea typeface="Arial"/>
                <a:cs typeface="Arial"/>
                <a:sym typeface="Arial"/>
              </a:rPr>
              <a:t>The state’s established process for identification is followed.</a:t>
            </a:r>
            <a:endParaRPr/>
          </a:p>
          <a:p>
            <a:pPr marL="228600" lvl="0" indent="-228600" algn="l" rtl="0">
              <a:lnSpc>
                <a:spcPct val="90000"/>
              </a:lnSpc>
              <a:spcBef>
                <a:spcPts val="1200"/>
              </a:spcBef>
              <a:spcAft>
                <a:spcPts val="0"/>
              </a:spcAft>
              <a:buClr>
                <a:srgbClr val="323F4F"/>
              </a:buClr>
              <a:buSzPts val="3200"/>
              <a:buFont typeface="Arial"/>
              <a:buChar char="•"/>
            </a:pPr>
            <a:r>
              <a:rPr lang="en-US" sz="3200">
                <a:solidFill>
                  <a:srgbClr val="323F4F"/>
                </a:solidFill>
                <a:latin typeface="Arial"/>
                <a:ea typeface="Arial"/>
                <a:cs typeface="Arial"/>
                <a:sym typeface="Arial"/>
              </a:rPr>
              <a:t>An attempt to assess the child for language proficiency must be made and documented.</a:t>
            </a:r>
            <a:endParaRPr/>
          </a:p>
        </p:txBody>
      </p:sp>
      <p:sp>
        <p:nvSpPr>
          <p:cNvPr id="632" name="Google Shape;632;p8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7"/>
          <p:cNvSpPr txBox="1">
            <a:spLocks noGrp="1"/>
          </p:cNvSpPr>
          <p:nvPr>
            <p:ph type="title"/>
          </p:nvPr>
        </p:nvSpPr>
        <p:spPr>
          <a:xfrm>
            <a:off x="140645" y="454966"/>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Dual-Identified Students</a:t>
            </a:r>
            <a:endParaRPr dirty="0"/>
          </a:p>
        </p:txBody>
      </p:sp>
      <p:sp>
        <p:nvSpPr>
          <p:cNvPr id="640" name="Google Shape;640;p87"/>
          <p:cNvSpPr txBox="1">
            <a:spLocks noGrp="1"/>
          </p:cNvSpPr>
          <p:nvPr>
            <p:ph type="body" idx="1"/>
          </p:nvPr>
        </p:nvSpPr>
        <p:spPr>
          <a:xfrm>
            <a:off x="239501" y="1665622"/>
            <a:ext cx="8583223" cy="46907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When identifying an English learner who is also served through special education, the LPAC in conjunction with the ARD Committee shall:</a:t>
            </a:r>
            <a:endParaRPr/>
          </a:p>
          <a:p>
            <a:pPr marL="228600" lvl="0" indent="-228600" algn="l" rtl="0">
              <a:lnSpc>
                <a:spcPct val="90000"/>
              </a:lnSpc>
              <a:spcBef>
                <a:spcPts val="1200"/>
              </a:spcBef>
              <a:spcAft>
                <a:spcPts val="0"/>
              </a:spcAft>
              <a:buClr>
                <a:srgbClr val="323F4F"/>
              </a:buClr>
              <a:buSzPts val="2800"/>
              <a:buFont typeface="Arial"/>
              <a:buChar char="•"/>
            </a:pPr>
            <a:r>
              <a:rPr lang="en-US">
                <a:solidFill>
                  <a:srgbClr val="323F4F"/>
                </a:solidFill>
                <a:latin typeface="Arial"/>
                <a:ea typeface="Arial"/>
                <a:cs typeface="Arial"/>
                <a:sym typeface="Arial"/>
              </a:rPr>
              <a:t>Implement assessment procedures that differentiate between language proficiency and disabling conditions.</a:t>
            </a:r>
            <a:endParaRPr/>
          </a:p>
          <a:p>
            <a:pPr marL="228600" lvl="0" indent="-228600" algn="l" rtl="0">
              <a:lnSpc>
                <a:spcPct val="90000"/>
              </a:lnSpc>
              <a:spcBef>
                <a:spcPts val="1200"/>
              </a:spcBef>
              <a:spcAft>
                <a:spcPts val="0"/>
              </a:spcAft>
              <a:buClr>
                <a:srgbClr val="323F4F"/>
              </a:buClr>
              <a:buSzPts val="2800"/>
              <a:buFont typeface="Arial"/>
              <a:buChar char="•"/>
            </a:pPr>
            <a:r>
              <a:rPr lang="en-US">
                <a:solidFill>
                  <a:srgbClr val="323F4F"/>
                </a:solidFill>
                <a:latin typeface="Arial"/>
                <a:ea typeface="Arial"/>
                <a:cs typeface="Arial"/>
                <a:sym typeface="Arial"/>
              </a:rPr>
              <a:t>Identify the student as an English learner if the student’s ability in English is so limited </a:t>
            </a:r>
            <a:r>
              <a:rPr lang="en-US" b="1">
                <a:solidFill>
                  <a:srgbClr val="323F4F"/>
                </a:solidFill>
                <a:latin typeface="Arial"/>
                <a:ea typeface="Arial"/>
                <a:cs typeface="Arial"/>
                <a:sym typeface="Arial"/>
              </a:rPr>
              <a:t>or the student’s disabilities are so severe</a:t>
            </a:r>
            <a:r>
              <a:rPr lang="en-US">
                <a:solidFill>
                  <a:srgbClr val="323F4F"/>
                </a:solidFill>
                <a:latin typeface="Arial"/>
                <a:ea typeface="Arial"/>
                <a:cs typeface="Arial"/>
                <a:sym typeface="Arial"/>
              </a:rPr>
              <a:t> that the English language proficiency assessment cannot be administered.</a:t>
            </a:r>
            <a:endParaRPr/>
          </a:p>
        </p:txBody>
      </p:sp>
      <p:sp>
        <p:nvSpPr>
          <p:cNvPr id="641" name="Google Shape;641;p8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5"/>
          <p:cNvSpPr txBox="1">
            <a:spLocks noGrp="1"/>
          </p:cNvSpPr>
          <p:nvPr>
            <p:ph type="title"/>
          </p:nvPr>
        </p:nvSpPr>
        <p:spPr>
          <a:xfrm>
            <a:off x="363071" y="451978"/>
            <a:ext cx="7789473"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Training Agenda</a:t>
            </a:r>
            <a:endParaRPr dirty="0"/>
          </a:p>
        </p:txBody>
      </p:sp>
      <p:sp>
        <p:nvSpPr>
          <p:cNvPr id="436" name="Google Shape;436;p65"/>
          <p:cNvSpPr txBox="1">
            <a:spLocks noGrp="1"/>
          </p:cNvSpPr>
          <p:nvPr>
            <p:ph type="body" idx="1"/>
          </p:nvPr>
        </p:nvSpPr>
        <p:spPr>
          <a:xfrm>
            <a:off x="363071" y="1779035"/>
            <a:ext cx="7891929" cy="405335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7F7F7F"/>
              </a:buClr>
              <a:buSzPts val="3600"/>
              <a:buChar char="•"/>
            </a:pPr>
            <a:r>
              <a:rPr lang="en-US" sz="3600">
                <a:solidFill>
                  <a:srgbClr val="7F7F7F"/>
                </a:solidFill>
                <a:latin typeface="Arial"/>
                <a:ea typeface="Arial"/>
                <a:cs typeface="Arial"/>
                <a:sym typeface="Arial"/>
              </a:rPr>
              <a:t>Introduction</a:t>
            </a:r>
            <a:endParaRPr/>
          </a:p>
          <a:p>
            <a:pPr marL="228600" lvl="0" indent="-228600" algn="l" rtl="0">
              <a:lnSpc>
                <a:spcPct val="90000"/>
              </a:lnSpc>
              <a:spcBef>
                <a:spcPts val="600"/>
              </a:spcBef>
              <a:spcAft>
                <a:spcPts val="0"/>
              </a:spcAft>
              <a:buClr>
                <a:srgbClr val="323F4F"/>
              </a:buClr>
              <a:buSzPts val="3600"/>
              <a:buChar char="•"/>
            </a:pPr>
            <a:r>
              <a:rPr lang="en-US" sz="3600" b="1">
                <a:solidFill>
                  <a:srgbClr val="323F4F"/>
                </a:solidFill>
                <a:latin typeface="Arial"/>
                <a:ea typeface="Arial"/>
                <a:cs typeface="Arial"/>
                <a:sym typeface="Arial"/>
              </a:rPr>
              <a:t>Identification</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Placement</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English Learner Services</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Review and Reclassification</a:t>
            </a:r>
            <a:endParaRPr/>
          </a:p>
          <a:p>
            <a:pPr marL="228600" lvl="0" indent="-228600" algn="l" rtl="0">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Monitoring and Evaluation</a:t>
            </a:r>
            <a:endParaRPr/>
          </a:p>
        </p:txBody>
      </p:sp>
      <p:sp>
        <p:nvSpPr>
          <p:cNvPr id="437" name="Google Shape;437;p6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3</a:t>
            </a:fld>
            <a:endParaRPr>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6"/>
          <p:cNvSpPr txBox="1">
            <a:spLocks noGrp="1"/>
          </p:cNvSpPr>
          <p:nvPr>
            <p:ph type="title"/>
          </p:nvPr>
        </p:nvSpPr>
        <p:spPr>
          <a:xfrm>
            <a:off x="140645" y="438924"/>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Identification Section Objective</a:t>
            </a:r>
            <a:endParaRPr dirty="0"/>
          </a:p>
        </p:txBody>
      </p:sp>
      <p:sp>
        <p:nvSpPr>
          <p:cNvPr id="445" name="Google Shape;445;p66"/>
          <p:cNvSpPr txBox="1">
            <a:spLocks noGrp="1"/>
          </p:cNvSpPr>
          <p:nvPr>
            <p:ph type="body" idx="1"/>
          </p:nvPr>
        </p:nvSpPr>
        <p:spPr>
          <a:xfrm>
            <a:off x="264215" y="1573048"/>
            <a:ext cx="8323729" cy="354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3200"/>
              <a:buNone/>
            </a:pPr>
            <a:r>
              <a:rPr lang="en-US" sz="3200" b="1">
                <a:solidFill>
                  <a:srgbClr val="323F4F"/>
                </a:solidFill>
                <a:latin typeface="Arial"/>
                <a:ea typeface="Arial"/>
                <a:cs typeface="Arial"/>
                <a:sym typeface="Arial"/>
              </a:rPr>
              <a:t>Content Objective</a:t>
            </a:r>
            <a:endParaRPr/>
          </a:p>
          <a:p>
            <a:pPr marL="0" lvl="0" indent="0" algn="l" rtl="0">
              <a:lnSpc>
                <a:spcPct val="90000"/>
              </a:lnSpc>
              <a:spcBef>
                <a:spcPts val="1200"/>
              </a:spcBef>
              <a:spcAft>
                <a:spcPts val="0"/>
              </a:spcAft>
              <a:buClr>
                <a:srgbClr val="323F4F"/>
              </a:buClr>
              <a:buSzPts val="3200"/>
              <a:buNone/>
            </a:pPr>
            <a:r>
              <a:rPr lang="en-US" sz="3200">
                <a:solidFill>
                  <a:srgbClr val="323F4F"/>
                </a:solidFill>
                <a:latin typeface="Arial"/>
                <a:ea typeface="Arial"/>
                <a:cs typeface="Arial"/>
                <a:sym typeface="Arial"/>
              </a:rPr>
              <a:t>We will be able to identify and explain the timelines, procedures, assessment practices, and decision-making processes for identifying English learners.</a:t>
            </a:r>
            <a:endParaRPr/>
          </a:p>
        </p:txBody>
      </p:sp>
      <p:sp>
        <p:nvSpPr>
          <p:cNvPr id="446" name="Google Shape;446;p6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7"/>
          <p:cNvSpPr txBox="1">
            <a:spLocks noGrp="1"/>
          </p:cNvSpPr>
          <p:nvPr>
            <p:ph type="title"/>
          </p:nvPr>
        </p:nvSpPr>
        <p:spPr>
          <a:xfrm>
            <a:off x="140645" y="438922"/>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Timeline</a:t>
            </a:r>
            <a:endParaRPr dirty="0"/>
          </a:p>
        </p:txBody>
      </p:sp>
      <p:sp>
        <p:nvSpPr>
          <p:cNvPr id="454" name="Google Shape;454;p67"/>
          <p:cNvSpPr txBox="1">
            <a:spLocks noGrp="1"/>
          </p:cNvSpPr>
          <p:nvPr>
            <p:ph type="body" idx="1"/>
          </p:nvPr>
        </p:nvSpPr>
        <p:spPr>
          <a:xfrm>
            <a:off x="363071" y="1747486"/>
            <a:ext cx="7887077" cy="3929414"/>
          </a:xfrm>
          <a:prstGeom prst="rect">
            <a:avLst/>
          </a:prstGeom>
          <a:noFill/>
          <a:ln>
            <a:noFill/>
          </a:ln>
        </p:spPr>
        <p:txBody>
          <a:bodyPr spcFirstLastPara="1" wrap="square" lIns="91425" tIns="45700" rIns="91425" bIns="45700" anchor="t" anchorCtr="0">
            <a:noAutofit/>
          </a:bodyPr>
          <a:lstStyle/>
          <a:p>
            <a:pPr marL="1588" lvl="0" indent="-1588" algn="l" rtl="0">
              <a:lnSpc>
                <a:spcPct val="90000"/>
              </a:lnSpc>
              <a:spcBef>
                <a:spcPts val="0"/>
              </a:spcBef>
              <a:spcAft>
                <a:spcPts val="0"/>
              </a:spcAft>
              <a:buClr>
                <a:srgbClr val="323F4F"/>
              </a:buClr>
              <a:buSzPts val="2800"/>
              <a:buNone/>
            </a:pPr>
            <a:r>
              <a:rPr lang="en-US" b="1">
                <a:solidFill>
                  <a:srgbClr val="323F4F"/>
                </a:solidFill>
                <a:latin typeface="Arial"/>
                <a:ea typeface="Arial"/>
                <a:cs typeface="Arial"/>
                <a:sym typeface="Arial"/>
              </a:rPr>
              <a:t>	</a:t>
            </a:r>
            <a:r>
              <a:rPr lang="en-US" sz="2400">
                <a:solidFill>
                  <a:srgbClr val="323F4F"/>
                </a:solidFill>
                <a:latin typeface="Arial"/>
                <a:ea typeface="Arial"/>
                <a:cs typeface="Arial"/>
                <a:sym typeface="Arial"/>
              </a:rPr>
              <a:t>Within </a:t>
            </a:r>
            <a:r>
              <a:rPr lang="en-US" sz="2400" b="1">
                <a:solidFill>
                  <a:srgbClr val="323F4F"/>
                </a:solidFill>
                <a:latin typeface="Arial"/>
                <a:ea typeface="Arial"/>
                <a:cs typeface="Arial"/>
                <a:sym typeface="Arial"/>
              </a:rPr>
              <a:t>four calendar weeks </a:t>
            </a:r>
            <a:r>
              <a:rPr lang="en-US" sz="2400">
                <a:solidFill>
                  <a:srgbClr val="323F4F"/>
                </a:solidFill>
                <a:latin typeface="Arial"/>
                <a:ea typeface="Arial"/>
                <a:cs typeface="Arial"/>
                <a:sym typeface="Arial"/>
              </a:rPr>
              <a:t>of </a:t>
            </a:r>
            <a:r>
              <a:rPr lang="en-US" sz="2400" b="1">
                <a:solidFill>
                  <a:srgbClr val="323F4F"/>
                </a:solidFill>
                <a:latin typeface="Arial"/>
                <a:ea typeface="Arial"/>
                <a:cs typeface="Arial"/>
                <a:sym typeface="Arial"/>
              </a:rPr>
              <a:t>initial enrollment</a:t>
            </a:r>
            <a:r>
              <a:rPr lang="en-US" sz="2400" b="1">
                <a:solidFill>
                  <a:srgbClr val="FF0000"/>
                </a:solidFill>
                <a:latin typeface="Arial"/>
                <a:ea typeface="Arial"/>
                <a:cs typeface="Arial"/>
                <a:sym typeface="Arial"/>
              </a:rPr>
              <a:t> </a:t>
            </a:r>
            <a:r>
              <a:rPr lang="en-US" sz="2400" b="1">
                <a:solidFill>
                  <a:srgbClr val="323F4F"/>
                </a:solidFill>
                <a:latin typeface="Arial"/>
                <a:ea typeface="Arial"/>
                <a:cs typeface="Arial"/>
                <a:sym typeface="Arial"/>
              </a:rPr>
              <a:t>in a Texas public school the district must:</a:t>
            </a:r>
            <a:endParaRPr/>
          </a:p>
          <a:p>
            <a:pPr marL="228600" lvl="0" indent="-228600" algn="l" rtl="0">
              <a:lnSpc>
                <a:spcPct val="90000"/>
              </a:lnSpc>
              <a:spcBef>
                <a:spcPts val="1200"/>
              </a:spcBef>
              <a:spcAft>
                <a:spcPts val="0"/>
              </a:spcAft>
              <a:buClr>
                <a:srgbClr val="323F4F"/>
              </a:buClr>
              <a:buSzPts val="2400"/>
              <a:buChar char="•"/>
            </a:pPr>
            <a:r>
              <a:rPr lang="en-US" sz="2400" b="1">
                <a:solidFill>
                  <a:srgbClr val="323F4F"/>
                </a:solidFill>
                <a:latin typeface="Arial"/>
                <a:ea typeface="Arial"/>
                <a:cs typeface="Arial"/>
                <a:sym typeface="Arial"/>
              </a:rPr>
              <a:t>Administer the identification assessment (pre-LAS or LAS Links) if the student’s home language survey indicates a language other than English.</a:t>
            </a:r>
            <a:endParaRPr/>
          </a:p>
          <a:p>
            <a:pPr marL="228600" lvl="0" indent="-228600" algn="l" rtl="0">
              <a:lnSpc>
                <a:spcPct val="90000"/>
              </a:lnSpc>
              <a:spcBef>
                <a:spcPts val="1200"/>
              </a:spcBef>
              <a:spcAft>
                <a:spcPts val="0"/>
              </a:spcAft>
              <a:buClr>
                <a:srgbClr val="323F4F"/>
              </a:buClr>
              <a:buSzPts val="2400"/>
              <a:buChar char="•"/>
            </a:pPr>
            <a:r>
              <a:rPr lang="en-US" sz="2400" b="1">
                <a:solidFill>
                  <a:srgbClr val="323F4F"/>
                </a:solidFill>
                <a:latin typeface="Arial"/>
                <a:ea typeface="Arial"/>
                <a:cs typeface="Arial"/>
                <a:sym typeface="Arial"/>
              </a:rPr>
              <a:t>Convene an LPAC to determine English learner classification and recommend the appropriate program placement. </a:t>
            </a:r>
            <a:endParaRPr/>
          </a:p>
          <a:p>
            <a:pPr marL="0" lvl="0" indent="0" algn="ctr" rtl="0">
              <a:lnSpc>
                <a:spcPct val="90000"/>
              </a:lnSpc>
              <a:spcBef>
                <a:spcPts val="1200"/>
              </a:spcBef>
              <a:spcAft>
                <a:spcPts val="0"/>
              </a:spcAft>
              <a:buClr>
                <a:srgbClr val="323F4F"/>
              </a:buClr>
              <a:buSzPts val="2400"/>
              <a:buNone/>
            </a:pPr>
            <a:r>
              <a:rPr lang="en-US" sz="2400" b="1" u="sng">
                <a:solidFill>
                  <a:schemeClr val="hlink"/>
                </a:solidFill>
                <a:latin typeface="Arial"/>
                <a:ea typeface="Arial"/>
                <a:cs typeface="Arial"/>
                <a:sym typeface="Arial"/>
                <a:hlinkClick r:id="rId3"/>
              </a:rPr>
              <a:t>https://laslinks.com/Texas/</a:t>
            </a:r>
            <a:endParaRPr sz="2400" b="1">
              <a:solidFill>
                <a:srgbClr val="323F4F"/>
              </a:solidFill>
              <a:latin typeface="Arial"/>
              <a:ea typeface="Arial"/>
              <a:cs typeface="Arial"/>
              <a:sym typeface="Arial"/>
            </a:endParaRPr>
          </a:p>
          <a:p>
            <a:pPr marL="1588" lvl="0" indent="-1588" algn="l" rtl="0">
              <a:lnSpc>
                <a:spcPct val="90000"/>
              </a:lnSpc>
              <a:spcBef>
                <a:spcPts val="1200"/>
              </a:spcBef>
              <a:spcAft>
                <a:spcPts val="0"/>
              </a:spcAft>
              <a:buClr>
                <a:schemeClr val="dk1"/>
              </a:buClr>
              <a:buSzPts val="2400"/>
              <a:buNone/>
            </a:pPr>
            <a:endParaRPr sz="2400" b="1">
              <a:solidFill>
                <a:srgbClr val="FF0000"/>
              </a:solidFill>
              <a:latin typeface="Arial"/>
              <a:ea typeface="Arial"/>
              <a:cs typeface="Arial"/>
              <a:sym typeface="Arial"/>
            </a:endParaRPr>
          </a:p>
        </p:txBody>
      </p:sp>
      <p:sp>
        <p:nvSpPr>
          <p:cNvPr id="455" name="Google Shape;455;p6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5</a:t>
            </a:fld>
            <a:endParaRPr>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8"/>
          <p:cNvSpPr txBox="1">
            <a:spLocks noGrp="1"/>
          </p:cNvSpPr>
          <p:nvPr>
            <p:ph type="title"/>
          </p:nvPr>
        </p:nvSpPr>
        <p:spPr>
          <a:xfrm>
            <a:off x="115931" y="438924"/>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Timeline</a:t>
            </a:r>
            <a:endParaRPr dirty="0"/>
          </a:p>
        </p:txBody>
      </p:sp>
      <p:sp>
        <p:nvSpPr>
          <p:cNvPr id="465" name="Google Shape;465;p68"/>
          <p:cNvSpPr txBox="1"/>
          <p:nvPr/>
        </p:nvSpPr>
        <p:spPr>
          <a:xfrm rot="-5400000">
            <a:off x="-1377351" y="3696108"/>
            <a:ext cx="333953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rgbClr val="323F4F"/>
                </a:solidFill>
                <a:latin typeface="Arial"/>
                <a:ea typeface="Arial"/>
                <a:cs typeface="Arial"/>
                <a:sym typeface="Arial"/>
              </a:rPr>
              <a:t>Four  calendar weeks</a:t>
            </a:r>
            <a:endParaRPr/>
          </a:p>
        </p:txBody>
      </p:sp>
      <p:sp>
        <p:nvSpPr>
          <p:cNvPr id="464" name="Google Shape;464;p68">
            <a:extLst>
              <a:ext uri="{C183D7F6-B498-43B3-948B-1728B52AA6E4}">
                <adec:decorative xmlns:adec="http://schemas.microsoft.com/office/drawing/2017/decorative" val="1"/>
              </a:ext>
            </a:extLst>
          </p:cNvPr>
          <p:cNvSpPr/>
          <p:nvPr/>
        </p:nvSpPr>
        <p:spPr>
          <a:xfrm>
            <a:off x="474765" y="1384287"/>
            <a:ext cx="584080" cy="5051922"/>
          </a:xfrm>
          <a:prstGeom prst="leftBrace">
            <a:avLst>
              <a:gd name="adj1" fmla="val 8333"/>
              <a:gd name="adj2" fmla="val 50000"/>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466" name="Google Shape;466;p68" descr="All Students start with Home Language Survey. If Language spoken at home and by student is English then student is English Proficient. If Language spoken at home and by student is English and any other language the test with state approved English language proficiency test for identification. Next is LPAC meeting if EL then Parent notification and approval and Placement in either a Bilingual program or ESL program with parent approval. If English Proficient then general education classroom.&#10;&#10;  If Language spoken at home and by student is languages other than English next is test with state approved English language proficiency test for identification. Next is LPAC meeting if EL then Parent notification and approval and Placement in either a Bilingual program or ESL program with parent approval. If English Proficient then general education classroom."/>
          <p:cNvPicPr preferRelativeResize="0"/>
          <p:nvPr/>
        </p:nvPicPr>
        <p:blipFill rotWithShape="1">
          <a:blip r:embed="rId3">
            <a:alphaModFix/>
          </a:blip>
          <a:srcRect/>
          <a:stretch/>
        </p:blipFill>
        <p:spPr>
          <a:xfrm>
            <a:off x="1157556" y="1569728"/>
            <a:ext cx="7092592" cy="4797523"/>
          </a:xfrm>
          <a:prstGeom prst="rect">
            <a:avLst/>
          </a:prstGeom>
          <a:noFill/>
          <a:ln>
            <a:noFill/>
          </a:ln>
        </p:spPr>
      </p:pic>
      <p:sp>
        <p:nvSpPr>
          <p:cNvPr id="463" name="Google Shape;463;p6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9"/>
          <p:cNvSpPr txBox="1">
            <a:spLocks noGrp="1"/>
          </p:cNvSpPr>
          <p:nvPr>
            <p:ph type="title"/>
          </p:nvPr>
        </p:nvSpPr>
        <p:spPr>
          <a:xfrm>
            <a:off x="140645" y="438924"/>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Timeline Example</a:t>
            </a:r>
            <a:endParaRPr dirty="0"/>
          </a:p>
        </p:txBody>
      </p:sp>
      <p:sp>
        <p:nvSpPr>
          <p:cNvPr id="475" name="Google Shape;475;p69"/>
          <p:cNvSpPr txBox="1"/>
          <p:nvPr/>
        </p:nvSpPr>
        <p:spPr>
          <a:xfrm>
            <a:off x="140646" y="1569769"/>
            <a:ext cx="880541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323F4F"/>
                </a:solidFill>
                <a:latin typeface="Arial"/>
                <a:ea typeface="Arial"/>
                <a:cs typeface="Arial"/>
                <a:sym typeface="Arial"/>
              </a:rPr>
              <a:t>Student A enrolls on the 19</a:t>
            </a:r>
            <a:r>
              <a:rPr lang="en-US" sz="2400" baseline="30000">
                <a:solidFill>
                  <a:srgbClr val="323F4F"/>
                </a:solidFill>
                <a:latin typeface="Arial"/>
                <a:ea typeface="Arial"/>
                <a:cs typeface="Arial"/>
                <a:sym typeface="Arial"/>
              </a:rPr>
              <a:t>th</a:t>
            </a:r>
            <a:r>
              <a:rPr lang="en-US" sz="2400">
                <a:solidFill>
                  <a:srgbClr val="323F4F"/>
                </a:solidFill>
                <a:latin typeface="Arial"/>
                <a:ea typeface="Arial"/>
                <a:cs typeface="Arial"/>
                <a:sym typeface="Arial"/>
              </a:rPr>
              <a:t>, then Student A will be identified and placed by the 16</a:t>
            </a:r>
            <a:r>
              <a:rPr lang="en-US" sz="2400" baseline="30000">
                <a:solidFill>
                  <a:srgbClr val="323F4F"/>
                </a:solidFill>
                <a:latin typeface="Arial"/>
                <a:ea typeface="Arial"/>
                <a:cs typeface="Arial"/>
                <a:sym typeface="Arial"/>
              </a:rPr>
              <a:t>th</a:t>
            </a:r>
            <a:r>
              <a:rPr lang="en-US" sz="2400">
                <a:solidFill>
                  <a:srgbClr val="323F4F"/>
                </a:solidFill>
                <a:latin typeface="Arial"/>
                <a:ea typeface="Arial"/>
                <a:cs typeface="Arial"/>
                <a:sym typeface="Arial"/>
              </a:rPr>
              <a:t> of the next month.</a:t>
            </a:r>
            <a:endParaRPr sz="2400">
              <a:solidFill>
                <a:srgbClr val="323F4F"/>
              </a:solidFill>
              <a:latin typeface="Calibri"/>
              <a:ea typeface="Calibri"/>
              <a:cs typeface="Calibri"/>
              <a:sym typeface="Calibri"/>
            </a:endParaRPr>
          </a:p>
          <a:p>
            <a:pPr marL="0" marR="0" lvl="0" indent="0" algn="ctr" rtl="0">
              <a:spcBef>
                <a:spcPts val="0"/>
              </a:spcBef>
              <a:spcAft>
                <a:spcPts val="0"/>
              </a:spcAft>
              <a:buNone/>
            </a:pPr>
            <a:r>
              <a:rPr lang="en-US" sz="2400">
                <a:solidFill>
                  <a:srgbClr val="323F4F"/>
                </a:solidFill>
                <a:latin typeface="Arial"/>
                <a:ea typeface="Arial"/>
                <a:cs typeface="Arial"/>
                <a:sym typeface="Arial"/>
              </a:rPr>
              <a:t> </a:t>
            </a:r>
            <a:endParaRPr sz="2400" strike="sngStrike">
              <a:solidFill>
                <a:srgbClr val="323F4F"/>
              </a:solidFill>
              <a:latin typeface="Arial"/>
              <a:ea typeface="Arial"/>
              <a:cs typeface="Arial"/>
              <a:sym typeface="Arial"/>
            </a:endParaRPr>
          </a:p>
        </p:txBody>
      </p:sp>
      <p:graphicFrame>
        <p:nvGraphicFramePr>
          <p:cNvPr id="476" name="Google Shape;476;p69"/>
          <p:cNvGraphicFramePr/>
          <p:nvPr>
            <p:extLst>
              <p:ext uri="{D42A27DB-BD31-4B8C-83A1-F6EECF244321}">
                <p14:modId xmlns:p14="http://schemas.microsoft.com/office/powerpoint/2010/main" val="2698122528"/>
              </p:ext>
            </p:extLst>
          </p:nvPr>
        </p:nvGraphicFramePr>
        <p:xfrm>
          <a:off x="45396" y="2393382"/>
          <a:ext cx="9003400" cy="3970950"/>
        </p:xfrm>
        <a:graphic>
          <a:graphicData uri="http://schemas.openxmlformats.org/drawingml/2006/table">
            <a:tbl>
              <a:tblPr firstRow="1" bandRow="1">
                <a:noFill/>
                <a:tableStyleId>{439FFF29-8092-48E1-832F-467F1738B14D}</a:tableStyleId>
              </a:tblPr>
              <a:tblGrid>
                <a:gridCol w="1286200">
                  <a:extLst>
                    <a:ext uri="{9D8B030D-6E8A-4147-A177-3AD203B41FA5}">
                      <a16:colId xmlns:a16="http://schemas.microsoft.com/office/drawing/2014/main" val="20000"/>
                    </a:ext>
                  </a:extLst>
                </a:gridCol>
                <a:gridCol w="1286200">
                  <a:extLst>
                    <a:ext uri="{9D8B030D-6E8A-4147-A177-3AD203B41FA5}">
                      <a16:colId xmlns:a16="http://schemas.microsoft.com/office/drawing/2014/main" val="20001"/>
                    </a:ext>
                  </a:extLst>
                </a:gridCol>
                <a:gridCol w="1286200">
                  <a:extLst>
                    <a:ext uri="{9D8B030D-6E8A-4147-A177-3AD203B41FA5}">
                      <a16:colId xmlns:a16="http://schemas.microsoft.com/office/drawing/2014/main" val="20002"/>
                    </a:ext>
                  </a:extLst>
                </a:gridCol>
                <a:gridCol w="1286200">
                  <a:extLst>
                    <a:ext uri="{9D8B030D-6E8A-4147-A177-3AD203B41FA5}">
                      <a16:colId xmlns:a16="http://schemas.microsoft.com/office/drawing/2014/main" val="20003"/>
                    </a:ext>
                  </a:extLst>
                </a:gridCol>
                <a:gridCol w="1286200">
                  <a:extLst>
                    <a:ext uri="{9D8B030D-6E8A-4147-A177-3AD203B41FA5}">
                      <a16:colId xmlns:a16="http://schemas.microsoft.com/office/drawing/2014/main" val="20004"/>
                    </a:ext>
                  </a:extLst>
                </a:gridCol>
                <a:gridCol w="1286200">
                  <a:extLst>
                    <a:ext uri="{9D8B030D-6E8A-4147-A177-3AD203B41FA5}">
                      <a16:colId xmlns:a16="http://schemas.microsoft.com/office/drawing/2014/main" val="20005"/>
                    </a:ext>
                  </a:extLst>
                </a:gridCol>
                <a:gridCol w="1286200">
                  <a:extLst>
                    <a:ext uri="{9D8B030D-6E8A-4147-A177-3AD203B41FA5}">
                      <a16:colId xmlns:a16="http://schemas.microsoft.com/office/drawing/2014/main" val="20006"/>
                    </a:ext>
                  </a:extLst>
                </a:gridCol>
              </a:tblGrid>
              <a:tr h="661825">
                <a:tc>
                  <a:txBody>
                    <a:bodyPr/>
                    <a:lstStyle/>
                    <a:p>
                      <a:pPr marL="0" marR="0" lvl="0" indent="0" algn="ctr" rtl="0">
                        <a:spcBef>
                          <a:spcPts val="0"/>
                        </a:spcBef>
                        <a:spcAft>
                          <a:spcPts val="0"/>
                        </a:spcAft>
                        <a:buNone/>
                      </a:pPr>
                      <a:r>
                        <a:rPr lang="en-US" sz="1800" u="none" strike="noStrike" cap="none" dirty="0"/>
                        <a:t>Sunday</a:t>
                      </a:r>
                      <a:endParaRPr sz="1800" u="none" strike="noStrike" cap="none" dirty="0"/>
                    </a:p>
                  </a:txBody>
                  <a:tcPr marL="91450" marR="91450" marT="45725" marB="45725" anchor="ctr">
                    <a:solidFill>
                      <a:schemeClr val="accent4">
                        <a:lumMod val="50000"/>
                      </a:schemeClr>
                    </a:solidFill>
                  </a:tcPr>
                </a:tc>
                <a:tc>
                  <a:txBody>
                    <a:bodyPr/>
                    <a:lstStyle/>
                    <a:p>
                      <a:pPr marL="0" marR="0" lvl="0" indent="0" algn="ctr" rtl="0">
                        <a:spcBef>
                          <a:spcPts val="0"/>
                        </a:spcBef>
                        <a:spcAft>
                          <a:spcPts val="0"/>
                        </a:spcAft>
                        <a:buNone/>
                      </a:pPr>
                      <a:r>
                        <a:rPr lang="en-US" sz="1800" u="none" strike="noStrike" cap="none" dirty="0"/>
                        <a:t>Monday</a:t>
                      </a:r>
                      <a:endParaRPr sz="1800" u="none" strike="noStrike" cap="none" dirty="0"/>
                    </a:p>
                  </a:txBody>
                  <a:tcPr marL="91450" marR="91450" marT="45725" marB="45725" anchor="ctr">
                    <a:solidFill>
                      <a:schemeClr val="accent4">
                        <a:lumMod val="50000"/>
                      </a:schemeClr>
                    </a:solidFill>
                  </a:tcPr>
                </a:tc>
                <a:tc>
                  <a:txBody>
                    <a:bodyPr/>
                    <a:lstStyle/>
                    <a:p>
                      <a:pPr marL="0" marR="0" lvl="0" indent="0" algn="ctr" rtl="0">
                        <a:spcBef>
                          <a:spcPts val="0"/>
                        </a:spcBef>
                        <a:spcAft>
                          <a:spcPts val="0"/>
                        </a:spcAft>
                        <a:buNone/>
                      </a:pPr>
                      <a:r>
                        <a:rPr lang="en-US" sz="1800" u="none" strike="noStrike" cap="none" dirty="0"/>
                        <a:t>Tuesday</a:t>
                      </a:r>
                      <a:endParaRPr sz="1800" u="none" strike="noStrike" cap="none" dirty="0"/>
                    </a:p>
                  </a:txBody>
                  <a:tcPr marL="91450" marR="91450" marT="45725" marB="45725" anchor="ctr">
                    <a:solidFill>
                      <a:schemeClr val="accent4">
                        <a:lumMod val="50000"/>
                      </a:schemeClr>
                    </a:solidFill>
                  </a:tcPr>
                </a:tc>
                <a:tc>
                  <a:txBody>
                    <a:bodyPr/>
                    <a:lstStyle/>
                    <a:p>
                      <a:pPr marL="0" marR="0" lvl="0" indent="0" algn="ctr" rtl="0">
                        <a:spcBef>
                          <a:spcPts val="0"/>
                        </a:spcBef>
                        <a:spcAft>
                          <a:spcPts val="0"/>
                        </a:spcAft>
                        <a:buNone/>
                      </a:pPr>
                      <a:r>
                        <a:rPr lang="en-US" sz="1800" u="none" strike="noStrike" cap="none" dirty="0"/>
                        <a:t>Wednesday</a:t>
                      </a:r>
                      <a:endParaRPr sz="1800" u="none" strike="noStrike" cap="none" dirty="0"/>
                    </a:p>
                  </a:txBody>
                  <a:tcPr marL="91450" marR="91450" marT="45725" marB="45725" anchor="ctr">
                    <a:solidFill>
                      <a:schemeClr val="accent4">
                        <a:lumMod val="50000"/>
                      </a:schemeClr>
                    </a:solidFill>
                  </a:tcPr>
                </a:tc>
                <a:tc>
                  <a:txBody>
                    <a:bodyPr/>
                    <a:lstStyle/>
                    <a:p>
                      <a:pPr marL="0" marR="0" lvl="0" indent="0" algn="ctr" rtl="0">
                        <a:spcBef>
                          <a:spcPts val="0"/>
                        </a:spcBef>
                        <a:spcAft>
                          <a:spcPts val="0"/>
                        </a:spcAft>
                        <a:buNone/>
                      </a:pPr>
                      <a:r>
                        <a:rPr lang="en-US" sz="1800" u="none" strike="noStrike" cap="none" dirty="0"/>
                        <a:t>Thursday</a:t>
                      </a:r>
                      <a:endParaRPr sz="1800" u="none" strike="noStrike" cap="none" dirty="0"/>
                    </a:p>
                  </a:txBody>
                  <a:tcPr marL="91450" marR="91450" marT="45725" marB="45725" anchor="ctr">
                    <a:solidFill>
                      <a:schemeClr val="accent4">
                        <a:lumMod val="50000"/>
                      </a:schemeClr>
                    </a:solidFill>
                  </a:tcPr>
                </a:tc>
                <a:tc>
                  <a:txBody>
                    <a:bodyPr/>
                    <a:lstStyle/>
                    <a:p>
                      <a:pPr marL="0" marR="0" lvl="0" indent="0" algn="ctr" rtl="0">
                        <a:spcBef>
                          <a:spcPts val="0"/>
                        </a:spcBef>
                        <a:spcAft>
                          <a:spcPts val="0"/>
                        </a:spcAft>
                        <a:buNone/>
                      </a:pPr>
                      <a:r>
                        <a:rPr lang="en-US" sz="1800" u="none" strike="noStrike" cap="none" dirty="0"/>
                        <a:t>Friday</a:t>
                      </a:r>
                      <a:endParaRPr sz="1800" u="none" strike="noStrike" cap="none" dirty="0"/>
                    </a:p>
                  </a:txBody>
                  <a:tcPr marL="91450" marR="91450" marT="45725" marB="45725" anchor="ctr">
                    <a:solidFill>
                      <a:schemeClr val="accent4">
                        <a:lumMod val="50000"/>
                      </a:schemeClr>
                    </a:solidFill>
                  </a:tcPr>
                </a:tc>
                <a:tc>
                  <a:txBody>
                    <a:bodyPr/>
                    <a:lstStyle/>
                    <a:p>
                      <a:pPr marL="0" marR="0" lvl="0" indent="0" algn="ctr" rtl="0">
                        <a:spcBef>
                          <a:spcPts val="0"/>
                        </a:spcBef>
                        <a:spcAft>
                          <a:spcPts val="0"/>
                        </a:spcAft>
                        <a:buNone/>
                      </a:pPr>
                      <a:r>
                        <a:rPr lang="en-US" sz="1800" u="none" strike="noStrike" cap="none" dirty="0"/>
                        <a:t>Saturday</a:t>
                      </a:r>
                      <a:endParaRPr sz="1800" u="none" strike="noStrike" cap="none" dirty="0"/>
                    </a:p>
                  </a:txBody>
                  <a:tcPr marL="91450" marR="91450" marT="45725" marB="45725" anchor="ctr">
                    <a:solidFill>
                      <a:schemeClr val="accent4">
                        <a:lumMod val="50000"/>
                      </a:schemeClr>
                    </a:solidFill>
                  </a:tcPr>
                </a:tc>
                <a:extLst>
                  <a:ext uri="{0D108BD9-81ED-4DB2-BD59-A6C34878D82A}">
                    <a16:rowId xmlns:a16="http://schemas.microsoft.com/office/drawing/2014/main" val="10000"/>
                  </a:ext>
                </a:extLst>
              </a:tr>
              <a:tr h="661825">
                <a:tc>
                  <a:txBody>
                    <a:bodyPr/>
                    <a:lstStyle/>
                    <a:p>
                      <a:pPr marL="0" marR="0" lvl="0" indent="0" algn="ctr" rtl="0">
                        <a:spcBef>
                          <a:spcPts val="0"/>
                        </a:spcBef>
                        <a:spcAft>
                          <a:spcPts val="0"/>
                        </a:spcAft>
                        <a:buNone/>
                      </a:pPr>
                      <a:r>
                        <a:rPr lang="en-US" sz="1800" u="none" strike="noStrike" cap="none"/>
                        <a:t>16</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17</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18</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19</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20</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21</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t>22</a:t>
                      </a:r>
                      <a:endParaRPr sz="1800" u="none" strike="noStrike" cap="none" dirty="0"/>
                    </a:p>
                  </a:txBody>
                  <a:tcPr marL="91450" marR="91450" marT="45725" marB="45725" anchor="ctr"/>
                </a:tc>
                <a:extLst>
                  <a:ext uri="{0D108BD9-81ED-4DB2-BD59-A6C34878D82A}">
                    <a16:rowId xmlns:a16="http://schemas.microsoft.com/office/drawing/2014/main" val="10001"/>
                  </a:ext>
                </a:extLst>
              </a:tr>
              <a:tr h="661825">
                <a:tc>
                  <a:txBody>
                    <a:bodyPr/>
                    <a:lstStyle/>
                    <a:p>
                      <a:pPr marL="0" marR="0" lvl="0" indent="0" algn="ctr" rtl="0">
                        <a:spcBef>
                          <a:spcPts val="0"/>
                        </a:spcBef>
                        <a:spcAft>
                          <a:spcPts val="0"/>
                        </a:spcAft>
                        <a:buNone/>
                      </a:pPr>
                      <a:r>
                        <a:rPr lang="en-US" sz="1800" u="none" strike="noStrike" cap="none"/>
                        <a:t>23</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24</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25</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26</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27</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28</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29</a:t>
                      </a:r>
                      <a:endParaRPr sz="1800" u="none" strike="noStrike" cap="none"/>
                    </a:p>
                  </a:txBody>
                  <a:tcPr marL="91450" marR="91450" marT="45725" marB="45725" anchor="ctr"/>
                </a:tc>
                <a:extLst>
                  <a:ext uri="{0D108BD9-81ED-4DB2-BD59-A6C34878D82A}">
                    <a16:rowId xmlns:a16="http://schemas.microsoft.com/office/drawing/2014/main" val="10002"/>
                  </a:ext>
                </a:extLst>
              </a:tr>
              <a:tr h="661825">
                <a:tc>
                  <a:txBody>
                    <a:bodyPr/>
                    <a:lstStyle/>
                    <a:p>
                      <a:pPr marL="0" marR="0" lvl="0" indent="0" algn="ctr" rtl="0">
                        <a:spcBef>
                          <a:spcPts val="0"/>
                        </a:spcBef>
                        <a:spcAft>
                          <a:spcPts val="0"/>
                        </a:spcAft>
                        <a:buNone/>
                      </a:pPr>
                      <a:r>
                        <a:rPr lang="en-US" sz="1800" u="none" strike="noStrike" cap="none"/>
                        <a:t>30</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31</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2</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3</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4</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5</a:t>
                      </a:r>
                      <a:endParaRPr sz="1800" u="none" strike="noStrike" cap="none"/>
                    </a:p>
                  </a:txBody>
                  <a:tcPr marL="91450" marR="91450" marT="45725" marB="45725" anchor="ctr"/>
                </a:tc>
                <a:extLst>
                  <a:ext uri="{0D108BD9-81ED-4DB2-BD59-A6C34878D82A}">
                    <a16:rowId xmlns:a16="http://schemas.microsoft.com/office/drawing/2014/main" val="10003"/>
                  </a:ext>
                </a:extLst>
              </a:tr>
              <a:tr h="661825">
                <a:tc>
                  <a:txBody>
                    <a:bodyPr/>
                    <a:lstStyle/>
                    <a:p>
                      <a:pPr marL="0" marR="0" lvl="0" indent="0" algn="ctr" rtl="0">
                        <a:spcBef>
                          <a:spcPts val="0"/>
                        </a:spcBef>
                        <a:spcAft>
                          <a:spcPts val="0"/>
                        </a:spcAft>
                        <a:buNone/>
                      </a:pPr>
                      <a:r>
                        <a:rPr lang="en-US" sz="1800" u="none" strike="noStrike" cap="none"/>
                        <a:t>6</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7</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8</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9</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10</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11</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12</a:t>
                      </a:r>
                      <a:endParaRPr sz="1800" u="none" strike="noStrike" cap="none"/>
                    </a:p>
                  </a:txBody>
                  <a:tcPr marL="91450" marR="91450" marT="45725" marB="45725" anchor="ctr"/>
                </a:tc>
                <a:extLst>
                  <a:ext uri="{0D108BD9-81ED-4DB2-BD59-A6C34878D82A}">
                    <a16:rowId xmlns:a16="http://schemas.microsoft.com/office/drawing/2014/main" val="10004"/>
                  </a:ext>
                </a:extLst>
              </a:tr>
              <a:tr h="661825">
                <a:tc>
                  <a:txBody>
                    <a:bodyPr/>
                    <a:lstStyle/>
                    <a:p>
                      <a:pPr marL="0" marR="0" lvl="0" indent="0" algn="ctr" rtl="0">
                        <a:spcBef>
                          <a:spcPts val="0"/>
                        </a:spcBef>
                        <a:spcAft>
                          <a:spcPts val="0"/>
                        </a:spcAft>
                        <a:buNone/>
                      </a:pPr>
                      <a:r>
                        <a:rPr lang="en-US" sz="1800" u="none" strike="noStrike" cap="none"/>
                        <a:t>13</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14</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15</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16</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17</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a:t>18</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t>19</a:t>
                      </a:r>
                      <a:endParaRPr sz="1800" u="none" strike="noStrike" cap="none" dirty="0"/>
                    </a:p>
                  </a:txBody>
                  <a:tcPr marL="91450" marR="91450" marT="45725" marB="45725" anchor="ctr"/>
                </a:tc>
                <a:extLst>
                  <a:ext uri="{0D108BD9-81ED-4DB2-BD59-A6C34878D82A}">
                    <a16:rowId xmlns:a16="http://schemas.microsoft.com/office/drawing/2014/main" val="10005"/>
                  </a:ext>
                </a:extLst>
              </a:tr>
            </a:tbl>
          </a:graphicData>
        </a:graphic>
      </p:graphicFrame>
      <p:sp>
        <p:nvSpPr>
          <p:cNvPr id="474" name="Google Shape;474;p6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0"/>
          <p:cNvSpPr txBox="1">
            <a:spLocks noGrp="1"/>
          </p:cNvSpPr>
          <p:nvPr>
            <p:ph type="title"/>
          </p:nvPr>
        </p:nvSpPr>
        <p:spPr>
          <a:xfrm>
            <a:off x="115931" y="438924"/>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Home Language Survey (HLS)</a:t>
            </a:r>
            <a:endParaRPr dirty="0"/>
          </a:p>
        </p:txBody>
      </p:sp>
      <p:sp>
        <p:nvSpPr>
          <p:cNvPr id="484" name="Google Shape;484;p70"/>
          <p:cNvSpPr txBox="1">
            <a:spLocks noGrp="1"/>
          </p:cNvSpPr>
          <p:nvPr>
            <p:ph type="body" idx="1"/>
          </p:nvPr>
        </p:nvSpPr>
        <p:spPr>
          <a:xfrm>
            <a:off x="165358" y="1739764"/>
            <a:ext cx="8558512" cy="448141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400"/>
              <a:buChar char="•"/>
            </a:pPr>
            <a:r>
              <a:rPr lang="en-US" sz="2400">
                <a:solidFill>
                  <a:srgbClr val="323F4F"/>
                </a:solidFill>
                <a:latin typeface="Arial"/>
                <a:ea typeface="Arial"/>
                <a:cs typeface="Arial"/>
                <a:sym typeface="Arial"/>
              </a:rPr>
              <a:t>If the response on the HLS indicates that a language </a:t>
            </a:r>
            <a:r>
              <a:rPr lang="en-US" sz="2400" b="1">
                <a:solidFill>
                  <a:srgbClr val="323F4F"/>
                </a:solidFill>
                <a:latin typeface="Arial"/>
                <a:ea typeface="Arial"/>
                <a:cs typeface="Arial"/>
                <a:sym typeface="Arial"/>
              </a:rPr>
              <a:t>other than English </a:t>
            </a:r>
            <a:r>
              <a:rPr lang="en-US" sz="2400">
                <a:solidFill>
                  <a:srgbClr val="323F4F"/>
                </a:solidFill>
                <a:latin typeface="Arial"/>
                <a:ea typeface="Arial"/>
                <a:cs typeface="Arial"/>
                <a:sym typeface="Arial"/>
              </a:rPr>
              <a:t>is used, the student shall be tested in accordance with §89.1226 of this title (relating to Testing and Classification of Students).*</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The HLS shall be administered in English and the primary language whenever possible. The HLS shall contain the following questions.</a:t>
            </a:r>
            <a:endParaRPr/>
          </a:p>
          <a:p>
            <a:pPr marL="457200" lvl="1" indent="0" algn="l" rtl="0">
              <a:lnSpc>
                <a:spcPct val="90000"/>
              </a:lnSpc>
              <a:spcBef>
                <a:spcPts val="1200"/>
              </a:spcBef>
              <a:spcAft>
                <a:spcPts val="0"/>
              </a:spcAft>
              <a:buClr>
                <a:srgbClr val="323F4F"/>
              </a:buClr>
              <a:buSzPts val="2400"/>
              <a:buNone/>
            </a:pPr>
            <a:r>
              <a:rPr lang="en-US">
                <a:solidFill>
                  <a:srgbClr val="323F4F"/>
                </a:solidFill>
                <a:latin typeface="Arial"/>
                <a:ea typeface="Arial"/>
                <a:cs typeface="Arial"/>
                <a:sym typeface="Arial"/>
              </a:rPr>
              <a:t>(1) What language is </a:t>
            </a:r>
            <a:r>
              <a:rPr lang="en-US" b="1">
                <a:solidFill>
                  <a:srgbClr val="323F4F"/>
                </a:solidFill>
                <a:latin typeface="Arial"/>
                <a:ea typeface="Arial"/>
                <a:cs typeface="Arial"/>
                <a:sym typeface="Arial"/>
              </a:rPr>
              <a:t>used</a:t>
            </a:r>
            <a:r>
              <a:rPr lang="en-US">
                <a:solidFill>
                  <a:srgbClr val="323F4F"/>
                </a:solidFill>
                <a:latin typeface="Arial"/>
                <a:ea typeface="Arial"/>
                <a:cs typeface="Arial"/>
                <a:sym typeface="Arial"/>
              </a:rPr>
              <a:t> in the child’s home </a:t>
            </a:r>
            <a:r>
              <a:rPr lang="en-US" b="1">
                <a:solidFill>
                  <a:srgbClr val="323F4F"/>
                </a:solidFill>
                <a:latin typeface="Arial"/>
                <a:ea typeface="Arial"/>
                <a:cs typeface="Arial"/>
                <a:sym typeface="Arial"/>
              </a:rPr>
              <a:t>most of the time</a:t>
            </a:r>
            <a:r>
              <a:rPr lang="en-US">
                <a:solidFill>
                  <a:srgbClr val="323F4F"/>
                </a:solidFill>
                <a:latin typeface="Arial"/>
                <a:ea typeface="Arial"/>
                <a:cs typeface="Arial"/>
                <a:sym typeface="Arial"/>
              </a:rPr>
              <a:t>? </a:t>
            </a:r>
            <a:endParaRPr/>
          </a:p>
          <a:p>
            <a:pPr marL="457200" lvl="1" indent="0" algn="l" rtl="0">
              <a:lnSpc>
                <a:spcPct val="90000"/>
              </a:lnSpc>
              <a:spcBef>
                <a:spcPts val="1200"/>
              </a:spcBef>
              <a:spcAft>
                <a:spcPts val="0"/>
              </a:spcAft>
              <a:buClr>
                <a:srgbClr val="323F4F"/>
              </a:buClr>
              <a:buSzPts val="2400"/>
              <a:buNone/>
            </a:pPr>
            <a:r>
              <a:rPr lang="en-US">
                <a:solidFill>
                  <a:srgbClr val="323F4F"/>
                </a:solidFill>
                <a:latin typeface="Arial"/>
                <a:ea typeface="Arial"/>
                <a:cs typeface="Arial"/>
                <a:sym typeface="Arial"/>
              </a:rPr>
              <a:t>(2) What language does the child </a:t>
            </a:r>
            <a:r>
              <a:rPr lang="en-US" b="1">
                <a:solidFill>
                  <a:srgbClr val="323F4F"/>
                </a:solidFill>
                <a:latin typeface="Arial"/>
                <a:ea typeface="Arial"/>
                <a:cs typeface="Arial"/>
                <a:sym typeface="Arial"/>
              </a:rPr>
              <a:t>use</a:t>
            </a:r>
            <a:r>
              <a:rPr lang="en-US">
                <a:solidFill>
                  <a:srgbClr val="323F4F"/>
                </a:solidFill>
                <a:latin typeface="Arial"/>
                <a:ea typeface="Arial"/>
                <a:cs typeface="Arial"/>
                <a:sym typeface="Arial"/>
              </a:rPr>
              <a:t> </a:t>
            </a:r>
            <a:r>
              <a:rPr lang="en-US" b="1">
                <a:solidFill>
                  <a:srgbClr val="323F4F"/>
                </a:solidFill>
                <a:latin typeface="Arial"/>
                <a:ea typeface="Arial"/>
                <a:cs typeface="Arial"/>
                <a:sym typeface="Arial"/>
              </a:rPr>
              <a:t>most of the time</a:t>
            </a:r>
            <a:r>
              <a:rPr lang="en-US">
                <a:solidFill>
                  <a:srgbClr val="323F4F"/>
                </a:solidFill>
                <a:latin typeface="Arial"/>
                <a:ea typeface="Arial"/>
                <a:cs typeface="Arial"/>
                <a:sym typeface="Arial"/>
              </a:rPr>
              <a:t>? </a:t>
            </a:r>
            <a:endParaRPr/>
          </a:p>
          <a:p>
            <a:pPr marL="1588" lvl="0" indent="-1588" algn="l" rtl="0">
              <a:lnSpc>
                <a:spcPct val="90000"/>
              </a:lnSpc>
              <a:spcBef>
                <a:spcPts val="1200"/>
              </a:spcBef>
              <a:spcAft>
                <a:spcPts val="0"/>
              </a:spcAft>
              <a:buClr>
                <a:srgbClr val="323F4F"/>
              </a:buClr>
              <a:buSzPts val="1800"/>
              <a:buNone/>
            </a:pPr>
            <a:r>
              <a:rPr lang="en-US" sz="1800" i="1">
                <a:solidFill>
                  <a:srgbClr val="323F4F"/>
                </a:solidFill>
                <a:latin typeface="Arial"/>
                <a:ea typeface="Arial"/>
                <a:cs typeface="Arial"/>
                <a:sym typeface="Arial"/>
              </a:rPr>
              <a:t>*Parent or guardian permission for language proficiency testing is not required.</a:t>
            </a:r>
            <a:endParaRPr/>
          </a:p>
          <a:p>
            <a:pPr marL="228600" lvl="0" indent="-228600" algn="l" rtl="0">
              <a:lnSpc>
                <a:spcPct val="90000"/>
              </a:lnSpc>
              <a:spcBef>
                <a:spcPts val="1200"/>
              </a:spcBef>
              <a:spcAft>
                <a:spcPts val="0"/>
              </a:spcAft>
              <a:buClr>
                <a:schemeClr val="dk1"/>
              </a:buClr>
              <a:buSzPts val="2000"/>
              <a:buNone/>
            </a:pPr>
            <a:endParaRPr sz="2000"/>
          </a:p>
          <a:p>
            <a:pPr marL="228600" lvl="0" indent="-228600" algn="l" rtl="0">
              <a:lnSpc>
                <a:spcPct val="90000"/>
              </a:lnSpc>
              <a:spcBef>
                <a:spcPts val="1200"/>
              </a:spcBef>
              <a:spcAft>
                <a:spcPts val="0"/>
              </a:spcAft>
              <a:buClr>
                <a:schemeClr val="dk1"/>
              </a:buClr>
              <a:buSzPts val="2000"/>
              <a:buNone/>
            </a:pPr>
            <a:r>
              <a:rPr lang="en-US" sz="2000"/>
              <a:t>                                                                     </a:t>
            </a:r>
            <a:endParaRPr sz="2000" i="1"/>
          </a:p>
          <a:p>
            <a:pPr marL="228600" lvl="0" indent="-101600" algn="l" rtl="0">
              <a:lnSpc>
                <a:spcPct val="90000"/>
              </a:lnSpc>
              <a:spcBef>
                <a:spcPts val="1200"/>
              </a:spcBef>
              <a:spcAft>
                <a:spcPts val="0"/>
              </a:spcAft>
              <a:buClr>
                <a:schemeClr val="dk1"/>
              </a:buClr>
              <a:buSzPts val="2000"/>
              <a:buNone/>
            </a:pPr>
            <a:endParaRPr sz="2000" i="1"/>
          </a:p>
          <a:p>
            <a:pPr marL="228600" lvl="0" indent="0" algn="l" rtl="0">
              <a:lnSpc>
                <a:spcPct val="90000"/>
              </a:lnSpc>
              <a:spcBef>
                <a:spcPts val="1200"/>
              </a:spcBef>
              <a:spcAft>
                <a:spcPts val="0"/>
              </a:spcAft>
              <a:buClr>
                <a:schemeClr val="dk1"/>
              </a:buClr>
              <a:buSzPts val="3600"/>
              <a:buNone/>
            </a:pPr>
            <a:endParaRPr sz="3600"/>
          </a:p>
          <a:p>
            <a:pPr marL="228600" lvl="0" indent="-228600" algn="l" rtl="0">
              <a:lnSpc>
                <a:spcPct val="90000"/>
              </a:lnSpc>
              <a:spcBef>
                <a:spcPts val="1200"/>
              </a:spcBef>
              <a:spcAft>
                <a:spcPts val="0"/>
              </a:spcAft>
              <a:buClr>
                <a:schemeClr val="dk1"/>
              </a:buClr>
              <a:buSzPts val="3600"/>
              <a:buNone/>
            </a:pPr>
            <a:endParaRPr sz="3600"/>
          </a:p>
          <a:p>
            <a:pPr marL="228600" lvl="0" indent="-228600" algn="l" rtl="0">
              <a:lnSpc>
                <a:spcPct val="90000"/>
              </a:lnSpc>
              <a:spcBef>
                <a:spcPts val="1200"/>
              </a:spcBef>
              <a:spcAft>
                <a:spcPts val="0"/>
              </a:spcAft>
              <a:buClr>
                <a:schemeClr val="dk1"/>
              </a:buClr>
              <a:buSzPts val="3600"/>
              <a:buNone/>
            </a:pPr>
            <a:endParaRPr sz="3600"/>
          </a:p>
        </p:txBody>
      </p:sp>
      <p:sp>
        <p:nvSpPr>
          <p:cNvPr id="485" name="Google Shape;485;p7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1"/>
          <p:cNvSpPr txBox="1">
            <a:spLocks noGrp="1"/>
          </p:cNvSpPr>
          <p:nvPr>
            <p:ph type="title"/>
          </p:nvPr>
        </p:nvSpPr>
        <p:spPr>
          <a:xfrm>
            <a:off x="123570" y="418478"/>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Purpose of the HLS</a:t>
            </a:r>
            <a:endParaRPr dirty="0"/>
          </a:p>
        </p:txBody>
      </p:sp>
      <p:sp>
        <p:nvSpPr>
          <p:cNvPr id="494" name="Google Shape;494;p71"/>
          <p:cNvSpPr txBox="1"/>
          <p:nvPr/>
        </p:nvSpPr>
        <p:spPr>
          <a:xfrm>
            <a:off x="247140" y="1598810"/>
            <a:ext cx="8578889" cy="466049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Arial Narrow"/>
                <a:ea typeface="Arial Narrow"/>
                <a:cs typeface="Arial Narrow"/>
                <a:sym typeface="Arial Narrow"/>
              </a:rPr>
              <a:t>Dear Parent or Guardian:</a:t>
            </a:r>
            <a:endParaRPr/>
          </a:p>
          <a:p>
            <a:pPr marL="0" marR="0" lvl="0" indent="0" algn="l" rtl="0">
              <a:spcBef>
                <a:spcPts val="0"/>
              </a:spcBef>
              <a:spcAft>
                <a:spcPts val="0"/>
              </a:spcAft>
              <a:buNone/>
            </a:pPr>
            <a:r>
              <a:rPr lang="en-US" sz="1800">
                <a:solidFill>
                  <a:srgbClr val="000000"/>
                </a:solidFill>
                <a:latin typeface="Arial Narrow"/>
                <a:ea typeface="Arial Narrow"/>
                <a:cs typeface="Arial Narrow"/>
                <a:sym typeface="Arial Narrow"/>
              </a:rPr>
              <a:t> </a:t>
            </a:r>
            <a:endParaRPr/>
          </a:p>
          <a:p>
            <a:pPr marL="0" marR="0" lvl="0" indent="0" algn="l" rtl="0">
              <a:spcBef>
                <a:spcPts val="0"/>
              </a:spcBef>
              <a:spcAft>
                <a:spcPts val="0"/>
              </a:spcAft>
              <a:buNone/>
            </a:pPr>
            <a:r>
              <a:rPr lang="en-US" sz="1800">
                <a:solidFill>
                  <a:srgbClr val="000000"/>
                </a:solidFill>
                <a:latin typeface="Arial Narrow"/>
                <a:ea typeface="Arial Narrow"/>
                <a:cs typeface="Arial Narrow"/>
                <a:sym typeface="Arial Narrow"/>
              </a:rPr>
              <a:t>To determin</a:t>
            </a:r>
            <a:r>
              <a:rPr lang="en-US" sz="1800" strike="sngStrike">
                <a:solidFill>
                  <a:srgbClr val="000000"/>
                </a:solidFill>
                <a:latin typeface="Arial Narrow"/>
                <a:ea typeface="Arial Narrow"/>
                <a:cs typeface="Arial Narrow"/>
                <a:sym typeface="Arial Narrow"/>
              </a:rPr>
              <a:t>e</a:t>
            </a:r>
            <a:r>
              <a:rPr lang="en-US" sz="1800">
                <a:solidFill>
                  <a:srgbClr val="000000"/>
                </a:solidFill>
                <a:latin typeface="Arial Narrow"/>
                <a:ea typeface="Arial Narrow"/>
                <a:cs typeface="Arial Narrow"/>
                <a:sym typeface="Arial Narrow"/>
              </a:rPr>
              <a:t> if your child would benefit from Bilingual and/or English as a Second Language program services, please answer the two questions below.</a:t>
            </a:r>
            <a:endParaRPr/>
          </a:p>
          <a:p>
            <a:pPr marL="0" marR="0" lvl="0" indent="0" algn="l" rtl="0">
              <a:spcBef>
                <a:spcPts val="0"/>
              </a:spcBef>
              <a:spcAft>
                <a:spcPts val="0"/>
              </a:spcAft>
              <a:buNone/>
            </a:pPr>
            <a:r>
              <a:rPr lang="en-US" sz="1800">
                <a:solidFill>
                  <a:srgbClr val="000000"/>
                </a:solidFill>
                <a:latin typeface="Arial Narrow"/>
                <a:ea typeface="Arial Narrow"/>
                <a:cs typeface="Arial Narrow"/>
                <a:sym typeface="Arial Narrow"/>
              </a:rPr>
              <a:t> </a:t>
            </a:r>
            <a:endParaRPr/>
          </a:p>
          <a:p>
            <a:pPr marL="0" marR="0" lvl="0" indent="0" algn="l" rtl="0">
              <a:spcBef>
                <a:spcPts val="0"/>
              </a:spcBef>
              <a:spcAft>
                <a:spcPts val="0"/>
              </a:spcAft>
              <a:buNone/>
            </a:pPr>
            <a:r>
              <a:rPr lang="en-US" sz="1800">
                <a:solidFill>
                  <a:srgbClr val="000000"/>
                </a:solidFill>
                <a:latin typeface="Arial Narrow"/>
                <a:ea typeface="Arial Narrow"/>
                <a:cs typeface="Arial Narrow"/>
                <a:sym typeface="Arial Narrow"/>
              </a:rPr>
              <a:t>If either of your responses indicates the use of a language other than English, then the school district must conduct an assessment to determine how well your child communicates in English. This assessment information will be used to determine if Bilingual and/or English as a Second Language program services are appropriate and to inform instructional and program placement recommendations. If you have questions about the purpose and use of the Home Language Survey, or you would like assistance in completing the form, please contact your school/district personnel.</a:t>
            </a:r>
            <a:endParaRPr/>
          </a:p>
          <a:p>
            <a:pPr marL="0" marR="0" lvl="0" indent="0" algn="l" rtl="0">
              <a:spcBef>
                <a:spcPts val="0"/>
              </a:spcBef>
              <a:spcAft>
                <a:spcPts val="0"/>
              </a:spcAft>
              <a:buNone/>
            </a:pPr>
            <a:r>
              <a:rPr lang="en-US" sz="1800">
                <a:solidFill>
                  <a:srgbClr val="000000"/>
                </a:solidFill>
                <a:latin typeface="Arial Narrow"/>
                <a:ea typeface="Arial Narrow"/>
                <a:cs typeface="Arial Narrow"/>
                <a:sym typeface="Arial Narrow"/>
              </a:rPr>
              <a:t> </a:t>
            </a:r>
            <a:endParaRPr/>
          </a:p>
          <a:p>
            <a:pPr marL="0" marR="0" lvl="0" indent="0" algn="l" rtl="0">
              <a:spcBef>
                <a:spcPts val="0"/>
              </a:spcBef>
              <a:spcAft>
                <a:spcPts val="0"/>
              </a:spcAft>
              <a:buNone/>
            </a:pPr>
            <a:r>
              <a:rPr lang="en-US" sz="1800">
                <a:solidFill>
                  <a:srgbClr val="000000"/>
                </a:solidFill>
                <a:latin typeface="Arial Narrow"/>
                <a:ea typeface="Arial Narrow"/>
                <a:cs typeface="Arial Narrow"/>
                <a:sym typeface="Arial Narrow"/>
              </a:rPr>
              <a:t>For more information on the process that must be followed, please visit the following website: </a:t>
            </a:r>
            <a:endParaRPr/>
          </a:p>
          <a:p>
            <a:pPr marL="0" marR="0" lvl="0" indent="0" algn="l" rtl="0">
              <a:spcBef>
                <a:spcPts val="0"/>
              </a:spcBef>
              <a:spcAft>
                <a:spcPts val="0"/>
              </a:spcAft>
              <a:buNone/>
            </a:pPr>
            <a:r>
              <a:rPr lang="en-US" sz="1200">
                <a:solidFill>
                  <a:srgbClr val="000000"/>
                </a:solidFill>
                <a:latin typeface="Arial Narrow"/>
                <a:ea typeface="Arial Narrow"/>
                <a:cs typeface="Arial Narrow"/>
                <a:sym typeface="Arial Narrow"/>
              </a:rPr>
              <a:t> </a:t>
            </a:r>
            <a:r>
              <a:rPr lang="en-US" sz="1800" u="sng">
                <a:solidFill>
                  <a:schemeClr val="hlink"/>
                </a:solidFill>
                <a:latin typeface="Calibri"/>
                <a:ea typeface="Calibri"/>
                <a:cs typeface="Calibri"/>
                <a:sym typeface="Calibri"/>
                <a:hlinkClick r:id="rId3"/>
              </a:rPr>
              <a:t>https://www.txel.org/media/iufjinqt/english-learner-identification-reclassification-flowchart-1.pdf</a:t>
            </a:r>
            <a:endParaRPr sz="1800">
              <a:solidFill>
                <a:srgbClr val="000000"/>
              </a:solidFill>
              <a:latin typeface="Arial Narrow"/>
              <a:ea typeface="Arial Narrow"/>
              <a:cs typeface="Arial Narrow"/>
              <a:sym typeface="Arial Narrow"/>
            </a:endParaRPr>
          </a:p>
        </p:txBody>
      </p:sp>
      <p:sp>
        <p:nvSpPr>
          <p:cNvPr id="493" name="Google Shape;493;p7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ECE0420D00984F94015CC33D548079" ma:contentTypeVersion="2" ma:contentTypeDescription="Create a new document." ma:contentTypeScope="" ma:versionID="26b6b07c7da30a93bcf7d707035accef">
  <xsd:schema xmlns:xsd="http://www.w3.org/2001/XMLSchema" xmlns:xs="http://www.w3.org/2001/XMLSchema" xmlns:p="http://schemas.microsoft.com/office/2006/metadata/properties" xmlns:ns2="fa291688-7b94-413f-a08a-8e6829ef0ae0" targetNamespace="http://schemas.microsoft.com/office/2006/metadata/properties" ma:root="true" ma:fieldsID="45de990023e6e6c3a0d78a10e7017a72" ns2:_="">
    <xsd:import namespace="fa291688-7b94-413f-a08a-8e6829ef0ae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91688-7b94-413f-a08a-8e6829ef0ae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BAFA59-B686-40BE-8243-1AB4492C1073}"/>
</file>

<file path=customXml/itemProps2.xml><?xml version="1.0" encoding="utf-8"?>
<ds:datastoreItem xmlns:ds="http://schemas.openxmlformats.org/officeDocument/2006/customXml" ds:itemID="{3B6EA1C6-F9AC-4C66-8904-60511FE43524}"/>
</file>

<file path=customXml/itemProps3.xml><?xml version="1.0" encoding="utf-8"?>
<ds:datastoreItem xmlns:ds="http://schemas.openxmlformats.org/officeDocument/2006/customXml" ds:itemID="{41370963-D90F-4385-B72A-8C276591E5D4}"/>
</file>

<file path=docProps/app.xml><?xml version="1.0" encoding="utf-8"?>
<Properties xmlns="http://schemas.openxmlformats.org/officeDocument/2006/extended-properties" xmlns:vt="http://schemas.openxmlformats.org/officeDocument/2006/docPropsVTypes">
  <TotalTime>12</TotalTime>
  <Words>3982</Words>
  <Application>Microsoft Office PowerPoint</Application>
  <PresentationFormat>On-screen Show (4:3)</PresentationFormat>
  <Paragraphs>359</Paragraphs>
  <Slides>25</Slides>
  <Notes>25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25</vt:i4>
      </vt:variant>
    </vt:vector>
  </HeadingPairs>
  <TitlesOfParts>
    <vt:vector size="35" baseType="lpstr">
      <vt:lpstr>Calibri</vt:lpstr>
      <vt:lpstr>Noto Sans Symbols</vt:lpstr>
      <vt:lpstr>Open Sans</vt:lpstr>
      <vt:lpstr>Arial Narrow</vt:lpstr>
      <vt:lpstr>Arial</vt:lpstr>
      <vt:lpstr>1_Custom Design</vt:lpstr>
      <vt:lpstr>6_Custom Design</vt:lpstr>
      <vt:lpstr>2_Custom Design</vt:lpstr>
      <vt:lpstr>3_Custom Design</vt:lpstr>
      <vt:lpstr>4_Custom Design</vt:lpstr>
      <vt:lpstr>Identification</vt:lpstr>
      <vt:lpstr>Copyright © Notice</vt:lpstr>
      <vt:lpstr>Training Agenda</vt:lpstr>
      <vt:lpstr>Identification Section Objective</vt:lpstr>
      <vt:lpstr>Timeline</vt:lpstr>
      <vt:lpstr>Timeline</vt:lpstr>
      <vt:lpstr>Timeline Example</vt:lpstr>
      <vt:lpstr>Home Language Survey (HLS)</vt:lpstr>
      <vt:lpstr>Purpose of the HLS</vt:lpstr>
      <vt:lpstr>Changes to HLS</vt:lpstr>
      <vt:lpstr>Changes to the HLS</vt:lpstr>
      <vt:lpstr>Identification Assessment</vt:lpstr>
      <vt:lpstr>Testing and Classification</vt:lpstr>
      <vt:lpstr>Testing Administrator</vt:lpstr>
      <vt:lpstr>LPAC Meeting for Identification</vt:lpstr>
      <vt:lpstr>Determining Eligibility in  PreK-1st Grade</vt:lpstr>
      <vt:lpstr>Prekindergarten Enrollment</vt:lpstr>
      <vt:lpstr>Prekindergarten and  Early Education Enrollment</vt:lpstr>
      <vt:lpstr>Prekindergarten Students  and the HLS</vt:lpstr>
      <vt:lpstr>Determining Eligibility in  Grades 2-12</vt:lpstr>
      <vt:lpstr>Students Transferring From  Within Texas</vt:lpstr>
      <vt:lpstr>Students Transferring From  Within Texas</vt:lpstr>
      <vt:lpstr>Students Transferring  From Outside of Texas</vt:lpstr>
      <vt:lpstr>Dual-Identified Students</vt:lpstr>
      <vt:lpstr>Dual-Identified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LPAC Framework 2020-21 Identification</dc:title>
  <cp:lastModifiedBy>Mary Slater</cp:lastModifiedBy>
  <cp:revision>3</cp:revision>
  <dcterms:modified xsi:type="dcterms:W3CDTF">2021-04-02T14:49:29Z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0x010100D4ECE0420D00984F94015CC33D548079</vt:lpwstr>
  </property>
</Properties>
</file>